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5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8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50" orient="horz"/>
        <p:guide pos="2880"/>
        <p:guide pos="198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5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6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a4e57e3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a4e57e3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dca7fa7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dca7fa7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f35a72fad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f35a72fad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f381fe4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af381fe4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cac57bcb7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cac57bcb7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af35a72fad_0_3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af35a72fad_0_3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ctrTitle"/>
          </p:nvPr>
        </p:nvSpPr>
        <p:spPr>
          <a:xfrm>
            <a:off x="459000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Jane’s rival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18: </a:t>
            </a:r>
            <a:r>
              <a:rPr i="1" lang="en-GB">
                <a:solidFill>
                  <a:schemeClr val="dk2"/>
                </a:solidFill>
              </a:rPr>
              <a:t>Jane Eyre</a:t>
            </a:r>
            <a:endParaRPr i="1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2" type="subTitle"/>
          </p:nvPr>
        </p:nvSpPr>
        <p:spPr>
          <a:xfrm>
            <a:off x="330150" y="4109500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Johnston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630950" y="4411150"/>
            <a:ext cx="513000" cy="792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</a:rPr>
              <a:t>Who set Rochester’s bed on fire?</a:t>
            </a:r>
            <a:endParaRPr i="1" sz="4100"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868600" y="1969275"/>
            <a:ext cx="3383100" cy="47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Jane set Rochester’s bed on fire.</a:t>
            </a:r>
            <a:endParaRPr b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500"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4868600" y="3589425"/>
            <a:ext cx="3755100" cy="53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Rochester claims that Grace Poole set his bed on fire but we do not know whether this is true.</a:t>
            </a:r>
            <a:endParaRPr b="1" sz="1500"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535175" y="3624975"/>
            <a:ext cx="3323400" cy="6015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Nobody knows who set Rochester’s bed on fire.</a:t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612750" y="1969275"/>
            <a:ext cx="3323400" cy="3798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Grace Poole set Rochester’s bed on fire.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/>
        </p:nvSpPr>
        <p:spPr>
          <a:xfrm>
            <a:off x="38100" y="247250"/>
            <a:ext cx="83775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AutoNum type="arabicPeriod"/>
            </a:pP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 the morning after the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f____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Jane meets Grace Poole.</a:t>
            </a:r>
            <a:endParaRPr sz="19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24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50"/>
              <a:buFont typeface="Montserrat"/>
              <a:buAutoNum type="arabicPeriod"/>
            </a:pP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is amazed by how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c____ 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Grace looks. It seems strange that this servant was responsible for setting Rochester’s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b____ 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f____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9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24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50"/>
              <a:buFont typeface="Montserrat"/>
              <a:buAutoNum type="arabicPeriod"/>
            </a:pP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Janee is also confused when Rochester does not </a:t>
            </a:r>
            <a:r>
              <a:rPr b="1"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f____ </a:t>
            </a:r>
            <a:r>
              <a:rPr lang="en-GB" sz="19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Grace Poole from her job. He continues to employ her as a servant.</a:t>
            </a:r>
            <a:endParaRPr sz="19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458975" y="210925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</a:rPr>
              <a:t>True </a:t>
            </a:r>
            <a:r>
              <a:rPr lang="en-GB" sz="2800"/>
              <a:t>or </a:t>
            </a:r>
            <a:r>
              <a:rPr lang="en-GB" sz="2800">
                <a:solidFill>
                  <a:schemeClr val="accent5"/>
                </a:solidFill>
              </a:rPr>
              <a:t>false</a:t>
            </a:r>
            <a:endParaRPr sz="2800">
              <a:solidFill>
                <a:schemeClr val="accent5"/>
              </a:solidFill>
            </a:endParaRPr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196200" y="1081200"/>
            <a:ext cx="84276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/>
              <a:t>Jane is not treated as a true member of the Reed family.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/>
              <a:t>Jane does not think that she is attractive.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/>
              <a:t>Jane has a high social status in Thornfield Hall.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/>
        </p:nvSpPr>
        <p:spPr>
          <a:xfrm>
            <a:off x="271100" y="147875"/>
            <a:ext cx="91440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sentences</a:t>
            </a:r>
            <a:endParaRPr b="1"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30"/>
          <p:cNvSpPr txBox="1"/>
          <p:nvPr/>
        </p:nvSpPr>
        <p:spPr>
          <a:xfrm>
            <a:off x="212825" y="1086100"/>
            <a:ext cx="8472000" cy="7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seems to love Jane </a:t>
            </a: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but…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Even though</a:t>
            </a: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Rochester does not love Blanche Ingram</a:t>
            </a: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,...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Whereas </a:t>
            </a: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is ‘plain-looking’ and kind</a:t>
            </a: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Blanche Ingram is</a:t>
            </a: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Brontë creates tension in this extract </a:t>
            </a: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through</a:t>
            </a: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/>
        </p:nvSpPr>
        <p:spPr>
          <a:xfrm>
            <a:off x="0" y="0"/>
            <a:ext cx="82752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Extension task - How does </a:t>
            </a: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Brontë contrast Jane and Blanche Ingram?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31"/>
          <p:cNvSpPr txBox="1"/>
          <p:nvPr/>
        </p:nvSpPr>
        <p:spPr>
          <a:xfrm>
            <a:off x="160200" y="961225"/>
            <a:ext cx="7098300" cy="8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your answer, you could mention: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Their contrasting </a:t>
            </a: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appearances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Their contrasting social positions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Their contrasting characters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Rochester’s feelings for each woman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