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d143f56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d143f56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c93c3c1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c93c3c1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c141e5c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c141e5c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c141e5c49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c141e5c49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b08c9f79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b08c9f79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c6b869d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c6b869d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eb082d3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eb082d3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1" name="Google Shape;71;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7" name="Google Shape;37;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9" name="Google Shape;39;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1" name="Google Shape;41;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5" name="Google Shape;45;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8" name="Google Shape;48;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0" name="Google Shape;50;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5" name="Google Shape;55;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7" name="Google Shape;57;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9" name="Google Shape;59;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1" name="Google Shape;61;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3" name="Google Shape;63;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6" name="Google Shape;66;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7" name="Google Shape;67;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200">
                <a:solidFill>
                  <a:srgbClr val="222222"/>
                </a:solidFill>
              </a:rPr>
              <a:t>KS3 History</a:t>
            </a:r>
            <a:endParaRPr b="0" sz="3200">
              <a:solidFill>
                <a:srgbClr val="222222"/>
              </a:solidFill>
            </a:endParaRPr>
          </a:p>
          <a:p>
            <a:pPr indent="0" lvl="0" marL="0" rtl="0" algn="l">
              <a:spcBef>
                <a:spcPts val="2000"/>
              </a:spcBef>
              <a:spcAft>
                <a:spcPts val="0"/>
              </a:spcAft>
              <a:buNone/>
            </a:pPr>
            <a:r>
              <a:rPr b="0" lang="en-GB" sz="3200">
                <a:solidFill>
                  <a:srgbClr val="222222"/>
                </a:solidFill>
              </a:rPr>
              <a:t>Lesson 3 of an enquiry of 4 lessons</a:t>
            </a:r>
            <a:endParaRPr sz="4850">
              <a:solidFill>
                <a:srgbClr val="4B3241"/>
              </a:solidFill>
            </a:endParaRPr>
          </a:p>
        </p:txBody>
      </p:sp>
      <p:sp>
        <p:nvSpPr>
          <p:cNvPr id="81" name="Google Shape;81;p1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p>
            <a:pPr indent="0" lvl="0" marL="0" rtl="0" algn="l">
              <a:lnSpc>
                <a:spcPct val="115000"/>
              </a:lnSpc>
              <a:spcBef>
                <a:spcPts val="240"/>
              </a:spcBef>
              <a:spcAft>
                <a:spcPts val="0"/>
              </a:spcAft>
              <a:buNone/>
            </a:pPr>
            <a:r>
              <a:rPr b="1" lang="en-GB" sz="4850">
                <a:solidFill>
                  <a:srgbClr val="4B3241"/>
                </a:solidFill>
              </a:rPr>
              <a:t>The 1807 and 1833 Acts</a:t>
            </a:r>
            <a:endParaRPr b="1" sz="4850">
              <a:solidFill>
                <a:srgbClr val="4B3241"/>
              </a:solidFill>
            </a:endParaRPr>
          </a:p>
          <a:p>
            <a:pPr indent="0" lvl="0" marL="0" rtl="0" algn="l">
              <a:spcBef>
                <a:spcPts val="0"/>
              </a:spcBef>
              <a:spcAft>
                <a:spcPts val="0"/>
              </a:spcAft>
              <a:buNone/>
            </a:pPr>
            <a:r>
              <a:t/>
            </a:r>
            <a:endParaRPr>
              <a:solidFill>
                <a:srgbClr val="222222"/>
              </a:solidFill>
            </a:endParaRPr>
          </a:p>
          <a:p>
            <a:pPr indent="0" lvl="0" marL="0" rtl="0" algn="l">
              <a:spcBef>
                <a:spcPts val="2000"/>
              </a:spcBef>
              <a:spcAft>
                <a:spcPts val="2000"/>
              </a:spcAft>
              <a:buNone/>
            </a:pPr>
            <a:r>
              <a:rPr lang="en-GB"/>
              <a:t> </a:t>
            </a:r>
            <a:endParaRPr/>
          </a:p>
        </p:txBody>
      </p:sp>
      <p:sp>
        <p:nvSpPr>
          <p:cNvPr id="82" name="Google Shape;82;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3" name="Google Shape;83;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222222"/>
                </a:solidFill>
              </a:rPr>
              <a:t>Enquiry: How successful were efforts to abolish slavery in the nineteenth century?</a:t>
            </a:r>
            <a:endParaRPr>
              <a:solidFill>
                <a:srgbClr val="222222"/>
              </a:solidFill>
            </a:endParaRPr>
          </a:p>
        </p:txBody>
      </p:sp>
      <p:sp>
        <p:nvSpPr>
          <p:cNvPr id="84" name="Google Shape;84;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Madeley</a:t>
            </a:r>
            <a:endParaRPr>
              <a:solidFill>
                <a:srgbClr val="4B3241"/>
              </a:solidFill>
            </a:endParaRPr>
          </a:p>
        </p:txBody>
      </p:sp>
      <p:sp>
        <p:nvSpPr>
          <p:cNvPr id="85" name="Google Shape;85;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1" name="Google Shape;91;p15"/>
          <p:cNvSpPr txBox="1"/>
          <p:nvPr>
            <p:ph type="title"/>
          </p:nvPr>
        </p:nvSpPr>
        <p:spPr>
          <a:xfrm>
            <a:off x="917950" y="355600"/>
            <a:ext cx="16245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Reasons behind 1807 Abolition of the Slave Trade Act</a:t>
            </a:r>
            <a:endParaRPr>
              <a:solidFill>
                <a:schemeClr val="dk2"/>
              </a:solidFill>
            </a:endParaRPr>
          </a:p>
        </p:txBody>
      </p:sp>
      <p:sp>
        <p:nvSpPr>
          <p:cNvPr id="92" name="Google Shape;92;p15"/>
          <p:cNvSpPr txBox="1"/>
          <p:nvPr>
            <p:ph idx="1" type="body"/>
          </p:nvPr>
        </p:nvSpPr>
        <p:spPr>
          <a:xfrm>
            <a:off x="918000" y="1348325"/>
            <a:ext cx="16452000" cy="6850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300"/>
              <a:t>At the start of the nineteenth century the campaign for the abolition of the slave trade was growing in force. The successful rebellion of enslaved people against the French in Saint Domingue and the subsequent British failure to capture the island, proved that force alone could not guarantee plantation owner’s safety. </a:t>
            </a:r>
            <a:endParaRPr sz="3300"/>
          </a:p>
          <a:p>
            <a:pPr indent="0" lvl="0" marL="0" rtl="0" algn="l">
              <a:spcBef>
                <a:spcPts val="2000"/>
              </a:spcBef>
              <a:spcAft>
                <a:spcPts val="2000"/>
              </a:spcAft>
              <a:buNone/>
            </a:pPr>
            <a:r>
              <a:rPr lang="en-GB" sz="3300"/>
              <a:t>Also, in Britain, the anti-slavery societies tirelessly petitioned the people and Parliament. They built an overwhelming case to show the horrors of the slave trade. At the same time, there was a decline in the amount of money to be made from enslaving people. The time was approaching where slavery could be challenged and potentially ended.</a:t>
            </a:r>
            <a:endParaRPr sz="3300"/>
          </a:p>
        </p:txBody>
      </p:sp>
      <p:sp>
        <p:nvSpPr>
          <p:cNvPr id="93" name="Google Shape;93;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9" name="Google Shape;99;p16"/>
          <p:cNvSpPr txBox="1"/>
          <p:nvPr>
            <p:ph type="title"/>
          </p:nvPr>
        </p:nvSpPr>
        <p:spPr>
          <a:xfrm>
            <a:off x="967050" y="299150"/>
            <a:ext cx="16353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1807 Abolition of the Slave Trade Act</a:t>
            </a:r>
            <a:endParaRPr>
              <a:solidFill>
                <a:schemeClr val="dk2"/>
              </a:solidFill>
            </a:endParaRPr>
          </a:p>
        </p:txBody>
      </p:sp>
      <p:sp>
        <p:nvSpPr>
          <p:cNvPr id="100" name="Google Shape;100;p16"/>
          <p:cNvSpPr txBox="1"/>
          <p:nvPr>
            <p:ph idx="1" type="body"/>
          </p:nvPr>
        </p:nvSpPr>
        <p:spPr>
          <a:xfrm>
            <a:off x="917950" y="1286725"/>
            <a:ext cx="16805400" cy="6983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rgbClr val="434343"/>
                </a:solidFill>
              </a:rPr>
              <a:t>The Abolition of the Slave Trade was the consequence of the 1806 Foreign Slave Trade Abolition Act. The 1807 Act stopped all British ships from taking part in the slave trade throughout the British Empire. It was believed that by removing the ability to trade enslaved people, the British involvement in enslavement and slavery would gradually end. Unfortunately, this was not the case.</a:t>
            </a:r>
            <a:endParaRPr sz="3500">
              <a:solidFill>
                <a:srgbClr val="434343"/>
              </a:solidFill>
            </a:endParaRPr>
          </a:p>
          <a:p>
            <a:pPr indent="0" lvl="0" marL="0" rtl="0" algn="l">
              <a:spcBef>
                <a:spcPts val="2000"/>
              </a:spcBef>
              <a:spcAft>
                <a:spcPts val="2000"/>
              </a:spcAft>
              <a:buNone/>
            </a:pPr>
            <a:r>
              <a:rPr lang="en-GB" sz="3500">
                <a:solidFill>
                  <a:srgbClr val="434343"/>
                </a:solidFill>
              </a:rPr>
              <a:t>The 1807 Act was an important step towards abolishing Britain’s role in enslaving people. But it would take many years before the complete abolition of slavery was to become a reality.</a:t>
            </a:r>
            <a:endParaRPr sz="3500">
              <a:solidFill>
                <a:srgbClr val="434343"/>
              </a:solidFill>
            </a:endParaRPr>
          </a:p>
        </p:txBody>
      </p:sp>
      <p:sp>
        <p:nvSpPr>
          <p:cNvPr id="101" name="Google Shape;10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7"/>
          <p:cNvSpPr txBox="1"/>
          <p:nvPr>
            <p:ph type="title"/>
          </p:nvPr>
        </p:nvSpPr>
        <p:spPr>
          <a:xfrm>
            <a:off x="917950" y="5852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Enforcing </a:t>
            </a:r>
            <a:r>
              <a:rPr lang="en-GB">
                <a:solidFill>
                  <a:schemeClr val="dk2"/>
                </a:solidFill>
              </a:rPr>
              <a:t>the</a:t>
            </a:r>
            <a:r>
              <a:rPr lang="en-GB">
                <a:solidFill>
                  <a:schemeClr val="dk2"/>
                </a:solidFill>
              </a:rPr>
              <a:t> 1807 Act</a:t>
            </a:r>
            <a:endParaRPr>
              <a:solidFill>
                <a:schemeClr val="dk2"/>
              </a:solidFill>
            </a:endParaRPr>
          </a:p>
        </p:txBody>
      </p:sp>
      <p:sp>
        <p:nvSpPr>
          <p:cNvPr id="108" name="Google Shape;108;p17"/>
          <p:cNvSpPr txBox="1"/>
          <p:nvPr>
            <p:ph idx="1" type="body"/>
          </p:nvPr>
        </p:nvSpPr>
        <p:spPr>
          <a:xfrm>
            <a:off x="918000" y="1470275"/>
            <a:ext cx="164520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To enforce the 1807 Act, the Royal Navy was sent to patrol off the West African coast. The West African Squadron became known as the ‘protective squadron’. At first, due to the </a:t>
            </a:r>
            <a:r>
              <a:rPr b="1" lang="en-GB" sz="3500"/>
              <a:t>Napoleonic War</a:t>
            </a:r>
            <a:r>
              <a:rPr lang="en-GB" sz="3500"/>
              <a:t>, the Royal Navy could do very little to halt the enslavement of West African people. After the war, the Royal Navy found it difficult to stop all foreign </a:t>
            </a:r>
            <a:r>
              <a:rPr b="1" lang="en-GB" sz="3500"/>
              <a:t>merchantmen</a:t>
            </a:r>
            <a:r>
              <a:rPr lang="en-GB" sz="3500"/>
              <a:t> and search their ships to stop the slave trade. This was because America, Portugal, Brazil, Spain and France still relied on the income created from enslaving people. However, over time, new </a:t>
            </a:r>
            <a:r>
              <a:rPr b="1" lang="en-GB" sz="3500"/>
              <a:t>treaties</a:t>
            </a:r>
            <a:r>
              <a:rPr lang="en-GB" sz="3500"/>
              <a:t> with these countries were agreed. These treaties allowed the West African Squadron to search for equipment used in the slave trade.  Gradually, this began slow the Transatlantic slave trade. </a:t>
            </a:r>
            <a:endParaRPr sz="3500"/>
          </a:p>
          <a:p>
            <a:pPr indent="0" lvl="0" marL="0" rtl="0" algn="l">
              <a:spcBef>
                <a:spcPts val="2000"/>
              </a:spcBef>
              <a:spcAft>
                <a:spcPts val="2000"/>
              </a:spcAft>
              <a:buNone/>
            </a:pPr>
            <a:r>
              <a:t/>
            </a:r>
            <a:endParaRPr sz="3500">
              <a:solidFill>
                <a:srgbClr val="FF0000"/>
              </a:solidFill>
            </a:endParaRPr>
          </a:p>
        </p:txBody>
      </p:sp>
      <p:sp>
        <p:nvSpPr>
          <p:cNvPr id="109" name="Google Shape;109;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91795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1833 Slavery Abolition Act</a:t>
            </a:r>
            <a:endParaRPr>
              <a:solidFill>
                <a:srgbClr val="434343"/>
              </a:solidFill>
            </a:endParaRPr>
          </a:p>
        </p:txBody>
      </p:sp>
      <p:sp>
        <p:nvSpPr>
          <p:cNvPr id="115" name="Google Shape;115;p18"/>
          <p:cNvSpPr txBox="1"/>
          <p:nvPr>
            <p:ph idx="1" type="body"/>
          </p:nvPr>
        </p:nvSpPr>
        <p:spPr>
          <a:xfrm>
            <a:off x="918000" y="1560200"/>
            <a:ext cx="164520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After the 1832 Great Reform Act, the amount of people in Britain who could vote increased. One result of this was that a clear majority of voters now opposed slavery. Religious groups continued to demand that Britain fully abolish the slave trade. Furthermore, there was a collapse in the amount of money to be made using enslaved labour. However, the </a:t>
            </a:r>
            <a:r>
              <a:rPr b="1" lang="en-GB"/>
              <a:t>Baptist War</a:t>
            </a:r>
            <a:r>
              <a:rPr lang="en-GB"/>
              <a:t> in Jamaica may have been the vital part in forcing through the Slavery Abolition Act.</a:t>
            </a:r>
            <a:endParaRPr/>
          </a:p>
          <a:p>
            <a:pPr indent="0" lvl="0" marL="0" rtl="0" algn="l">
              <a:spcBef>
                <a:spcPts val="2000"/>
              </a:spcBef>
              <a:spcAft>
                <a:spcPts val="0"/>
              </a:spcAft>
              <a:buNone/>
            </a:pPr>
            <a:r>
              <a:rPr lang="en-GB"/>
              <a:t>The 1833 Slavery Abolition Act ended slavery in the British Empire. However, it did not free the enslaved people immediately. The formerly enslaved people were to become ‘</a:t>
            </a:r>
            <a:r>
              <a:rPr b="1" lang="en-GB"/>
              <a:t>apprentices</a:t>
            </a:r>
            <a:r>
              <a:rPr lang="en-GB"/>
              <a:t>’ for six years. Perhaps most shockingly, </a:t>
            </a:r>
            <a:r>
              <a:rPr b="1" lang="en-GB"/>
              <a:t>c</a:t>
            </a:r>
            <a:r>
              <a:rPr b="1" lang="en-GB"/>
              <a:t>ompensation</a:t>
            </a:r>
            <a:r>
              <a:rPr lang="en-GB"/>
              <a:t> was paid to the former owners of enslaved people as well.</a:t>
            </a:r>
            <a:endParaRPr/>
          </a:p>
          <a:p>
            <a:pPr indent="0" lvl="0" marL="0" rtl="0" algn="l">
              <a:spcBef>
                <a:spcPts val="2000"/>
              </a:spcBef>
              <a:spcAft>
                <a:spcPts val="2000"/>
              </a:spcAft>
              <a:buNone/>
            </a:pPr>
            <a:r>
              <a:t/>
            </a:r>
            <a:endParaRPr/>
          </a:p>
        </p:txBody>
      </p:sp>
      <p:sp>
        <p:nvSpPr>
          <p:cNvPr id="116" name="Google Shape;116;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2" name="Google Shape;122;p19"/>
          <p:cNvSpPr txBox="1"/>
          <p:nvPr>
            <p:ph type="title"/>
          </p:nvPr>
        </p:nvSpPr>
        <p:spPr>
          <a:xfrm>
            <a:off x="917950" y="3260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23" name="Google Shape;123;p19"/>
          <p:cNvSpPr txBox="1"/>
          <p:nvPr>
            <p:ph idx="1" type="body"/>
          </p:nvPr>
        </p:nvSpPr>
        <p:spPr>
          <a:xfrm>
            <a:off x="700800" y="1061200"/>
            <a:ext cx="171138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Napoleonic War</a:t>
            </a:r>
            <a:r>
              <a:rPr b="1" lang="en-GB"/>
              <a:t> - </a:t>
            </a:r>
            <a:r>
              <a:rPr lang="en-GB"/>
              <a:t>A war between Britain and her allies against France. The Napoleonic War ended in 1815</a:t>
            </a:r>
            <a:endParaRPr/>
          </a:p>
          <a:p>
            <a:pPr indent="0" lvl="0" marL="0" rtl="0" algn="l">
              <a:spcBef>
                <a:spcPts val="2000"/>
              </a:spcBef>
              <a:spcAft>
                <a:spcPts val="0"/>
              </a:spcAft>
              <a:buNone/>
            </a:pPr>
            <a:r>
              <a:rPr b="1" lang="en-GB"/>
              <a:t>War of 1812</a:t>
            </a:r>
            <a:r>
              <a:rPr b="1" lang="en-GB"/>
              <a:t> - </a:t>
            </a:r>
            <a:r>
              <a:rPr lang="en-GB"/>
              <a:t>A war between America and Britain from 1812-1814</a:t>
            </a:r>
            <a:endParaRPr/>
          </a:p>
          <a:p>
            <a:pPr indent="0" lvl="0" marL="0" rtl="0" algn="l">
              <a:spcBef>
                <a:spcPts val="2000"/>
              </a:spcBef>
              <a:spcAft>
                <a:spcPts val="0"/>
              </a:spcAft>
              <a:buNone/>
            </a:pPr>
            <a:r>
              <a:rPr b="1" lang="en-GB"/>
              <a:t>Merchantmen -</a:t>
            </a:r>
            <a:r>
              <a:rPr lang="en-GB"/>
              <a:t> People who buy and sell goods</a:t>
            </a:r>
            <a:endParaRPr/>
          </a:p>
          <a:p>
            <a:pPr indent="0" lvl="0" marL="0" rtl="0" algn="l">
              <a:spcBef>
                <a:spcPts val="2000"/>
              </a:spcBef>
              <a:spcAft>
                <a:spcPts val="0"/>
              </a:spcAft>
              <a:buNone/>
            </a:pPr>
            <a:r>
              <a:rPr b="1" lang="en-GB"/>
              <a:t>Treaty -</a:t>
            </a:r>
            <a:r>
              <a:rPr lang="en-GB"/>
              <a:t> Agreements signed between countries</a:t>
            </a:r>
            <a:endParaRPr/>
          </a:p>
          <a:p>
            <a:pPr indent="0" lvl="0" marL="0" rtl="0" algn="l">
              <a:spcBef>
                <a:spcPts val="2000"/>
              </a:spcBef>
              <a:spcAft>
                <a:spcPts val="0"/>
              </a:spcAft>
              <a:buNone/>
            </a:pPr>
            <a:r>
              <a:rPr b="1" lang="en-GB"/>
              <a:t>Baptist War -</a:t>
            </a:r>
            <a:r>
              <a:rPr lang="en-GB"/>
              <a:t> An uprising of enslaved people in Jamaica</a:t>
            </a:r>
            <a:endParaRPr/>
          </a:p>
          <a:p>
            <a:pPr indent="0" lvl="0" marL="0" rtl="0" algn="l">
              <a:spcBef>
                <a:spcPts val="2000"/>
              </a:spcBef>
              <a:spcAft>
                <a:spcPts val="0"/>
              </a:spcAft>
              <a:buNone/>
            </a:pPr>
            <a:r>
              <a:rPr b="1" lang="en-GB"/>
              <a:t>Apprentice - </a:t>
            </a:r>
            <a:r>
              <a:rPr lang="en-GB"/>
              <a:t>Someone who is paid a lower wage whilst they learn to do a certain skilled job</a:t>
            </a:r>
            <a:endParaRPr/>
          </a:p>
          <a:p>
            <a:pPr indent="0" lvl="0" marL="0" rtl="0" algn="l">
              <a:spcBef>
                <a:spcPts val="2000"/>
              </a:spcBef>
              <a:spcAft>
                <a:spcPts val="0"/>
              </a:spcAft>
              <a:buNone/>
            </a:pPr>
            <a:r>
              <a:rPr b="1" lang="en-GB"/>
              <a:t>Compensation- </a:t>
            </a:r>
            <a:r>
              <a:rPr lang="en-GB"/>
              <a:t>Money given to someone who has been forced to lose something</a:t>
            </a:r>
            <a:endParaRPr/>
          </a:p>
          <a:p>
            <a:pPr indent="0" lvl="0" marL="0" rtl="0" algn="l">
              <a:spcBef>
                <a:spcPts val="2000"/>
              </a:spcBef>
              <a:spcAft>
                <a:spcPts val="2000"/>
              </a:spcAft>
              <a:buNone/>
            </a:pPr>
            <a:r>
              <a:t/>
            </a:r>
            <a:endParaRPr/>
          </a:p>
        </p:txBody>
      </p:sp>
      <p:sp>
        <p:nvSpPr>
          <p:cNvPr id="124" name="Google Shape;124;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0" name="Google Shape;130;p20"/>
          <p:cNvSpPr txBox="1"/>
          <p:nvPr>
            <p:ph type="title"/>
          </p:nvPr>
        </p:nvSpPr>
        <p:spPr>
          <a:xfrm>
            <a:off x="917950" y="4121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Comprehension Questions</a:t>
            </a:r>
            <a:endParaRPr>
              <a:solidFill>
                <a:schemeClr val="dk2"/>
              </a:solidFill>
            </a:endParaRPr>
          </a:p>
        </p:txBody>
      </p:sp>
      <p:sp>
        <p:nvSpPr>
          <p:cNvPr id="131" name="Google Shape;131;p20"/>
          <p:cNvSpPr txBox="1"/>
          <p:nvPr>
            <p:ph idx="1" type="body"/>
          </p:nvPr>
        </p:nvSpPr>
        <p:spPr>
          <a:xfrm>
            <a:off x="918000" y="1469700"/>
            <a:ext cx="16452000" cy="6528300"/>
          </a:xfrm>
          <a:prstGeom prst="rect">
            <a:avLst/>
          </a:prstGeom>
        </p:spPr>
        <p:txBody>
          <a:bodyPr anchorCtr="0" anchor="t" bIns="0" lIns="0" spcFirstLastPara="1" rIns="0" wrap="square" tIns="0">
            <a:noAutofit/>
          </a:bodyPr>
          <a:lstStyle/>
          <a:p>
            <a:pPr indent="-444500" lvl="0" marL="457200" rtl="0" algn="l">
              <a:spcBef>
                <a:spcPts val="0"/>
              </a:spcBef>
              <a:spcAft>
                <a:spcPts val="0"/>
              </a:spcAft>
              <a:buSzPts val="3400"/>
              <a:buAutoNum type="arabicPeriod"/>
            </a:pPr>
            <a:r>
              <a:rPr lang="en-GB" sz="3400"/>
              <a:t>What did the 1807 Abolition of the Slave Trade Act change?</a:t>
            </a:r>
            <a:endParaRPr sz="3400"/>
          </a:p>
          <a:p>
            <a:pPr indent="-444500" lvl="0" marL="457200" rtl="0" algn="l">
              <a:spcBef>
                <a:spcPts val="0"/>
              </a:spcBef>
              <a:spcAft>
                <a:spcPts val="0"/>
              </a:spcAft>
              <a:buSzPts val="3400"/>
              <a:buAutoNum type="arabicPeriod"/>
            </a:pPr>
            <a:r>
              <a:rPr lang="en-GB" sz="3400"/>
              <a:t>Why did the 1807 act fail to end the slave trade</a:t>
            </a:r>
            <a:r>
              <a:rPr lang="en-GB" sz="3400"/>
              <a:t>?</a:t>
            </a:r>
            <a:endParaRPr sz="3300"/>
          </a:p>
          <a:p>
            <a:pPr indent="-444500" lvl="0" marL="457200" rtl="0" algn="l">
              <a:spcBef>
                <a:spcPts val="0"/>
              </a:spcBef>
              <a:spcAft>
                <a:spcPts val="0"/>
              </a:spcAft>
              <a:buSzPts val="3400"/>
              <a:buAutoNum type="arabicPeriod"/>
            </a:pPr>
            <a:r>
              <a:rPr lang="en-GB" sz="3400"/>
              <a:t>How did Britain try to stop the enslavement of West African people after 1807?</a:t>
            </a:r>
            <a:endParaRPr sz="3400"/>
          </a:p>
          <a:p>
            <a:pPr indent="-444500" lvl="0" marL="457200" rtl="0" algn="l">
              <a:spcBef>
                <a:spcPts val="0"/>
              </a:spcBef>
              <a:spcAft>
                <a:spcPts val="0"/>
              </a:spcAft>
              <a:buSzPts val="3400"/>
              <a:buAutoNum type="arabicPeriod"/>
            </a:pPr>
            <a:r>
              <a:rPr lang="en-GB" sz="3400"/>
              <a:t>Explain why the 1833 Slavery Abolition Act was passed</a:t>
            </a:r>
            <a:r>
              <a:rPr lang="en-GB" sz="3400"/>
              <a:t>?</a:t>
            </a:r>
            <a:endParaRPr sz="3400"/>
          </a:p>
          <a:p>
            <a:pPr indent="-444500" lvl="0" marL="457200" rtl="0" algn="l">
              <a:spcBef>
                <a:spcPts val="0"/>
              </a:spcBef>
              <a:spcAft>
                <a:spcPts val="0"/>
              </a:spcAft>
              <a:buSzPts val="3400"/>
              <a:buAutoNum type="arabicPeriod"/>
            </a:pPr>
            <a:r>
              <a:rPr lang="en-GB" sz="3400"/>
              <a:t>What did the 1833 Slavery Abolition Act change?</a:t>
            </a:r>
            <a:endParaRPr sz="3400"/>
          </a:p>
          <a:p>
            <a:pPr indent="0" lvl="0" marL="0" rtl="0" algn="l">
              <a:spcBef>
                <a:spcPts val="2000"/>
              </a:spcBef>
              <a:spcAft>
                <a:spcPts val="0"/>
              </a:spcAft>
              <a:buNone/>
            </a:pPr>
            <a:r>
              <a:rPr b="1" lang="en-GB" sz="4400"/>
              <a:t>Extension Question</a:t>
            </a:r>
            <a:endParaRPr b="1" sz="4400"/>
          </a:p>
          <a:p>
            <a:pPr indent="0" lvl="0" marL="0" rtl="0" algn="l">
              <a:spcBef>
                <a:spcPts val="2000"/>
              </a:spcBef>
              <a:spcAft>
                <a:spcPts val="0"/>
              </a:spcAft>
              <a:buNone/>
            </a:pPr>
            <a:r>
              <a:rPr lang="en-GB" sz="3400"/>
              <a:t>What was the main reason for t</a:t>
            </a:r>
            <a:r>
              <a:rPr lang="en-GB" sz="3400"/>
              <a:t>he abolition of the slave trade?</a:t>
            </a:r>
            <a:endParaRPr sz="3400"/>
          </a:p>
          <a:p>
            <a:pPr indent="0" lvl="0" marL="0" rtl="0" algn="l">
              <a:spcBef>
                <a:spcPts val="2000"/>
              </a:spcBef>
              <a:spcAft>
                <a:spcPts val="2000"/>
              </a:spcAft>
              <a:buNone/>
            </a:pPr>
            <a:r>
              <a:t/>
            </a:r>
            <a:endParaRPr sz="3400"/>
          </a:p>
        </p:txBody>
      </p:sp>
      <p:sp>
        <p:nvSpPr>
          <p:cNvPr id="132" name="Google Shape;132;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