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DCE4A72-B584-4A69-BB9E-647147D7623C}">
  <a:tblStyle styleId="{ADCE4A72-B584-4A69-BB9E-647147D7623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c0c376e7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c0c376e7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c0c376e76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c0c376e76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c2468401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c2468401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 joule = 1 Nm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d91cf1fe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d91cf1fe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5.6 N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d91cf1fea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d91cf1fea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d91cf1fea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8d91cf1fea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ctrTitle"/>
          </p:nvPr>
        </p:nvSpPr>
        <p:spPr>
          <a:xfrm>
            <a:off x="1229300" y="4559250"/>
            <a:ext cx="7889400" cy="1168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Work Done</a:t>
            </a:r>
            <a:endParaRPr/>
          </a:p>
        </p:txBody>
      </p:sp>
      <p:sp>
        <p:nvSpPr>
          <p:cNvPr id="90" name="Google Shape;90;p15"/>
          <p:cNvSpPr txBox="1"/>
          <p:nvPr>
            <p:ph idx="2" type="subTitle"/>
          </p:nvPr>
        </p:nvSpPr>
        <p:spPr>
          <a:xfrm>
            <a:off x="1835900" y="16421900"/>
            <a:ext cx="15804000" cy="247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Miss Whittick</a:t>
            </a:r>
            <a:endParaRPr/>
          </a:p>
        </p:txBody>
      </p:sp>
      <p:sp>
        <p:nvSpPr>
          <p:cNvPr id="91" name="Google Shape;91;p15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Combine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d Science - Physics - Key Stage 4 - F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orces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 SemiBold"/>
                <a:ea typeface="Montserrat SemiBold"/>
                <a:cs typeface="Montserrat SemiBold"/>
                <a:sym typeface="Montserrat SemiBold"/>
              </a:rPr>
              <a:t>Mr Saville</a:t>
            </a:r>
            <a:endParaRPr sz="28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type="title"/>
          </p:nvPr>
        </p:nvSpPr>
        <p:spPr>
          <a:xfrm>
            <a:off x="616700" y="570450"/>
            <a:ext cx="26402400" cy="325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Warm up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16"/>
          <p:cNvSpPr txBox="1"/>
          <p:nvPr>
            <p:ph idx="1" type="body"/>
          </p:nvPr>
        </p:nvSpPr>
        <p:spPr>
          <a:xfrm>
            <a:off x="917950" y="1930400"/>
            <a:ext cx="12264600" cy="735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660400" lvl="0" marL="9144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 sz="3200"/>
              <a:t>A man has a mass of 82.5 kg. Gravitational field strength (g) on Earth is 9.8 N/kg. Calculate his weight. Give your answer to 3 significant figures</a:t>
            </a:r>
            <a:endParaRPr sz="3200"/>
          </a:p>
          <a:p>
            <a:pPr indent="-660400" lvl="0" marL="914400" rtl="0" algn="l">
              <a:spcBef>
                <a:spcPts val="2000"/>
              </a:spcBef>
              <a:spcAft>
                <a:spcPts val="0"/>
              </a:spcAft>
              <a:buSzPts val="3200"/>
              <a:buAutoNum type="arabicPeriod"/>
            </a:pPr>
            <a:r>
              <a:rPr lang="en-GB" sz="3200"/>
              <a:t>A box has a weight of 27 N. g = 9.8 N/kg. Calculate its mass. Give your answer to 2 significant figures</a:t>
            </a:r>
            <a:endParaRPr sz="3200"/>
          </a:p>
          <a:p>
            <a:pPr indent="-660400" lvl="0" marL="914400" rtl="0" algn="l">
              <a:spcBef>
                <a:spcPts val="2000"/>
              </a:spcBef>
              <a:spcAft>
                <a:spcPts val="0"/>
              </a:spcAft>
              <a:buSzPts val="3200"/>
              <a:buAutoNum type="arabicPeriod"/>
            </a:pPr>
            <a:r>
              <a:rPr lang="en-GB" sz="3200"/>
              <a:t>Bob has a mass of 85 kg. During the launch of the spaceX dragon capsule his weight reached 2499 N. How many ‘g’s did he experience </a:t>
            </a:r>
            <a:r>
              <a:rPr i="1" lang="en-GB" sz="2800"/>
              <a:t>(Hint: calculate g, then compare to Earth’s normal g of 9.8 N/kg)</a:t>
            </a:r>
            <a:endParaRPr i="1" sz="2800"/>
          </a:p>
          <a:p>
            <a:pPr indent="0" lvl="0" marL="9144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200"/>
          </a:p>
        </p:txBody>
      </p:sp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type="title"/>
          </p:nvPr>
        </p:nvSpPr>
        <p:spPr>
          <a:xfrm>
            <a:off x="696100" y="542550"/>
            <a:ext cx="11067600" cy="1184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5" name="Google Shape;105;p17"/>
          <p:cNvSpPr txBox="1"/>
          <p:nvPr>
            <p:ph idx="1" type="body"/>
          </p:nvPr>
        </p:nvSpPr>
        <p:spPr>
          <a:xfrm>
            <a:off x="696100" y="1456525"/>
            <a:ext cx="125442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57200" lvl="0" marL="45720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</a:rPr>
              <a:t>1.   A man pushes a box across a distance of 11 metres using 320N of force. How much work does he do?</a:t>
            </a:r>
            <a:endParaRPr sz="2800">
              <a:solidFill>
                <a:srgbClr val="000000"/>
              </a:solidFill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</a:rPr>
              <a:t>2.  A weightlifter lifts a woman 2.5 metres into the air. If the woman has a weight of 580 N, how much work does the weightlifter do?</a:t>
            </a:r>
            <a:endParaRPr sz="2800">
              <a:solidFill>
                <a:srgbClr val="000000"/>
              </a:solidFill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</a:rPr>
              <a:t>3.  A man pushes a shopping trolley for 22 metres down a supermarket aisle. The force needed to move the trolley was 0.014 kN. How much work does the man do? Give your answer to 2 significant figures.</a:t>
            </a:r>
            <a:endParaRPr sz="2800">
              <a:solidFill>
                <a:srgbClr val="000000"/>
              </a:solidFill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</a:rPr>
              <a:t>4.  A man transfers 0.45 kJ of energy to move a load 13 metres. How much force does he apply? Give your answer to 3 significant figures.</a:t>
            </a:r>
            <a:endParaRPr sz="2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4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ctr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2" name="Google Shape;112;p18"/>
          <p:cNvSpPr txBox="1"/>
          <p:nvPr>
            <p:ph type="title"/>
          </p:nvPr>
        </p:nvSpPr>
        <p:spPr>
          <a:xfrm>
            <a:off x="918000" y="370800"/>
            <a:ext cx="82464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Exam question</a:t>
            </a:r>
            <a:endParaRPr>
              <a:solidFill>
                <a:schemeClr val="dk2"/>
              </a:solidFill>
            </a:endParaRPr>
          </a:p>
        </p:txBody>
      </p:sp>
      <p:graphicFrame>
        <p:nvGraphicFramePr>
          <p:cNvPr id="113" name="Google Shape;113;p18"/>
          <p:cNvGraphicFramePr/>
          <p:nvPr/>
        </p:nvGraphicFramePr>
        <p:xfrm>
          <a:off x="786625" y="15961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{ADCE4A72-B584-4A69-BB9E-647147D7623C}</a:tableStyleId>
              </a:tblPr>
              <a:tblGrid>
                <a:gridCol w="16066750"/>
              </a:tblGrid>
              <a:tr h="2476500">
                <a:tc>
                  <a:txBody>
                    <a:bodyPr/>
                    <a:lstStyle/>
                    <a:p>
                      <a:pPr indent="-406400" lvl="0" marL="457200" marR="25400" rtl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SzPts val="2800"/>
                        <a:buFont typeface="Montserrat"/>
                        <a:buAutoNum type="arabicPeriod"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10.0 J of work is done lifting a ball a distance of 1.8 metres.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25400" marR="25400" rtl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25400" marR="25400" rtl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How much force was used to lift the ball?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228600" lvl="0" marL="469900" marR="127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A.   0.18 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228600" lvl="0" marL="469900" marR="127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B.   18 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228600" lvl="0" marL="469900" marR="127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C.   5.6 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228600" lvl="0" marL="469900" marR="127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D.   8.2 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12700" marR="127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12700" marR="12700" rtl="0" algn="r">
                        <a:lnSpc>
                          <a:spcPct val="8181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[1]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25400" marR="25400" rtl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5250" marL="91425"/>
                </a:tc>
              </a:tr>
            </a:tbl>
          </a:graphicData>
        </a:graphic>
      </p:graphicFrame>
      <p:sp>
        <p:nvSpPr>
          <p:cNvPr id="114" name="Google Shape;114;p18"/>
          <p:cNvSpPr txBox="1"/>
          <p:nvPr/>
        </p:nvSpPr>
        <p:spPr>
          <a:xfrm>
            <a:off x="12439450" y="126300"/>
            <a:ext cx="5704800" cy="12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Question from OCR, J250/12, Paper 12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0" name="Google Shape;120;p19"/>
          <p:cNvSpPr txBox="1"/>
          <p:nvPr>
            <p:ph type="title"/>
          </p:nvPr>
        </p:nvSpPr>
        <p:spPr>
          <a:xfrm>
            <a:off x="918000" y="370800"/>
            <a:ext cx="82464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Exam question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8820000" y="126300"/>
            <a:ext cx="9324000" cy="12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Question from OCR, B721/01 Additional Science, Paper 1, June 2016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22" name="Google Shape;122;p19"/>
          <p:cNvGraphicFramePr/>
          <p:nvPr/>
        </p:nvGraphicFramePr>
        <p:xfrm>
          <a:off x="786625" y="15961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{ADCE4A72-B584-4A69-BB9E-647147D7623C}</a:tableStyleId>
              </a:tblPr>
              <a:tblGrid>
                <a:gridCol w="16066750"/>
              </a:tblGrid>
              <a:tr h="2476500">
                <a:tc>
                  <a:txBody>
                    <a:bodyPr/>
                    <a:lstStyle/>
                    <a:p>
                      <a:pPr indent="0" lvl="0" marL="25400" marR="25400" rtl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  Janna walks up </a:t>
                      </a: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four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stairs. She weighs 500 N. The height of one stair is 0.15 m.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69900" lvl="0" marL="469900" marR="127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69900" lvl="0" marL="469900" marR="127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Calculate the </a:t>
                      </a: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work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done by Janna using this data. </a:t>
                      </a: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(2)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69900" lvl="0" marL="469900" marR="127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69900" lvl="0" marL="469900" marR="127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69900" lvl="0" marL="469900" marR="127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69900" lvl="0" marL="469900" marR="127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ii) Janna walks up another four stairs. She has now walked up eight stairs.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69900" lvl="0" marL="469900" marR="127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Compare the amount of work done walking up eight stairs with the work done walking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69900" lvl="0" marL="469900" marR="127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up four stairs. </a:t>
                      </a: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(1)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69900" lvl="0" marL="469900" marR="127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25400" marR="254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5250" marL="91425"/>
                </a:tc>
              </a:tr>
            </a:tbl>
          </a:graphicData>
        </a:graphic>
      </p:graphicFrame>
      <p:pic>
        <p:nvPicPr>
          <p:cNvPr id="123" name="Google Shape;12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64825" y="2452491"/>
            <a:ext cx="4563475" cy="25547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783300" y="1709775"/>
            <a:ext cx="167214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5400" marR="2540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</a:rPr>
              <a:t>3. Sanjay learns about forces and planets. He collects information about the weight of the same object on different planets. Sanjay has </a:t>
            </a:r>
            <a:r>
              <a:rPr b="1" lang="en-GB" sz="2800">
                <a:solidFill>
                  <a:srgbClr val="000000"/>
                </a:solidFill>
              </a:rPr>
              <a:t>not</a:t>
            </a:r>
            <a:r>
              <a:rPr lang="en-GB" sz="2800">
                <a:solidFill>
                  <a:srgbClr val="000000"/>
                </a:solidFill>
              </a:rPr>
              <a:t> put the unit for work done in the table.</a:t>
            </a:r>
            <a:endParaRPr sz="28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</a:rPr>
              <a:t>Calculate the work done to lift the object 20 m on Mars.</a:t>
            </a:r>
            <a:endParaRPr sz="28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</a:rPr>
              <a:t>Write down the unit for work done in your answer. </a:t>
            </a:r>
            <a:r>
              <a:rPr b="1" lang="en-GB" sz="2800">
                <a:solidFill>
                  <a:srgbClr val="000000"/>
                </a:solidFill>
              </a:rPr>
              <a:t>(2)</a:t>
            </a:r>
            <a:endParaRPr b="1" sz="28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  <a:p>
            <a:pPr indent="0" lvl="0" marL="25400" marR="25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</a:rPr>
              <a:t> </a:t>
            </a:r>
            <a:endParaRPr sz="2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"/>
              </a:spcBef>
              <a:spcAft>
                <a:spcPts val="200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29" name="Google Shape;129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0" name="Google Shape;13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7998" y="3315375"/>
            <a:ext cx="15955900" cy="494002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0"/>
          <p:cNvSpPr txBox="1"/>
          <p:nvPr>
            <p:ph type="title"/>
          </p:nvPr>
        </p:nvSpPr>
        <p:spPr>
          <a:xfrm>
            <a:off x="918000" y="370800"/>
            <a:ext cx="82464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Exam question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2" name="Google Shape;132;p20"/>
          <p:cNvSpPr txBox="1"/>
          <p:nvPr/>
        </p:nvSpPr>
        <p:spPr>
          <a:xfrm>
            <a:off x="9308625" y="167725"/>
            <a:ext cx="86937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Question from OCR, B721/01 Additional Science, Paper 1, June 2017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