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3" r:id="rId4"/>
    <p:sldMasterId id="2147483674" r:id="rId5"/>
  </p:sldMasterIdLst>
  <p:notesMasterIdLst>
    <p:notesMasterId r:id="rId6"/>
  </p:notesMasterIdLst>
  <p:sldIdLst>
    <p:sldId id="256" r:id="rId7"/>
    <p:sldId id="257" r:id="rId8"/>
  </p:sldIdLst>
  <p:sldSz cy="5143500" cx="9144000"/>
  <p:notesSz cx="6858000" cy="9144000"/>
  <p:embeddedFontLst>
    <p:embeddedFont>
      <p:font typeface="Montserrat SemiBold"/>
      <p:regular r:id="rId9"/>
      <p:bold r:id="rId10"/>
      <p:italic r:id="rId11"/>
      <p:boldItalic r:id="rId12"/>
    </p:embeddedFont>
    <p:embeddedFont>
      <p:font typeface="Montserrat"/>
      <p:regular r:id="rId13"/>
      <p:bold r:id="rId14"/>
      <p:italic r:id="rId15"/>
      <p:boldItalic r:id="rId16"/>
    </p:embeddedFont>
    <p:embeddedFont>
      <p:font typeface="Montserrat Medium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Italic.fntdata"/><Relationship Id="rId11" Type="http://schemas.openxmlformats.org/officeDocument/2006/relationships/font" Target="fonts/MontserratSemiBold-italic.fntdata"/><Relationship Id="rId10" Type="http://schemas.openxmlformats.org/officeDocument/2006/relationships/font" Target="fonts/MontserratSemiBold-bold.fntdata"/><Relationship Id="rId13" Type="http://schemas.openxmlformats.org/officeDocument/2006/relationships/font" Target="fonts/Montserrat-regular.fntdata"/><Relationship Id="rId12" Type="http://schemas.openxmlformats.org/officeDocument/2006/relationships/font" Target="fonts/MontserratSemiBold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SemiBold-regular.fntdata"/><Relationship Id="rId15" Type="http://schemas.openxmlformats.org/officeDocument/2006/relationships/font" Target="fonts/Montserrat-italic.fntdata"/><Relationship Id="rId14" Type="http://schemas.openxmlformats.org/officeDocument/2006/relationships/font" Target="fonts/Montserrat-bold.fntdata"/><Relationship Id="rId17" Type="http://schemas.openxmlformats.org/officeDocument/2006/relationships/font" Target="fonts/MontserratMedium-regular.fntdata"/><Relationship Id="rId16" Type="http://schemas.openxmlformats.org/officeDocument/2006/relationships/font" Target="fonts/Montserrat-boldItalic.fntdata"/><Relationship Id="rId5" Type="http://schemas.openxmlformats.org/officeDocument/2006/relationships/slideMaster" Target="slideMasters/slideMaster2.xml"/><Relationship Id="rId19" Type="http://schemas.openxmlformats.org/officeDocument/2006/relationships/font" Target="fonts/MontserratMedium-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MontserratMedium-bold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8dc655b94a_2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5" name="Google Shape;135;g8dc655b94a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86a181dadf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3" name="Google Shape;143;g86a181dad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4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Montserrat SemiBold"/>
              <a:buNone/>
              <a:defRPr b="0" sz="3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57" name="Google Shape;57;p14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58" name="Google Shape;58;p14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59" name="Google Shape;59;p14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4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4"/>
          <p:cNvSpPr txBox="1"/>
          <p:nvPr>
            <p:ph idx="12" type="sldNum"/>
          </p:nvPr>
        </p:nvSpPr>
        <p:spPr>
          <a:xfrm>
            <a:off x="8556784" y="4749851"/>
            <a:ext cx="548700" cy="393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000"/>
              <a:buFont typeface="Montserrat SemiBold"/>
              <a:buNone/>
              <a:defRPr b="0" sz="3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64" name="Google Shape;64;p1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65" name="Google Shape;65;p15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6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8" name="Google Shape;68;p16"/>
          <p:cNvSpPr txBox="1"/>
          <p:nvPr>
            <p:ph idx="1" type="body"/>
          </p:nvPr>
        </p:nvSpPr>
        <p:spPr>
          <a:xfrm>
            <a:off x="458975" y="1259525"/>
            <a:ext cx="8226000" cy="3159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 sz="1400"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69" name="Google Shape;69;p1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7"/>
          <p:cNvSpPr txBox="1"/>
          <p:nvPr>
            <p:ph type="title"/>
          </p:nvPr>
        </p:nvSpPr>
        <p:spPr>
          <a:xfrm>
            <a:off x="458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2" name="Google Shape;72;p17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idx="2" type="body"/>
          </p:nvPr>
        </p:nvSpPr>
        <p:spPr>
          <a:xfrm>
            <a:off x="4733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74" name="Google Shape;74;p1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5" name="Google Shape;75;p17"/>
          <p:cNvSpPr txBox="1"/>
          <p:nvPr>
            <p:ph idx="3" type="title"/>
          </p:nvPr>
        </p:nvSpPr>
        <p:spPr>
          <a:xfrm>
            <a:off x="4733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8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8" name="Google Shape;78;p1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9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22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1" name="Google Shape;81;p1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2" name="Google Shape;82;p19"/>
          <p:cNvSpPr txBox="1"/>
          <p:nvPr>
            <p:ph idx="1" type="subTitle"/>
          </p:nvPr>
        </p:nvSpPr>
        <p:spPr>
          <a:xfrm>
            <a:off x="45897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3" name="Google Shape;83;p19"/>
          <p:cNvSpPr txBox="1"/>
          <p:nvPr>
            <p:ph idx="2" type="body"/>
          </p:nvPr>
        </p:nvSpPr>
        <p:spPr>
          <a:xfrm>
            <a:off x="45897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84" name="Google Shape;84;p19"/>
          <p:cNvSpPr txBox="1"/>
          <p:nvPr>
            <p:ph idx="3" type="subTitle"/>
          </p:nvPr>
        </p:nvSpPr>
        <p:spPr>
          <a:xfrm>
            <a:off x="3279300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5" name="Google Shape;85;p19"/>
          <p:cNvSpPr txBox="1"/>
          <p:nvPr>
            <p:ph idx="4" type="body"/>
          </p:nvPr>
        </p:nvSpPr>
        <p:spPr>
          <a:xfrm>
            <a:off x="3279300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86" name="Google Shape;86;p19"/>
          <p:cNvSpPr txBox="1"/>
          <p:nvPr>
            <p:ph idx="5" type="subTitle"/>
          </p:nvPr>
        </p:nvSpPr>
        <p:spPr>
          <a:xfrm>
            <a:off x="609962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7" name="Google Shape;87;p19"/>
          <p:cNvSpPr txBox="1"/>
          <p:nvPr>
            <p:ph idx="6" type="body"/>
          </p:nvPr>
        </p:nvSpPr>
        <p:spPr>
          <a:xfrm>
            <a:off x="609962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0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0" name="Google Shape;90;p20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1" name="Google Shape;91;p20"/>
          <p:cNvSpPr txBox="1"/>
          <p:nvPr>
            <p:ph idx="2" type="subTitle"/>
          </p:nvPr>
        </p:nvSpPr>
        <p:spPr>
          <a:xfrm>
            <a:off x="5555725" y="2671200"/>
            <a:ext cx="3129300" cy="3945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92" name="Google Shape;92;p20"/>
          <p:cNvSpPr txBox="1"/>
          <p:nvPr>
            <p:ph idx="3" type="body"/>
          </p:nvPr>
        </p:nvSpPr>
        <p:spPr>
          <a:xfrm>
            <a:off x="458975" y="207007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93" name="Google Shape;93;p20"/>
          <p:cNvSpPr txBox="1"/>
          <p:nvPr>
            <p:ph idx="4" type="subTitle"/>
          </p:nvPr>
        </p:nvSpPr>
        <p:spPr>
          <a:xfrm>
            <a:off x="458975" y="267120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4" name="Google Shape;94;p20"/>
          <p:cNvSpPr txBox="1"/>
          <p:nvPr>
            <p:ph idx="5" type="body"/>
          </p:nvPr>
        </p:nvSpPr>
        <p:spPr>
          <a:xfrm>
            <a:off x="458975" y="330312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95" name="Google Shape;95;p20"/>
          <p:cNvSpPr txBox="1"/>
          <p:nvPr>
            <p:ph idx="6" type="subTitle"/>
          </p:nvPr>
        </p:nvSpPr>
        <p:spPr>
          <a:xfrm>
            <a:off x="5555725" y="3177725"/>
            <a:ext cx="3129300" cy="3945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96" name="Google Shape;96;p20"/>
          <p:cNvSpPr txBox="1"/>
          <p:nvPr>
            <p:ph idx="7" type="subTitle"/>
          </p:nvPr>
        </p:nvSpPr>
        <p:spPr>
          <a:xfrm>
            <a:off x="5555725" y="3684250"/>
            <a:ext cx="3129300" cy="3945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97" name="Google Shape;97;p2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1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22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0" name="Google Shape;100;p21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1" name="Google Shape;101;p21"/>
          <p:cNvSpPr txBox="1"/>
          <p:nvPr>
            <p:ph idx="2" type="body"/>
          </p:nvPr>
        </p:nvSpPr>
        <p:spPr>
          <a:xfrm>
            <a:off x="458975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2" name="Google Shape;102;p21"/>
          <p:cNvSpPr txBox="1"/>
          <p:nvPr>
            <p:ph idx="3" type="subTitle"/>
          </p:nvPr>
        </p:nvSpPr>
        <p:spPr>
          <a:xfrm>
            <a:off x="4734000" y="1438150"/>
            <a:ext cx="3128400" cy="4533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3" name="Google Shape;103;p21"/>
          <p:cNvSpPr txBox="1"/>
          <p:nvPr>
            <p:ph idx="4" type="body"/>
          </p:nvPr>
        </p:nvSpPr>
        <p:spPr>
          <a:xfrm>
            <a:off x="4734000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4" name="Google Shape;104;p21"/>
          <p:cNvSpPr txBox="1"/>
          <p:nvPr>
            <p:ph idx="5" type="subTitle"/>
          </p:nvPr>
        </p:nvSpPr>
        <p:spPr>
          <a:xfrm>
            <a:off x="458975" y="2952375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5" name="Google Shape;105;p21"/>
          <p:cNvSpPr txBox="1"/>
          <p:nvPr>
            <p:ph idx="6" type="body"/>
          </p:nvPr>
        </p:nvSpPr>
        <p:spPr>
          <a:xfrm>
            <a:off x="458975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6" name="Google Shape;106;p21"/>
          <p:cNvSpPr txBox="1"/>
          <p:nvPr>
            <p:ph idx="7" type="subTitle"/>
          </p:nvPr>
        </p:nvSpPr>
        <p:spPr>
          <a:xfrm>
            <a:off x="4734000" y="2952375"/>
            <a:ext cx="3128400" cy="4533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7" name="Google Shape;107;p21"/>
          <p:cNvSpPr txBox="1"/>
          <p:nvPr>
            <p:ph idx="8" type="body"/>
          </p:nvPr>
        </p:nvSpPr>
        <p:spPr>
          <a:xfrm>
            <a:off x="4734000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8" name="Google Shape;108;p2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2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11" name="Google Shape;111;p22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12" name="Google Shape;112;p22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>
            <p:ph type="title"/>
          </p:nvPr>
        </p:nvSpPr>
        <p:spPr>
          <a:xfrm>
            <a:off x="490250" y="1099725"/>
            <a:ext cx="8194800" cy="3441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b="0" i="1"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115" name="Google Shape;115;p23"/>
          <p:cNvSpPr txBox="1"/>
          <p:nvPr>
            <p:ph idx="1" type="subTitle"/>
          </p:nvPr>
        </p:nvSpPr>
        <p:spPr>
          <a:xfrm>
            <a:off x="474525" y="3969500"/>
            <a:ext cx="3935400" cy="954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116" name="Google Shape;116;p2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23"/>
          <p:cNvSpPr txBox="1"/>
          <p:nvPr>
            <p:ph idx="12" type="sldNum"/>
          </p:nvPr>
        </p:nvSpPr>
        <p:spPr>
          <a:xfrm>
            <a:off x="8556784" y="4749851"/>
            <a:ext cx="548700" cy="393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4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  <p:sp>
        <p:nvSpPr>
          <p:cNvPr id="120" name="Google Shape;120;p24"/>
          <p:cNvSpPr txBox="1"/>
          <p:nvPr>
            <p:ph idx="12" type="sldNum"/>
          </p:nvPr>
        </p:nvSpPr>
        <p:spPr>
          <a:xfrm>
            <a:off x="8556784" y="4749851"/>
            <a:ext cx="548700" cy="393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 1">
  <p:cSld name="Main point">
    <p:bg>
      <p:bgPr>
        <a:solidFill>
          <a:schemeClr val="dk1"/>
        </a:solidFill>
      </p:bgPr>
    </p:bg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6"/>
          <p:cNvSpPr txBox="1"/>
          <p:nvPr>
            <p:ph type="title"/>
          </p:nvPr>
        </p:nvSpPr>
        <p:spPr>
          <a:xfrm>
            <a:off x="490250" y="1099725"/>
            <a:ext cx="8194800" cy="3441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Montserrat SemiBold"/>
              <a:buNone/>
              <a:defRPr b="0" i="1" sz="36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125" name="Google Shape;125;p26"/>
          <p:cNvSpPr txBox="1"/>
          <p:nvPr>
            <p:ph idx="1" type="subTitle"/>
          </p:nvPr>
        </p:nvSpPr>
        <p:spPr>
          <a:xfrm>
            <a:off x="474525" y="3969500"/>
            <a:ext cx="3935400" cy="954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2100"/>
              <a:buNone/>
              <a:defRPr/>
            </a:lvl3pPr>
            <a:lvl4pPr lvl="3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2100"/>
              <a:buNone/>
              <a:defRPr/>
            </a:lvl4pPr>
            <a:lvl5pPr lvl="4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/>
            </a:lvl5pPr>
            <a:lvl6pPr lvl="5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/>
            </a:lvl6pPr>
            <a:lvl7pPr lvl="6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500"/>
              <a:buNone/>
              <a:defRPr/>
            </a:lvl7pPr>
            <a:lvl8pPr lvl="7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500"/>
              <a:buNone/>
              <a:defRPr/>
            </a:lvl8pPr>
            <a:lvl9pPr lvl="8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200"/>
              <a:buNone/>
              <a:defRPr/>
            </a:lvl9pPr>
          </a:lstStyle>
          <a:p/>
        </p:txBody>
      </p:sp>
      <p:pic>
        <p:nvPicPr>
          <p:cNvPr id="126" name="Google Shape;126;p26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26"/>
          <p:cNvSpPr txBox="1"/>
          <p:nvPr>
            <p:ph idx="12" type="sldNum"/>
          </p:nvPr>
        </p:nvSpPr>
        <p:spPr>
          <a:xfrm>
            <a:off x="8556784" y="4749851"/>
            <a:ext cx="548700" cy="393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 2">
  <p:cSld name="Main point_1">
    <p:bg>
      <p:bgPr>
        <a:solidFill>
          <a:schemeClr val="accent2"/>
        </a:solidFill>
      </p:bgPr>
    </p:bg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7"/>
          <p:cNvSpPr txBox="1"/>
          <p:nvPr>
            <p:ph type="title"/>
          </p:nvPr>
        </p:nvSpPr>
        <p:spPr>
          <a:xfrm>
            <a:off x="490250" y="1099725"/>
            <a:ext cx="8194800" cy="3441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Montserrat SemiBold"/>
              <a:buNone/>
              <a:defRPr b="0" i="1" sz="36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130" name="Google Shape;130;p27"/>
          <p:cNvSpPr txBox="1"/>
          <p:nvPr>
            <p:ph idx="1" type="subTitle"/>
          </p:nvPr>
        </p:nvSpPr>
        <p:spPr>
          <a:xfrm>
            <a:off x="474525" y="3969500"/>
            <a:ext cx="3935400" cy="954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2100"/>
              <a:buNone/>
              <a:defRPr/>
            </a:lvl3pPr>
            <a:lvl4pPr lvl="3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2100"/>
              <a:buNone/>
              <a:defRPr/>
            </a:lvl4pPr>
            <a:lvl5pPr lvl="4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/>
            </a:lvl5pPr>
            <a:lvl6pPr lvl="5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/>
            </a:lvl6pPr>
            <a:lvl7pPr lvl="6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500"/>
              <a:buNone/>
              <a:defRPr/>
            </a:lvl7pPr>
            <a:lvl8pPr lvl="7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500"/>
              <a:buNone/>
              <a:defRPr/>
            </a:lvl8pPr>
            <a:lvl9pPr lvl="8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200"/>
              <a:buNone/>
              <a:defRPr/>
            </a:lvl9pPr>
          </a:lstStyle>
          <a:p/>
        </p:txBody>
      </p:sp>
      <p:pic>
        <p:nvPicPr>
          <p:cNvPr id="131" name="Google Shape;131;p27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Google Shape;132;p27"/>
          <p:cNvSpPr txBox="1"/>
          <p:nvPr>
            <p:ph idx="12" type="sldNum"/>
          </p:nvPr>
        </p:nvSpPr>
        <p:spPr>
          <a:xfrm>
            <a:off x="8556784" y="4749851"/>
            <a:ext cx="548700" cy="393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2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5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24.xml"/><Relationship Id="rId16" Type="http://schemas.openxmlformats.org/officeDocument/2006/relationships/theme" Target="../theme/theme1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Montserrat"/>
              <a:buNone/>
              <a:defRPr b="1" sz="22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458975" y="1259525"/>
            <a:ext cx="8226000" cy="3159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17500" lvl="4" marL="22860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17500" lvl="5" marL="274320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17500" lvl="6" marL="320040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17500" lvl="7" marL="3657600" rtl="0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17500" lvl="8" marL="4114800" rtl="0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54" name="Google Shape;54;p13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  <p:sldLayoutId id="2147483671" r:id="rId14"/>
    <p:sldLayoutId id="2147483672" r:id="rId1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8"/>
          <p:cNvSpPr txBox="1"/>
          <p:nvPr>
            <p:ph idx="4294967295" type="subTitle"/>
          </p:nvPr>
        </p:nvSpPr>
        <p:spPr>
          <a:xfrm>
            <a:off x="353825" y="382513"/>
            <a:ext cx="1914300" cy="36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</a:pPr>
            <a:r>
              <a:rPr lang="en-GB"/>
              <a:t>Mathematics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</a:pPr>
            <a:r>
              <a:rPr lang="en-GB"/>
              <a:t>Lesson 15 of 20</a:t>
            </a:r>
            <a:endParaRPr/>
          </a:p>
        </p:txBody>
      </p:sp>
      <p:sp>
        <p:nvSpPr>
          <p:cNvPr id="138" name="Google Shape;138;p28"/>
          <p:cNvSpPr txBox="1"/>
          <p:nvPr>
            <p:ph idx="4294967295" type="subTitle"/>
          </p:nvPr>
        </p:nvSpPr>
        <p:spPr>
          <a:xfrm>
            <a:off x="353825" y="4338025"/>
            <a:ext cx="2034300" cy="36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</a:pPr>
            <a:r>
              <a:rPr lang="en-GB"/>
              <a:t>Mr Whitehead</a:t>
            </a:r>
            <a:endParaRPr/>
          </a:p>
        </p:txBody>
      </p:sp>
      <p:sp>
        <p:nvSpPr>
          <p:cNvPr id="139" name="Google Shape;139;p2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800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‹#›</a:t>
            </a:fld>
            <a:endParaRPr sz="800">
              <a:solidFill>
                <a:schemeClr val="dk2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40" name="Google Shape;140;p28"/>
          <p:cNvSpPr txBox="1"/>
          <p:nvPr>
            <p:ph type="title"/>
          </p:nvPr>
        </p:nvSpPr>
        <p:spPr>
          <a:xfrm>
            <a:off x="352200" y="1244225"/>
            <a:ext cx="8439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Montserrat SemiBold"/>
              <a:buNone/>
            </a:pPr>
            <a:r>
              <a:rPr lang="en-GB" sz="3300">
                <a:solidFill>
                  <a:schemeClr val="dk2"/>
                </a:solidFill>
              </a:rPr>
              <a:t>Unit 2: Multiplication and Division</a:t>
            </a:r>
            <a:endParaRPr sz="33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Montserrat SemiBold"/>
              <a:buNone/>
            </a:pPr>
            <a:r>
              <a:rPr b="0" lang="en-GB" sz="3300">
                <a:solidFill>
                  <a:schemeClr val="dk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Short Division</a:t>
            </a:r>
            <a:endParaRPr sz="33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Montserrat SemiBold"/>
              <a:buNone/>
            </a:pPr>
            <a:r>
              <a:t/>
            </a:r>
            <a:endParaRPr sz="33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Montserrat SemiBold"/>
              <a:buNone/>
            </a:pPr>
            <a:r>
              <a:rPr lang="en-GB" sz="3300">
                <a:solidFill>
                  <a:schemeClr val="dk2"/>
                </a:solidFill>
              </a:rPr>
              <a:t>Independent Task</a:t>
            </a:r>
            <a:endParaRPr sz="33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9"/>
          <p:cNvSpPr/>
          <p:nvPr/>
        </p:nvSpPr>
        <p:spPr>
          <a:xfrm>
            <a:off x="0" y="1104900"/>
            <a:ext cx="2788500" cy="4452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1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Question 1 </a:t>
            </a:r>
            <a:endParaRPr b="1" sz="2100">
              <a:solidFill>
                <a:schemeClr val="dk2"/>
              </a:solidFill>
            </a:endParaRPr>
          </a:p>
        </p:txBody>
      </p:sp>
      <p:sp>
        <p:nvSpPr>
          <p:cNvPr id="146" name="Google Shape;146;p29"/>
          <p:cNvSpPr/>
          <p:nvPr/>
        </p:nvSpPr>
        <p:spPr>
          <a:xfrm>
            <a:off x="24578" y="1661975"/>
            <a:ext cx="1351200" cy="4452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945 </a:t>
            </a:r>
            <a:r>
              <a:rPr lang="en-GB" sz="2100">
                <a:latin typeface="Montserrat"/>
                <a:ea typeface="Montserrat"/>
                <a:cs typeface="Montserrat"/>
                <a:sym typeface="Montserrat"/>
              </a:rPr>
              <a:t>÷</a:t>
            </a:r>
            <a:r>
              <a:rPr lang="en-GB" sz="21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 7 =   </a:t>
            </a:r>
            <a:endParaRPr sz="2100">
              <a:solidFill>
                <a:srgbClr val="4B3241"/>
              </a:solidFill>
            </a:endParaRPr>
          </a:p>
        </p:txBody>
      </p:sp>
      <p:sp>
        <p:nvSpPr>
          <p:cNvPr id="147" name="Google Shape;147;p29"/>
          <p:cNvSpPr/>
          <p:nvPr/>
        </p:nvSpPr>
        <p:spPr>
          <a:xfrm>
            <a:off x="24572" y="2804975"/>
            <a:ext cx="1809600" cy="4452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4056 </a:t>
            </a:r>
            <a:r>
              <a:rPr lang="en-GB" sz="2100">
                <a:latin typeface="Montserrat"/>
                <a:ea typeface="Montserrat"/>
                <a:cs typeface="Montserrat"/>
                <a:sym typeface="Montserrat"/>
              </a:rPr>
              <a:t>÷</a:t>
            </a:r>
            <a:r>
              <a:rPr lang="en-GB" sz="21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 13 = </a:t>
            </a:r>
            <a:endParaRPr sz="21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8" name="Google Shape;148;p29"/>
          <p:cNvSpPr/>
          <p:nvPr/>
        </p:nvSpPr>
        <p:spPr>
          <a:xfrm>
            <a:off x="2971800" y="1104900"/>
            <a:ext cx="2451600" cy="4452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1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Question 3</a:t>
            </a:r>
            <a:endParaRPr b="1" sz="2100">
              <a:solidFill>
                <a:schemeClr val="dk2"/>
              </a:solidFill>
            </a:endParaRPr>
          </a:p>
        </p:txBody>
      </p:sp>
      <p:sp>
        <p:nvSpPr>
          <p:cNvPr id="149" name="Google Shape;149;p29"/>
          <p:cNvSpPr/>
          <p:nvPr/>
        </p:nvSpPr>
        <p:spPr>
          <a:xfrm>
            <a:off x="2985966" y="2804963"/>
            <a:ext cx="2625600" cy="4452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5544 </a:t>
            </a:r>
            <a:r>
              <a:rPr lang="en-GB" sz="2100">
                <a:latin typeface="Montserrat"/>
                <a:ea typeface="Montserrat"/>
                <a:cs typeface="Montserrat"/>
                <a:sym typeface="Montserrat"/>
              </a:rPr>
              <a:t>÷</a:t>
            </a:r>
            <a:r>
              <a:rPr lang="en-GB" sz="21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 7 = </a:t>
            </a:r>
            <a:endParaRPr sz="21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0" name="Google Shape;150;p29"/>
          <p:cNvSpPr/>
          <p:nvPr/>
        </p:nvSpPr>
        <p:spPr>
          <a:xfrm>
            <a:off x="2971800" y="2247900"/>
            <a:ext cx="2451600" cy="4452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1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Question 4</a:t>
            </a:r>
            <a:endParaRPr b="1" sz="2100">
              <a:solidFill>
                <a:schemeClr val="dk2"/>
              </a:solidFill>
            </a:endParaRPr>
          </a:p>
        </p:txBody>
      </p:sp>
      <p:sp>
        <p:nvSpPr>
          <p:cNvPr id="151" name="Google Shape;151;p29"/>
          <p:cNvSpPr/>
          <p:nvPr/>
        </p:nvSpPr>
        <p:spPr>
          <a:xfrm>
            <a:off x="2985966" y="1661963"/>
            <a:ext cx="2625600" cy="4452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1044 </a:t>
            </a:r>
            <a:r>
              <a:rPr lang="en-GB" sz="2100">
                <a:latin typeface="Montserrat"/>
                <a:ea typeface="Montserrat"/>
                <a:cs typeface="Montserrat"/>
                <a:sym typeface="Montserrat"/>
              </a:rPr>
              <a:t>÷</a:t>
            </a:r>
            <a:r>
              <a:rPr lang="en-GB" sz="21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 12 = </a:t>
            </a:r>
            <a:endParaRPr sz="21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2" name="Google Shape;152;p29"/>
          <p:cNvSpPr/>
          <p:nvPr/>
        </p:nvSpPr>
        <p:spPr>
          <a:xfrm>
            <a:off x="5829300" y="1104900"/>
            <a:ext cx="2451600" cy="4452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1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Question 5</a:t>
            </a:r>
            <a:endParaRPr b="1" sz="2100">
              <a:solidFill>
                <a:schemeClr val="dk2"/>
              </a:solidFill>
            </a:endParaRPr>
          </a:p>
        </p:txBody>
      </p:sp>
      <p:sp>
        <p:nvSpPr>
          <p:cNvPr id="153" name="Google Shape;153;p29"/>
          <p:cNvSpPr/>
          <p:nvPr/>
        </p:nvSpPr>
        <p:spPr>
          <a:xfrm>
            <a:off x="5843466" y="1661963"/>
            <a:ext cx="2625600" cy="4452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1320 </a:t>
            </a:r>
            <a:r>
              <a:rPr lang="en-GB" sz="2100">
                <a:latin typeface="Montserrat"/>
                <a:ea typeface="Montserrat"/>
                <a:cs typeface="Montserrat"/>
                <a:sym typeface="Montserrat"/>
              </a:rPr>
              <a:t>÷</a:t>
            </a:r>
            <a:r>
              <a:rPr lang="en-GB" sz="21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 8 = </a:t>
            </a:r>
            <a:endParaRPr sz="21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4" name="Google Shape;154;p29"/>
          <p:cNvSpPr/>
          <p:nvPr/>
        </p:nvSpPr>
        <p:spPr>
          <a:xfrm>
            <a:off x="0" y="0"/>
            <a:ext cx="6717600" cy="8181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-247650" lvl="0" marL="22860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Montserrat"/>
              <a:buAutoNum type="arabicPeriod"/>
            </a:pPr>
            <a:r>
              <a:rPr lang="en-GB" sz="21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Estimate the size of the quotient</a:t>
            </a:r>
            <a:endParaRPr sz="21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47650" lvl="0" marL="22860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Montserrat"/>
              <a:buAutoNum type="arabicPeriod"/>
            </a:pPr>
            <a:r>
              <a:rPr lang="en-GB" sz="21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Use short division to complete the equation</a:t>
            </a:r>
            <a:endParaRPr sz="21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5" name="Google Shape;155;p29"/>
          <p:cNvSpPr/>
          <p:nvPr/>
        </p:nvSpPr>
        <p:spPr>
          <a:xfrm>
            <a:off x="0" y="3590625"/>
            <a:ext cx="6717600" cy="8181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Reflect: could any of these have been solved using a mental strategy?  </a:t>
            </a:r>
            <a:endParaRPr sz="21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Which questions?  With which mental strategy?</a:t>
            </a:r>
            <a:endParaRPr sz="21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6" name="Google Shape;156;p29"/>
          <p:cNvSpPr/>
          <p:nvPr/>
        </p:nvSpPr>
        <p:spPr>
          <a:xfrm>
            <a:off x="0" y="2247900"/>
            <a:ext cx="2788500" cy="4452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1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Question 2</a:t>
            </a:r>
            <a:endParaRPr b="1" sz="21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