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MontserratMedium-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a17dff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a17dff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e7164c29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e7164c29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68123b15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68123b15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68123b15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68123b15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68123b15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68123b15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bbcbaeea4_2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bbcbaeea4_2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8ca34ab4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8ca34ab4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3.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Charles I’s Personal Rule</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sz="1800">
                <a:solidFill>
                  <a:srgbClr val="4B3241"/>
                </a:solidFill>
              </a:rPr>
              <a:t>Enquiry: Why did the Civil War break out in 1642?</a:t>
            </a:r>
            <a:endParaRPr sz="1800">
              <a:solidFill>
                <a:srgbClr val="4B3241"/>
              </a:solidFill>
            </a:endParaRPr>
          </a:p>
        </p:txBody>
      </p:sp>
      <p:sp>
        <p:nvSpPr>
          <p:cNvPr id="125" name="Google Shape;125;p26"/>
          <p:cNvSpPr txBox="1"/>
          <p:nvPr>
            <p:ph idx="1" type="body"/>
          </p:nvPr>
        </p:nvSpPr>
        <p:spPr>
          <a:xfrm>
            <a:off x="459000" y="1721650"/>
            <a:ext cx="8226000" cy="31599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KS3 History - Lesson 2 of 6</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K Hillman</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Kings and parliaments</a:t>
            </a:r>
            <a:endParaRPr/>
          </a:p>
        </p:txBody>
      </p:sp>
      <p:sp>
        <p:nvSpPr>
          <p:cNvPr id="132" name="Google Shape;132;p27"/>
          <p:cNvSpPr txBox="1"/>
          <p:nvPr>
            <p:ph idx="1" type="body"/>
          </p:nvPr>
        </p:nvSpPr>
        <p:spPr>
          <a:xfrm>
            <a:off x="459000" y="991800"/>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800">
                <a:solidFill>
                  <a:srgbClr val="000000"/>
                </a:solidFill>
              </a:rPr>
              <a:t>Since the late medieval period English monarchs and parliaments had worked together to rule England. Parliaments played an important role in providing monarchs with money. This was because it was parliament that debated and voted on whether new taxes should be introduced. Usually, when a new monarch came to the throne, parliament would automatically vote to give the new king or queen money from traditional taxes like </a:t>
            </a:r>
            <a:r>
              <a:rPr b="1" lang="en-GB" sz="1800">
                <a:solidFill>
                  <a:srgbClr val="000000"/>
                </a:solidFill>
              </a:rPr>
              <a:t>custom duties</a:t>
            </a:r>
            <a:r>
              <a:rPr lang="en-GB" sz="1800">
                <a:solidFill>
                  <a:srgbClr val="000000"/>
                </a:solidFill>
              </a:rPr>
              <a:t>. When Charles I came to the throne, however, parliament was not sure if they could trust him. So, parliament voted to give Charles money from the customs duties for just one year rather than for his full reign.</a:t>
            </a:r>
            <a:endParaRPr sz="1800">
              <a:solidFill>
                <a:srgbClr val="000000"/>
              </a:solidFill>
            </a:endParaRPr>
          </a:p>
          <a:p>
            <a:pPr indent="0" lvl="0" marL="0" rtl="0" algn="l">
              <a:spcBef>
                <a:spcPts val="1200"/>
              </a:spcBef>
              <a:spcAft>
                <a:spcPts val="1000"/>
              </a:spcAft>
              <a:buNone/>
            </a:pPr>
            <a:r>
              <a:t/>
            </a:r>
            <a:endParaRPr sz="17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Charles vs Parliament</a:t>
            </a:r>
            <a:endParaRPr/>
          </a:p>
        </p:txBody>
      </p:sp>
      <p:sp>
        <p:nvSpPr>
          <p:cNvPr id="138" name="Google Shape;138;p28"/>
          <p:cNvSpPr txBox="1"/>
          <p:nvPr>
            <p:ph idx="1" type="body"/>
          </p:nvPr>
        </p:nvSpPr>
        <p:spPr>
          <a:xfrm>
            <a:off x="459000" y="991800"/>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800">
                <a:solidFill>
                  <a:srgbClr val="000000"/>
                </a:solidFill>
              </a:rPr>
              <a:t>Why did parliament not automatically give Charles the money from the traditional customs duty tax? Parliament believed that by doing this it would force Charles to call parliament at least once a year.  So parliament hoped that they could make Charles work closely with them. </a:t>
            </a:r>
            <a:endParaRPr sz="1800">
              <a:solidFill>
                <a:srgbClr val="000000"/>
              </a:solidFill>
            </a:endParaRPr>
          </a:p>
          <a:p>
            <a:pPr indent="0" lvl="0" marL="0" rtl="0" algn="l">
              <a:lnSpc>
                <a:spcPct val="115000"/>
              </a:lnSpc>
              <a:spcBef>
                <a:spcPts val="1200"/>
              </a:spcBef>
              <a:spcAft>
                <a:spcPts val="0"/>
              </a:spcAft>
              <a:buNone/>
            </a:pPr>
            <a:r>
              <a:rPr lang="en-GB" sz="1800">
                <a:solidFill>
                  <a:srgbClr val="000000"/>
                </a:solidFill>
              </a:rPr>
              <a:t>P</a:t>
            </a:r>
            <a:r>
              <a:rPr lang="en-GB" sz="1800">
                <a:solidFill>
                  <a:srgbClr val="000000"/>
                </a:solidFill>
              </a:rPr>
              <a:t>arliament and Charles’ relationship deteriorated further due to defeats in the Thirty Years War. Then when Buckingham was assassinated his death was met with little sympathy from parliament. Charles decided he no longer wanted to work with parliament.  In 1629 Charles dissolved parliament and began his </a:t>
            </a:r>
            <a:r>
              <a:rPr b="1" lang="en-GB" sz="1800">
                <a:solidFill>
                  <a:srgbClr val="000000"/>
                </a:solidFill>
              </a:rPr>
              <a:t>personal rule</a:t>
            </a:r>
            <a:r>
              <a:rPr lang="en-GB" sz="1800">
                <a:solidFill>
                  <a:srgbClr val="000000"/>
                </a:solidFill>
              </a:rPr>
              <a:t>.</a:t>
            </a:r>
            <a:endParaRPr b="1" sz="1800">
              <a:solidFill>
                <a:srgbClr val="000000"/>
              </a:solidFill>
            </a:endParaRPr>
          </a:p>
          <a:p>
            <a:pPr indent="0" lvl="0" marL="0" rtl="0" algn="l">
              <a:spcBef>
                <a:spcPts val="1200"/>
              </a:spcBef>
              <a:spcAft>
                <a:spcPts val="1000"/>
              </a:spcAft>
              <a:buNone/>
            </a:pPr>
            <a:r>
              <a:t/>
            </a:r>
            <a:endParaRPr sz="17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type="title"/>
          </p:nvPr>
        </p:nvSpPr>
        <p:spPr>
          <a:xfrm>
            <a:off x="459000" y="285225"/>
            <a:ext cx="6600600" cy="646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Ship Money</a:t>
            </a:r>
            <a:endParaRPr/>
          </a:p>
        </p:txBody>
      </p:sp>
      <p:sp>
        <p:nvSpPr>
          <p:cNvPr id="144" name="Google Shape;144;p29"/>
          <p:cNvSpPr txBox="1"/>
          <p:nvPr>
            <p:ph idx="1" type="body"/>
          </p:nvPr>
        </p:nvSpPr>
        <p:spPr>
          <a:xfrm>
            <a:off x="459000" y="9320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800">
                <a:solidFill>
                  <a:srgbClr val="000000"/>
                </a:solidFill>
              </a:rPr>
              <a:t>Once Charles I dissolved parliament, he knew he needed to find new ways to raise money. Ship Money was traditionally a tax for all coastal counties to pay to fund the navy. It was believed coastal counties should pay as they were the one that </a:t>
            </a:r>
            <a:r>
              <a:rPr lang="en-GB" sz="1800">
                <a:solidFill>
                  <a:srgbClr val="000000"/>
                </a:solidFill>
              </a:rPr>
              <a:t>benefited</a:t>
            </a:r>
            <a:r>
              <a:rPr lang="en-GB" sz="1800">
                <a:solidFill>
                  <a:srgbClr val="000000"/>
                </a:solidFill>
              </a:rPr>
              <a:t> from the navy’s protection against </a:t>
            </a:r>
            <a:r>
              <a:rPr b="1" lang="en-GB" sz="1800">
                <a:solidFill>
                  <a:srgbClr val="000000"/>
                </a:solidFill>
              </a:rPr>
              <a:t>piracy</a:t>
            </a:r>
            <a:r>
              <a:rPr lang="en-GB" sz="1800">
                <a:solidFill>
                  <a:srgbClr val="000000"/>
                </a:solidFill>
              </a:rPr>
              <a:t>. In 1635 Charles decided that all of England </a:t>
            </a:r>
            <a:r>
              <a:rPr lang="en-GB" sz="1800">
                <a:solidFill>
                  <a:srgbClr val="000000"/>
                </a:solidFill>
              </a:rPr>
              <a:t>benefited</a:t>
            </a:r>
            <a:r>
              <a:rPr lang="en-GB" sz="1800">
                <a:solidFill>
                  <a:srgbClr val="000000"/>
                </a:solidFill>
              </a:rPr>
              <a:t> from the navy and so everyone should pay ship money. Charles popularity sunk due to this and in 1637, John Hampden took the case to court arguing that the King could not raise his own tax as this was the job of parliament. Hampden eventually lost his case as it was agreed that the King’s word was law and he could not be punished.</a:t>
            </a:r>
            <a:endParaRPr sz="1800">
              <a:solidFill>
                <a:srgbClr val="000000"/>
              </a:solidFill>
            </a:endParaRPr>
          </a:p>
          <a:p>
            <a:pPr indent="0" lvl="0" marL="0" rtl="0" algn="l">
              <a:spcBef>
                <a:spcPts val="1200"/>
              </a:spcBef>
              <a:spcAft>
                <a:spcPts val="1000"/>
              </a:spcAft>
              <a:buNone/>
            </a:pPr>
            <a:r>
              <a:t/>
            </a:r>
            <a:endParaRPr sz="17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1200"/>
              </a:spcBef>
              <a:spcAft>
                <a:spcPts val="0"/>
              </a:spcAft>
              <a:buNone/>
            </a:pPr>
            <a:r>
              <a:rPr lang="en-GB"/>
              <a:t>Laud’s Reforms</a:t>
            </a:r>
            <a:endParaRPr/>
          </a:p>
          <a:p>
            <a:pPr indent="0" lvl="0" marL="0" rtl="0" algn="l">
              <a:spcBef>
                <a:spcPts val="1200"/>
              </a:spcBef>
              <a:spcAft>
                <a:spcPts val="0"/>
              </a:spcAft>
              <a:buNone/>
            </a:pPr>
            <a:r>
              <a:t/>
            </a:r>
            <a:endParaRPr/>
          </a:p>
        </p:txBody>
      </p:sp>
      <p:sp>
        <p:nvSpPr>
          <p:cNvPr id="150" name="Google Shape;150;p30"/>
          <p:cNvSpPr txBox="1"/>
          <p:nvPr>
            <p:ph idx="1" type="body"/>
          </p:nvPr>
        </p:nvSpPr>
        <p:spPr>
          <a:xfrm>
            <a:off x="459000" y="10997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000000"/>
                </a:solidFill>
              </a:rPr>
              <a:t>William Laud, the </a:t>
            </a:r>
            <a:r>
              <a:rPr b="1" lang="en-GB" sz="1700">
                <a:solidFill>
                  <a:srgbClr val="000000"/>
                </a:solidFill>
              </a:rPr>
              <a:t>Archbishop of Canterbury </a:t>
            </a:r>
            <a:r>
              <a:rPr lang="en-GB" sz="1700">
                <a:solidFill>
                  <a:srgbClr val="000000"/>
                </a:solidFill>
              </a:rPr>
              <a:t>set out his reforms to the Church in 1633. Although Laud was a protestant, he agreed with the Catholic idea that churches should be buildings of beauty. Laud wanted all churches to be well decorated with stained glass windows, crosses, and candles. He also wanted priests to show off their authority by wearing vestments, like Catholic priests wore. The Puritans in England were outraged and protested Laud’s reforms. Laud saw to it that any outspoken puritan was severely punished. In 1637, William Prynne, Henry Burton, and John Bastwick, were publicly </a:t>
            </a:r>
            <a:r>
              <a:rPr b="1" lang="en-GB" sz="1700">
                <a:solidFill>
                  <a:srgbClr val="000000"/>
                </a:solidFill>
              </a:rPr>
              <a:t>mutilated </a:t>
            </a:r>
            <a:r>
              <a:rPr lang="en-GB" sz="1700">
                <a:solidFill>
                  <a:srgbClr val="000000"/>
                </a:solidFill>
              </a:rPr>
              <a:t>as an executioner hacked off their ears. This punishment was designed to act as a warning to other puritans to stop protesting.</a:t>
            </a:r>
            <a:endParaRPr sz="1700">
              <a:solidFill>
                <a:srgbClr val="000000"/>
              </a:solidFill>
            </a:endParaRPr>
          </a:p>
          <a:p>
            <a:pPr indent="0" lvl="0" marL="0" rtl="0" algn="l">
              <a:spcBef>
                <a:spcPts val="1200"/>
              </a:spcBef>
              <a:spcAft>
                <a:spcPts val="1000"/>
              </a:spcAft>
              <a:buNone/>
            </a:pPr>
            <a:r>
              <a:t/>
            </a:r>
            <a:endParaRPr sz="17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56" name="Google Shape;156;p31"/>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1" lang="en-GB" sz="1800">
                <a:solidFill>
                  <a:srgbClr val="000000"/>
                </a:solidFill>
              </a:rPr>
              <a:t>Customs Duties</a:t>
            </a:r>
            <a:r>
              <a:rPr lang="en-GB" sz="1800">
                <a:solidFill>
                  <a:srgbClr val="000000"/>
                </a:solidFill>
              </a:rPr>
              <a:t> – Taxes on goods coming in and out of the country</a:t>
            </a:r>
            <a:endParaRPr sz="1800">
              <a:solidFill>
                <a:srgbClr val="000000"/>
              </a:solidFill>
            </a:endParaRPr>
          </a:p>
          <a:p>
            <a:pPr indent="0" lvl="0" marL="0" rtl="0" algn="l">
              <a:lnSpc>
                <a:spcPct val="115000"/>
              </a:lnSpc>
              <a:spcBef>
                <a:spcPts val="1200"/>
              </a:spcBef>
              <a:spcAft>
                <a:spcPts val="0"/>
              </a:spcAft>
              <a:buNone/>
            </a:pPr>
            <a:r>
              <a:rPr b="1" lang="en-GB" sz="1800">
                <a:solidFill>
                  <a:srgbClr val="000000"/>
                </a:solidFill>
              </a:rPr>
              <a:t>Piracy – </a:t>
            </a:r>
            <a:r>
              <a:rPr lang="en-GB" sz="1800">
                <a:solidFill>
                  <a:srgbClr val="000000"/>
                </a:solidFill>
              </a:rPr>
              <a:t>Where ships are attacked and robbed at sea</a:t>
            </a:r>
            <a:endParaRPr sz="1800">
              <a:solidFill>
                <a:srgbClr val="000000"/>
              </a:solidFill>
            </a:endParaRPr>
          </a:p>
          <a:p>
            <a:pPr indent="0" lvl="0" marL="0" rtl="0" algn="l">
              <a:lnSpc>
                <a:spcPct val="115000"/>
              </a:lnSpc>
              <a:spcBef>
                <a:spcPts val="1200"/>
              </a:spcBef>
              <a:spcAft>
                <a:spcPts val="0"/>
              </a:spcAft>
              <a:buNone/>
            </a:pPr>
            <a:r>
              <a:rPr b="1" lang="en-GB" sz="1800">
                <a:solidFill>
                  <a:srgbClr val="000000"/>
                </a:solidFill>
              </a:rPr>
              <a:t>Archbishop of Canterbury – </a:t>
            </a:r>
            <a:r>
              <a:rPr lang="en-GB" sz="1800">
                <a:solidFill>
                  <a:srgbClr val="000000"/>
                </a:solidFill>
              </a:rPr>
              <a:t>Highest position within the Church of England.</a:t>
            </a:r>
            <a:endParaRPr sz="1800">
              <a:solidFill>
                <a:srgbClr val="000000"/>
              </a:solidFill>
            </a:endParaRPr>
          </a:p>
          <a:p>
            <a:pPr indent="0" lvl="0" marL="0" rtl="0" algn="l">
              <a:lnSpc>
                <a:spcPct val="115000"/>
              </a:lnSpc>
              <a:spcBef>
                <a:spcPts val="1200"/>
              </a:spcBef>
              <a:spcAft>
                <a:spcPts val="0"/>
              </a:spcAft>
              <a:buNone/>
            </a:pPr>
            <a:r>
              <a:rPr b="1" lang="en-GB" sz="1800">
                <a:solidFill>
                  <a:srgbClr val="000000"/>
                </a:solidFill>
              </a:rPr>
              <a:t>Mutilated – </a:t>
            </a:r>
            <a:r>
              <a:rPr lang="en-GB" sz="1800">
                <a:solidFill>
                  <a:srgbClr val="000000"/>
                </a:solidFill>
              </a:rPr>
              <a:t>Cause a violent or disfiguring injury.</a:t>
            </a:r>
            <a:endParaRPr sz="1800">
              <a:solidFill>
                <a:srgbClr val="000000"/>
              </a:solidFill>
            </a:endParaRPr>
          </a:p>
          <a:p>
            <a:pPr indent="0" lvl="0" marL="0" rtl="0" algn="l">
              <a:lnSpc>
                <a:spcPct val="115000"/>
              </a:lnSpc>
              <a:spcBef>
                <a:spcPts val="1200"/>
              </a:spcBef>
              <a:spcAft>
                <a:spcPts val="0"/>
              </a:spcAft>
              <a:buNone/>
            </a:pPr>
            <a:r>
              <a:t/>
            </a:r>
            <a:endParaRPr b="1" sz="1700">
              <a:solidFill>
                <a:srgbClr val="000000"/>
              </a:solidFill>
            </a:endParaRPr>
          </a:p>
          <a:p>
            <a:pPr indent="0" lvl="0" marL="0" rtl="0" algn="l">
              <a:lnSpc>
                <a:spcPct val="115000"/>
              </a:lnSpc>
              <a:spcBef>
                <a:spcPts val="1200"/>
              </a:spcBef>
              <a:spcAft>
                <a:spcPts val="0"/>
              </a:spcAft>
              <a:buNone/>
            </a:pPr>
            <a:r>
              <a:t/>
            </a:r>
            <a:endParaRPr b="1" sz="1500">
              <a:solidFill>
                <a:srgbClr val="000000"/>
              </a:solidFill>
              <a:latin typeface="Arial"/>
              <a:ea typeface="Arial"/>
              <a:cs typeface="Arial"/>
              <a:sym typeface="Arial"/>
            </a:endParaRPr>
          </a:p>
          <a:p>
            <a:pPr indent="0" lvl="0" marL="0" rtl="0" algn="l">
              <a:spcBef>
                <a:spcPts val="12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2"/>
          <p:cNvSpPr txBox="1"/>
          <p:nvPr>
            <p:ph type="title"/>
          </p:nvPr>
        </p:nvSpPr>
        <p:spPr>
          <a:xfrm>
            <a:off x="458975" y="446400"/>
            <a:ext cx="39510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65BE4B"/>
                </a:solidFill>
              </a:rPr>
              <a:t>Comprehension Questions</a:t>
            </a:r>
            <a:endParaRPr>
              <a:solidFill>
                <a:srgbClr val="65BE4B"/>
              </a:solidFill>
            </a:endParaRPr>
          </a:p>
        </p:txBody>
      </p:sp>
      <p:sp>
        <p:nvSpPr>
          <p:cNvPr id="162" name="Google Shape;162;p32"/>
          <p:cNvSpPr txBox="1"/>
          <p:nvPr>
            <p:ph idx="1" type="body"/>
          </p:nvPr>
        </p:nvSpPr>
        <p:spPr>
          <a:xfrm>
            <a:off x="398700" y="1081200"/>
            <a:ext cx="8346600" cy="2981100"/>
          </a:xfrm>
          <a:prstGeom prst="rect">
            <a:avLst/>
          </a:prstGeom>
        </p:spPr>
        <p:txBody>
          <a:bodyPr anchorCtr="0" anchor="t" bIns="0" lIns="0" spcFirstLastPara="1" rIns="0" wrap="square" tIns="0">
            <a:noAutofit/>
          </a:bodyPr>
          <a:lstStyle/>
          <a:p>
            <a:pPr indent="-330200" lvl="0" marL="457200" rtl="0" algn="l">
              <a:spcBef>
                <a:spcPts val="0"/>
              </a:spcBef>
              <a:spcAft>
                <a:spcPts val="0"/>
              </a:spcAft>
              <a:buSzPts val="1600"/>
              <a:buAutoNum type="arabicPeriod"/>
            </a:pPr>
            <a:r>
              <a:rPr lang="en-GB"/>
              <a:t>Which two events worsened the relationship between king and parliament?</a:t>
            </a:r>
            <a:endParaRPr/>
          </a:p>
          <a:p>
            <a:pPr indent="-330200" lvl="0" marL="457200" rtl="0" algn="l">
              <a:spcBef>
                <a:spcPts val="0"/>
              </a:spcBef>
              <a:spcAft>
                <a:spcPts val="0"/>
              </a:spcAft>
              <a:buSzPts val="1600"/>
              <a:buAutoNum type="arabicPeriod"/>
            </a:pPr>
            <a:r>
              <a:rPr lang="en-GB"/>
              <a:t>What change did Charles I make to ship money?</a:t>
            </a:r>
            <a:endParaRPr/>
          </a:p>
          <a:p>
            <a:pPr indent="-336550" lvl="0" marL="457200" rtl="0" algn="l">
              <a:lnSpc>
                <a:spcPct val="140000"/>
              </a:lnSpc>
              <a:spcBef>
                <a:spcPts val="0"/>
              </a:spcBef>
              <a:spcAft>
                <a:spcPts val="0"/>
              </a:spcAft>
              <a:buSzPts val="1700"/>
              <a:buAutoNum type="arabicPeriod"/>
            </a:pPr>
            <a:r>
              <a:rPr lang="en-GB" sz="1700"/>
              <a:t> Why did John Hampden lose his court case against Charles I?</a:t>
            </a:r>
            <a:endParaRPr sz="1700"/>
          </a:p>
          <a:p>
            <a:pPr indent="-336550" lvl="0" marL="457200" rtl="0" algn="l">
              <a:lnSpc>
                <a:spcPct val="115000"/>
              </a:lnSpc>
              <a:spcBef>
                <a:spcPts val="0"/>
              </a:spcBef>
              <a:spcAft>
                <a:spcPts val="0"/>
              </a:spcAft>
              <a:buSzPts val="1700"/>
              <a:buAutoNum type="arabicPeriod"/>
            </a:pPr>
            <a:r>
              <a:rPr lang="en-GB" sz="1700"/>
              <a:t>Why were puritans so outraged by Laud’s reforms?</a:t>
            </a:r>
            <a:endParaRPr sz="1700"/>
          </a:p>
          <a:p>
            <a:pPr indent="-330200" lvl="0" marL="457200" rtl="0" algn="l">
              <a:lnSpc>
                <a:spcPct val="115000"/>
              </a:lnSpc>
              <a:spcBef>
                <a:spcPts val="0"/>
              </a:spcBef>
              <a:spcAft>
                <a:spcPts val="0"/>
              </a:spcAft>
              <a:buClr>
                <a:srgbClr val="303336"/>
              </a:buClr>
              <a:buSzPts val="1600"/>
              <a:buAutoNum type="arabicPeriod"/>
            </a:pPr>
            <a:r>
              <a:rPr lang="en-GB">
                <a:solidFill>
                  <a:srgbClr val="303336"/>
                </a:solidFill>
              </a:rPr>
              <a:t>Why were protests against Laud’s reforms punished so harshly?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