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3"/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6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cf8f928c9_0_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8cf8f928c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cf8f928c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8cf8f928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cf8f928c9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8cf8f928c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8cf8f928c9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g8cf8f928c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6" name="Google Shape;56;p11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0" name="Google Shape;60;p11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3" name="Google Shape;93;p17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en-GB">
                <a:solidFill>
                  <a:srgbClr val="4B3241"/>
                </a:solidFill>
              </a:rPr>
            </a:br>
            <a:r>
              <a:rPr lang="en-GB" sz="6000">
                <a:solidFill>
                  <a:srgbClr val="4B3241"/>
                </a:solidFill>
              </a:rPr>
              <a:t>Composition</a:t>
            </a:r>
            <a:br>
              <a:rPr lang="en-GB" sz="6000">
                <a:solidFill>
                  <a:srgbClr val="4B3241"/>
                </a:solidFill>
              </a:rPr>
            </a:br>
            <a:r>
              <a:rPr lang="en-GB" sz="6000">
                <a:solidFill>
                  <a:srgbClr val="4B3241"/>
                </a:solidFill>
              </a:rPr>
              <a:t>Following a Recipe: Jam Tarts</a:t>
            </a:r>
            <a:endParaRPr sz="6000">
              <a:solidFill>
                <a:srgbClr val="4B3241"/>
              </a:solidFill>
            </a:endParaRPr>
          </a:p>
        </p:txBody>
      </p:sp>
      <p:sp>
        <p:nvSpPr>
          <p:cNvPr id="94" name="Google Shape;94;p17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600">
                <a:solidFill>
                  <a:srgbClr val="4B3241"/>
                </a:solidFill>
              </a:rPr>
              <a:t>Communication and Language: Celebrations – Applying Learning</a:t>
            </a:r>
            <a:r>
              <a:rPr lang="en-GB">
                <a:solidFill>
                  <a:srgbClr val="4B3241"/>
                </a:solidFill>
              </a:rPr>
              <a:t>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5" name="Google Shape;95;p17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 sz="2800">
                <a:solidFill>
                  <a:srgbClr val="4B3241"/>
                </a:solidFill>
              </a:rPr>
              <a:t>Alison</a:t>
            </a:r>
            <a:endParaRPr b="1" sz="28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0" name="Google Shape;180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Making Jam Tarts</a:t>
            </a:r>
            <a:br>
              <a:rPr lang="en-GB">
                <a:solidFill>
                  <a:schemeClr val="dk2"/>
                </a:solidFill>
              </a:rPr>
            </a:br>
            <a:r>
              <a:rPr lang="en-GB">
                <a:solidFill>
                  <a:srgbClr val="000000"/>
                </a:solidFill>
              </a:rPr>
              <a:t>Step 2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1" name="Google Shape;181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2" name="Google Shape;182;p26"/>
          <p:cNvSpPr txBox="1"/>
          <p:nvPr>
            <p:ph idx="1" type="body"/>
          </p:nvPr>
        </p:nvSpPr>
        <p:spPr>
          <a:xfrm>
            <a:off x="917941" y="2852382"/>
            <a:ext cx="7270716" cy="4217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Put 250g plain flour into a bowl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Add 125g butter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Rub together with your fingers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>
                <a:solidFill>
                  <a:schemeClr val="lt1"/>
                </a:solidFill>
              </a:rPr>
              <a:t>by matching the symbols with ou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8" name="Google Shape;188;p2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Making Jam Tarts</a:t>
            </a:r>
            <a:br>
              <a:rPr lang="en-GB">
                <a:solidFill>
                  <a:schemeClr val="dk2"/>
                </a:solidFill>
              </a:rPr>
            </a:br>
            <a:r>
              <a:rPr lang="en-GB">
                <a:solidFill>
                  <a:srgbClr val="000000"/>
                </a:solidFill>
              </a:rPr>
              <a:t>Step 3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9" name="Google Shape;189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0" name="Google Shape;190;p27"/>
          <p:cNvSpPr txBox="1"/>
          <p:nvPr>
            <p:ph idx="1" type="body"/>
          </p:nvPr>
        </p:nvSpPr>
        <p:spPr>
          <a:xfrm>
            <a:off x="917940" y="2852382"/>
            <a:ext cx="7434489" cy="4217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Add a splash of water and mix into a dough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>
                <a:solidFill>
                  <a:schemeClr val="lt1"/>
                </a:solidFill>
              </a:rPr>
              <a:t>by matching the symbols with the</a:t>
            </a:r>
            <a:endParaRPr b="1">
              <a:solidFill>
                <a:schemeClr val="lt1"/>
              </a:solidFill>
            </a:endParaRPr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>
                <a:solidFill>
                  <a:schemeClr val="lt1"/>
                </a:solidFill>
              </a:rPr>
              <a:t>y to find what you need independently by matching the symbols with the product.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6" name="Google Shape;196;p2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Making Jam Tarts</a:t>
            </a:r>
            <a:br>
              <a:rPr lang="en-GB">
                <a:solidFill>
                  <a:schemeClr val="dk2"/>
                </a:solidFill>
              </a:rPr>
            </a:br>
            <a:r>
              <a:rPr lang="en-GB">
                <a:solidFill>
                  <a:srgbClr val="000000"/>
                </a:solidFill>
              </a:rPr>
              <a:t>Step 4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97" name="Google Shape;197;p2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Google Shape;198;p28"/>
          <p:cNvSpPr txBox="1"/>
          <p:nvPr>
            <p:ph idx="1" type="body"/>
          </p:nvPr>
        </p:nvSpPr>
        <p:spPr>
          <a:xfrm>
            <a:off x="917941" y="2852382"/>
            <a:ext cx="7134238" cy="4217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Roll out the dough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C</a:t>
            </a:r>
            <a:r>
              <a:rPr lang="en-GB">
                <a:solidFill>
                  <a:srgbClr val="000000"/>
                </a:solidFill>
              </a:rPr>
              <a:t>ut out circles</a:t>
            </a:r>
            <a:endParaRPr>
              <a:solidFill>
                <a:srgbClr val="000000"/>
              </a:solidFill>
            </a:endParaRPr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Put into tart tin</a:t>
            </a:r>
            <a:endParaRPr>
              <a:solidFill>
                <a:srgbClr val="000000"/>
              </a:solidFill>
            </a:endParaRPr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>
                <a:solidFill>
                  <a:srgbClr val="000000"/>
                </a:solidFill>
              </a:rPr>
              <a:t>Note: </a:t>
            </a:r>
            <a:r>
              <a:rPr lang="en-GB">
                <a:solidFill>
                  <a:srgbClr val="000000"/>
                </a:solidFill>
              </a:rPr>
              <a:t>Remember that an adult should be present for support</a:t>
            </a:r>
            <a:endParaRPr>
              <a:solidFill>
                <a:srgbClr val="000000"/>
              </a:solidFill>
            </a:endParaRPr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>
                <a:solidFill>
                  <a:schemeClr val="lt1"/>
                </a:solidFill>
              </a:rPr>
              <a:t>by matching the symbols with the</a:t>
            </a:r>
            <a:endParaRPr b="1">
              <a:solidFill>
                <a:schemeClr val="lt1"/>
              </a:solidFill>
            </a:endParaRPr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>
                <a:solidFill>
                  <a:schemeClr val="lt1"/>
                </a:solidFill>
              </a:rPr>
              <a:t>y to find what you need independently by matching the symbols with the product.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4" name="Google Shape;204;p2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Making jam tarts</a:t>
            </a:r>
            <a:br>
              <a:rPr lang="en-GB">
                <a:solidFill>
                  <a:schemeClr val="dk2"/>
                </a:solidFill>
              </a:rPr>
            </a:br>
            <a:r>
              <a:rPr lang="en-GB">
                <a:solidFill>
                  <a:schemeClr val="dk2"/>
                </a:solidFill>
              </a:rPr>
              <a:t>Step 5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5" name="Google Shape;205;p2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6" name="Google Shape;206;p29"/>
          <p:cNvSpPr txBox="1"/>
          <p:nvPr>
            <p:ph idx="1" type="body"/>
          </p:nvPr>
        </p:nvSpPr>
        <p:spPr>
          <a:xfrm>
            <a:off x="917941" y="2852382"/>
            <a:ext cx="8012080" cy="4217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Fill each pastry case with jam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12" name="Google Shape;212;p3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Making Jam Tarts</a:t>
            </a:r>
            <a:br>
              <a:rPr lang="en-GB">
                <a:solidFill>
                  <a:schemeClr val="dk2"/>
                </a:solidFill>
              </a:rPr>
            </a:br>
            <a:r>
              <a:rPr lang="en-GB">
                <a:solidFill>
                  <a:srgbClr val="000000"/>
                </a:solidFill>
              </a:rPr>
              <a:t>Step 6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13" name="Google Shape;213;p3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4" name="Google Shape;214;p30"/>
          <p:cNvSpPr txBox="1"/>
          <p:nvPr>
            <p:ph idx="1" type="body"/>
          </p:nvPr>
        </p:nvSpPr>
        <p:spPr>
          <a:xfrm>
            <a:off x="917941" y="2852382"/>
            <a:ext cx="8075934" cy="53908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Bake in the oven for 15 mins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>
                <a:solidFill>
                  <a:schemeClr val="lt1"/>
                </a:solidFill>
              </a:rPr>
              <a:t>by matching the symbols with the</a:t>
            </a:r>
            <a:endParaRPr b="1">
              <a:solidFill>
                <a:schemeClr val="lt1"/>
              </a:solidFill>
            </a:endParaRPr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>
                <a:solidFill>
                  <a:srgbClr val="000000"/>
                </a:solidFill>
              </a:rPr>
              <a:t>Note: </a:t>
            </a:r>
            <a:r>
              <a:rPr lang="en-GB">
                <a:solidFill>
                  <a:srgbClr val="000000"/>
                </a:solidFill>
              </a:rPr>
              <a:t>Remember that the oven is hot and adult support is needed</a:t>
            </a:r>
            <a:r>
              <a:rPr b="1" lang="en-GB">
                <a:solidFill>
                  <a:schemeClr val="lt1"/>
                </a:solidFill>
              </a:rPr>
              <a:t> i what you need independently by matching the symbols with the product.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0" name="Google Shape;220;p3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1" name="Google Shape;221;p31"/>
          <p:cNvSpPr txBox="1"/>
          <p:nvPr/>
        </p:nvSpPr>
        <p:spPr>
          <a:xfrm>
            <a:off x="1850175" y="595750"/>
            <a:ext cx="15614400" cy="1714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GB" sz="5600">
                <a:latin typeface="Montserrat"/>
                <a:ea typeface="Montserrat"/>
                <a:cs typeface="Montserrat"/>
                <a:sym typeface="Montserrat"/>
              </a:rPr>
              <a:t>Now it’s time to complete the activity</a:t>
            </a:r>
            <a:endParaRPr b="1" i="0" sz="5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31"/>
          <p:cNvSpPr/>
          <p:nvPr/>
        </p:nvSpPr>
        <p:spPr>
          <a:xfrm>
            <a:off x="4500258" y="2480045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GB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Making 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Jam Tarts</a:t>
            </a:r>
            <a:br>
              <a:rPr b="1" i="0" lang="en-GB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1"/>
          <p:cNvSpPr/>
          <p:nvPr/>
        </p:nvSpPr>
        <p:spPr>
          <a:xfrm>
            <a:off x="4500258" y="3679190"/>
            <a:ext cx="9144000" cy="3508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Add the recipe to your writing frame.</a:t>
            </a:r>
            <a:endParaRPr/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Follow your instructions and make your </a:t>
            </a: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jam tarts.</a:t>
            </a: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Share them with your family. </a:t>
            </a:r>
            <a:endParaRPr b="1" i="0" sz="35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>
            <p:ph idx="1" type="subTitle"/>
          </p:nvPr>
        </p:nvSpPr>
        <p:spPr>
          <a:xfrm>
            <a:off x="917941" y="2830664"/>
            <a:ext cx="51708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Make it easier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32"/>
          <p:cNvSpPr txBox="1"/>
          <p:nvPr>
            <p:ph idx="2" type="body"/>
          </p:nvPr>
        </p:nvSpPr>
        <p:spPr>
          <a:xfrm>
            <a:off x="917941" y="4051664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Use symbols to support the learner.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1200"/>
              </a:spcAft>
              <a:buSzPts val="2800"/>
              <a:buNone/>
            </a:pPr>
            <a:r>
              <a:rPr lang="en-GB"/>
              <a:t>Adult leads the making and the learner copies. Demonstrate by saying ‘my turn, your turn’. </a:t>
            </a:r>
            <a:endParaRPr/>
          </a:p>
        </p:txBody>
      </p:sp>
      <p:sp>
        <p:nvSpPr>
          <p:cNvPr id="230" name="Google Shape;230;p32"/>
          <p:cNvSpPr txBox="1"/>
          <p:nvPr>
            <p:ph idx="3" type="subTitle"/>
          </p:nvPr>
        </p:nvSpPr>
        <p:spPr>
          <a:xfrm>
            <a:off x="6558591" y="2830664"/>
            <a:ext cx="51708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Make it harder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32"/>
          <p:cNvSpPr txBox="1"/>
          <p:nvPr>
            <p:ph idx="4" type="body"/>
          </p:nvPr>
        </p:nvSpPr>
        <p:spPr>
          <a:xfrm>
            <a:off x="6558591" y="4051664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See if the learner can remember what comes next in the recipe.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Ask the learner what equipment they need at different times.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32" name="Google Shape;232;p32"/>
          <p:cNvSpPr txBox="1"/>
          <p:nvPr>
            <p:ph idx="5" type="subTitle"/>
          </p:nvPr>
        </p:nvSpPr>
        <p:spPr>
          <a:xfrm>
            <a:off x="12199241" y="2830664"/>
            <a:ext cx="5170800" cy="9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 sz="3500">
                <a:solidFill>
                  <a:srgbClr val="000000"/>
                </a:solidFill>
              </a:rPr>
              <a:t>More ideas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32"/>
          <p:cNvSpPr txBox="1"/>
          <p:nvPr>
            <p:ph idx="6" type="body"/>
          </p:nvPr>
        </p:nvSpPr>
        <p:spPr>
          <a:xfrm>
            <a:off x="12199241" y="4051664"/>
            <a:ext cx="5170800" cy="43134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en-GB"/>
              <a:t>Find different recipes. Use a writing frame to create your recipe then work with your family to make the food.</a:t>
            </a:r>
            <a:endParaRPr/>
          </a:p>
        </p:txBody>
      </p:sp>
      <p:sp>
        <p:nvSpPr>
          <p:cNvPr id="234" name="Google Shape;234;p3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917949" y="892800"/>
            <a:ext cx="88812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For this lesson, you will need: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917941" y="2947915"/>
            <a:ext cx="7783200" cy="53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67945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500"/>
              <a:buChar char="●"/>
            </a:pPr>
            <a:r>
              <a:rPr lang="en-GB"/>
              <a:t>Paper</a:t>
            </a:r>
            <a:endParaRPr/>
          </a:p>
          <a:p>
            <a:pPr indent="-66040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Pencil or pen</a:t>
            </a:r>
            <a:endParaRPr/>
          </a:p>
          <a:p>
            <a:pPr indent="-66040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Ruler </a:t>
            </a:r>
            <a:endParaRPr/>
          </a:p>
          <a:p>
            <a:pPr indent="-66040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Ingredients and equipment (these will come later)</a:t>
            </a:r>
            <a:endParaRPr/>
          </a:p>
          <a:p>
            <a:pPr indent="-457200" lvl="0" marL="91440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3" name="Google Shape;103;p18"/>
          <p:cNvSpPr/>
          <p:nvPr/>
        </p:nvSpPr>
        <p:spPr>
          <a:xfrm>
            <a:off x="9272025" y="2813775"/>
            <a:ext cx="1752000" cy="153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8"/>
          <p:cNvSpPr/>
          <p:nvPr/>
        </p:nvSpPr>
        <p:spPr>
          <a:xfrm>
            <a:off x="15010238" y="2888725"/>
            <a:ext cx="1752000" cy="153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10806650" y="5472650"/>
            <a:ext cx="1752000" cy="153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13591700" y="5522000"/>
            <a:ext cx="1752000" cy="1536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Following a recipe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4" name="Google Shape;114;p19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936800" y="2224585"/>
            <a:ext cx="9244430" cy="6488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Create a recipe writing frame using your pencil and ruler.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Draw the boxes, but leave them empty. We will fill them later. </a:t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1230" y="976201"/>
            <a:ext cx="6514275" cy="754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2" name="Google Shape;122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Making the recipe?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4" name="Google Shape;124;p20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936800" y="2224585"/>
            <a:ext cx="7464250" cy="64881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Write ‘Jam Tarts’ at the top of your recipe in the title box.</a:t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Add the </a:t>
            </a:r>
            <a:r>
              <a:rPr b="1" lang="en-GB"/>
              <a:t>ingredients </a:t>
            </a:r>
            <a:r>
              <a:rPr lang="en-GB"/>
              <a:t>into the correct space. You can write, draw or stick the symbols if you have them at home. </a:t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Try to find what you need independently.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21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13926500" y="4264050"/>
            <a:ext cx="1969200" cy="1695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1759875" y="612500"/>
            <a:ext cx="15732900" cy="1714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GB" sz="5600">
                <a:latin typeface="Montserrat"/>
                <a:ea typeface="Montserrat"/>
                <a:cs typeface="Montserrat"/>
                <a:sym typeface="Montserrat"/>
              </a:rPr>
              <a:t>Now it’s time to complete the activity</a:t>
            </a:r>
            <a:endParaRPr b="1" i="0" sz="5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1"/>
          <p:cNvSpPr/>
          <p:nvPr/>
        </p:nvSpPr>
        <p:spPr>
          <a:xfrm>
            <a:off x="4500258" y="2480045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Making 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Jam Tarts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4500258" y="3679190"/>
            <a:ext cx="9144000" cy="3508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Prepare the writing frame and add the title and ingredients. </a:t>
            </a:r>
            <a:endParaRPr/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Try to find what you need independently by matching the symbols with the product.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2" name="Google Shape;142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Making Jam Tarts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3" name="Google Shape;143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22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671400" y="1925800"/>
            <a:ext cx="7849500" cy="72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Add the </a:t>
            </a:r>
            <a:r>
              <a:rPr b="1" lang="en-GB" sz="3000">
                <a:solidFill>
                  <a:srgbClr val="000000"/>
                </a:solidFill>
              </a:rPr>
              <a:t>equipment</a:t>
            </a:r>
            <a:r>
              <a:rPr lang="en-GB" sz="3000"/>
              <a:t> you will need into the correct space. You can write, draw or stick the symbols if you have them at home. </a:t>
            </a:r>
            <a:endParaRPr sz="3000"/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-GB" sz="3000"/>
              <a:t>Try to find what you need independently.</a:t>
            </a:r>
            <a:endParaRPr sz="3000"/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en-GB" sz="3000">
                <a:solidFill>
                  <a:srgbClr val="000000"/>
                </a:solidFill>
              </a:rPr>
              <a:t>Note:</a:t>
            </a:r>
            <a:r>
              <a:rPr b="1" lang="en-GB" sz="3000">
                <a:solidFill>
                  <a:srgbClr val="00B050"/>
                </a:solidFill>
              </a:rPr>
              <a:t> </a:t>
            </a:r>
            <a:r>
              <a:rPr lang="en-GB" sz="3000"/>
              <a:t>Adult support is required when using a hot oven and always wear oven gloves.</a:t>
            </a:r>
            <a:endParaRPr sz="3000"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2" name="Google Shape;152;p23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1790975" y="595750"/>
            <a:ext cx="15673500" cy="1714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GB" sz="5600">
                <a:latin typeface="Montserrat"/>
                <a:ea typeface="Montserrat"/>
                <a:cs typeface="Montserrat"/>
                <a:sym typeface="Montserrat"/>
              </a:rPr>
              <a:t>Now it’s time to complete the activity</a:t>
            </a:r>
            <a:endParaRPr b="1" i="0" sz="5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3"/>
          <p:cNvSpPr/>
          <p:nvPr/>
        </p:nvSpPr>
        <p:spPr>
          <a:xfrm>
            <a:off x="4500258" y="2480045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GB" sz="3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Making </a:t>
            </a: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Jam Tarts</a:t>
            </a:r>
            <a:br>
              <a:rPr b="1" i="0" lang="en-GB" sz="35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4500258" y="3679190"/>
            <a:ext cx="9144000" cy="3508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Add the equipment to your writing frame. </a:t>
            </a:r>
            <a:endParaRPr/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Char char="●"/>
            </a:pPr>
            <a: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  <a:t>Try to find what you need independently by matching the symbols with the resource.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1" name="Google Shape;161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Making Jam Tarts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2" name="Google Shape;162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4"/>
          <p:cNvSpPr txBox="1"/>
          <p:nvPr/>
        </p:nvSpPr>
        <p:spPr>
          <a:xfrm>
            <a:off x="1038550" y="1978450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936799" y="2224585"/>
            <a:ext cx="7849548" cy="70831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Now that you have all of your ingredients and equipment ready, we can start ordering the recipe. </a:t>
            </a:r>
            <a:endParaRPr/>
          </a:p>
          <a:p>
            <a: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After you have read every step, record this on your writing frame.</a:t>
            </a:r>
            <a:endParaRPr/>
          </a:p>
          <a:p>
            <a: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There are 6 steps in this recipe. 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>
                <a:solidFill>
                  <a:schemeClr val="lt1"/>
                </a:solidFill>
              </a:rPr>
              <a:t>by </a:t>
            </a:r>
            <a:endParaRPr/>
          </a:p>
        </p:txBody>
      </p:sp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78550" y="785943"/>
            <a:ext cx="6517189" cy="7541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/>
        </p:nvSpPr>
        <p:spPr>
          <a:xfrm>
            <a:off x="917575" y="9585325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1" name="Google Shape;171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Making Jam Tarts</a:t>
            </a:r>
            <a:br>
              <a:rPr lang="en-GB">
                <a:solidFill>
                  <a:schemeClr val="dk2"/>
                </a:solidFill>
              </a:rPr>
            </a:br>
            <a:r>
              <a:rPr lang="en-GB">
                <a:solidFill>
                  <a:srgbClr val="000000"/>
                </a:solidFill>
              </a:rPr>
              <a:t>Step 1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2" name="Google Shape;172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3" name="Google Shape;173;p25"/>
          <p:cNvSpPr txBox="1"/>
          <p:nvPr/>
        </p:nvSpPr>
        <p:spPr>
          <a:xfrm>
            <a:off x="1038550" y="2062775"/>
            <a:ext cx="9540000" cy="14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917940" y="2852382"/>
            <a:ext cx="7543671" cy="2552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000000"/>
                </a:solidFill>
              </a:rPr>
              <a:t>Turn the oven on to 180°C or gas mark 5</a:t>
            </a:r>
            <a:endParaRPr>
              <a:solidFill>
                <a:srgbClr val="000000"/>
              </a:solidFill>
            </a:endParaRPr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lang="en-GB">
                <a:solidFill>
                  <a:srgbClr val="000000"/>
                </a:solidFill>
              </a:rPr>
              <a:t>Note: </a:t>
            </a:r>
            <a:r>
              <a:rPr lang="en-GB">
                <a:solidFill>
                  <a:srgbClr val="000000"/>
                </a:solidFill>
              </a:rPr>
              <a:t>Remember that the oven is hot and adult support is needed</a:t>
            </a:r>
            <a:endParaRPr>
              <a:solidFill>
                <a:srgbClr val="000000"/>
              </a:solidFill>
            </a:endParaRPr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>
                <a:solidFill>
                  <a:schemeClr val="lt1"/>
                </a:solidFill>
              </a:rPr>
              <a:t>by matching the symbols with the</a:t>
            </a:r>
            <a:endParaRPr b="1">
              <a:solidFill>
                <a:schemeClr val="lt1"/>
              </a:solidFill>
            </a:endParaRPr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>
                <a:solidFill>
                  <a:schemeClr val="lt1"/>
                </a:solidFill>
              </a:rPr>
              <a:t>y to find what you need independently by matching the symbols with the product.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