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Montserrat SemiBold"/>
      <p:regular r:id="rId17"/>
      <p:bold r:id="rId18"/>
      <p:italic r:id="rId19"/>
      <p:boldItalic r:id="rId20"/>
    </p:embeddedFont>
    <p:embeddedFont>
      <p:font typeface="Montserrat"/>
      <p:regular r:id="rId21"/>
      <p:bold r:id="rId22"/>
      <p:italic r:id="rId23"/>
      <p:boldItalic r:id="rId24"/>
    </p:embeddedFont>
    <p:embeddedFont>
      <p:font typeface="Montserrat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1FD72BB-F963-4F54-85C6-4DECF0105AD5}">
  <a:tblStyle styleId="{71FD72BB-F963-4F54-85C6-4DECF0105AD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regular.fntdata"/><Relationship Id="rId16" Type="http://schemas.openxmlformats.org/officeDocument/2006/relationships/slide" Target="slides/slide11.xml"/><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 name="Shape 10"/>
        <p:cNvGrpSpPr/>
        <p:nvPr/>
      </p:nvGrpSpPr>
      <p:grpSpPr>
        <a:xfrm>
          <a:off x="0" y="0"/>
          <a:ext cx="0" cy="0"/>
          <a:chOff x="0" y="0"/>
          <a:chExt cx="0" cy="0"/>
        </a:xfrm>
      </p:grpSpPr>
      <p:sp>
        <p:nvSpPr>
          <p:cNvPr id="11" name="Google Shape;11;p2"/>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2" name="Google Shape;12;p2"/>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sz="2800"/>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13" name="Google Shape;13;p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5" name="Shape 65"/>
        <p:cNvGrpSpPr/>
        <p:nvPr/>
      </p:nvGrpSpPr>
      <p:grpSpPr>
        <a:xfrm>
          <a:off x="0" y="0"/>
          <a:ext cx="0" cy="0"/>
          <a:chOff x="0" y="0"/>
          <a:chExt cx="0" cy="0"/>
        </a:xfrm>
      </p:grpSpPr>
      <p:sp>
        <p:nvSpPr>
          <p:cNvPr id="66" name="Google Shape;66;p11"/>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7" name="Google Shape;67;p11"/>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8" name="Google Shape;68;p1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9" name="Shape 69"/>
        <p:cNvGrpSpPr/>
        <p:nvPr/>
      </p:nvGrpSpPr>
      <p:grpSpPr>
        <a:xfrm>
          <a:off x="0" y="0"/>
          <a:ext cx="0" cy="0"/>
          <a:chOff x="0" y="0"/>
          <a:chExt cx="0" cy="0"/>
        </a:xfrm>
      </p:grpSpPr>
      <p:sp>
        <p:nvSpPr>
          <p:cNvPr id="70" name="Google Shape;70;p12"/>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71" name="Google Shape;71;p12"/>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algn="l">
              <a:lnSpc>
                <a:spcPct val="140000"/>
              </a:lnSpc>
              <a:spcBef>
                <a:spcPts val="2000"/>
              </a:spcBef>
              <a:spcAft>
                <a:spcPts val="0"/>
              </a:spcAft>
              <a:buSzPts val="3200"/>
              <a:buNone/>
              <a:defRPr sz="2800">
                <a:solidFill>
                  <a:srgbClr val="4B324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4B3241"/>
                </a:solidFill>
              </a:defRPr>
            </a:lvl2pPr>
            <a:lvl3pPr lvl="2" algn="l">
              <a:lnSpc>
                <a:spcPct val="130000"/>
              </a:lnSpc>
              <a:spcBef>
                <a:spcPts val="2000"/>
              </a:spcBef>
              <a:spcAft>
                <a:spcPts val="0"/>
              </a:spcAft>
              <a:buSzPts val="2800"/>
              <a:buNone/>
              <a:defRPr>
                <a:solidFill>
                  <a:srgbClr val="4B3241"/>
                </a:solidFill>
              </a:defRPr>
            </a:lvl3pPr>
            <a:lvl4pPr lvl="3" algn="l">
              <a:lnSpc>
                <a:spcPct val="130000"/>
              </a:lnSpc>
              <a:spcBef>
                <a:spcPts val="2000"/>
              </a:spcBef>
              <a:spcAft>
                <a:spcPts val="0"/>
              </a:spcAft>
              <a:buSzPts val="2800"/>
              <a:buNone/>
              <a:defRPr>
                <a:solidFill>
                  <a:srgbClr val="4B3241"/>
                </a:solidFill>
              </a:defRPr>
            </a:lvl4pPr>
            <a:lvl5pPr lvl="4" algn="l">
              <a:lnSpc>
                <a:spcPct val="130000"/>
              </a:lnSpc>
              <a:spcBef>
                <a:spcPts val="2000"/>
              </a:spcBef>
              <a:spcAft>
                <a:spcPts val="0"/>
              </a:spcAft>
              <a:buSzPts val="2800"/>
              <a:buNone/>
              <a:defRPr>
                <a:solidFill>
                  <a:srgbClr val="4B3241"/>
                </a:solidFill>
              </a:defRPr>
            </a:lvl5pPr>
            <a:lvl6pPr lvl="5" algn="l">
              <a:lnSpc>
                <a:spcPct val="130000"/>
              </a:lnSpc>
              <a:spcBef>
                <a:spcPts val="2000"/>
              </a:spcBef>
              <a:spcAft>
                <a:spcPts val="0"/>
              </a:spcAft>
              <a:buSzPts val="2800"/>
              <a:buNone/>
              <a:defRPr>
                <a:solidFill>
                  <a:srgbClr val="4B3241"/>
                </a:solidFill>
              </a:defRPr>
            </a:lvl6pPr>
            <a:lvl7pPr lvl="6" algn="l">
              <a:lnSpc>
                <a:spcPct val="130000"/>
              </a:lnSpc>
              <a:spcBef>
                <a:spcPts val="2000"/>
              </a:spcBef>
              <a:spcAft>
                <a:spcPts val="0"/>
              </a:spcAft>
              <a:buSzPts val="2800"/>
              <a:buNone/>
              <a:defRPr>
                <a:solidFill>
                  <a:srgbClr val="4B3241"/>
                </a:solidFill>
              </a:defRPr>
            </a:lvl7pPr>
            <a:lvl8pPr lvl="7" algn="l">
              <a:lnSpc>
                <a:spcPct val="130000"/>
              </a:lnSpc>
              <a:spcBef>
                <a:spcPts val="2000"/>
              </a:spcBef>
              <a:spcAft>
                <a:spcPts val="0"/>
              </a:spcAft>
              <a:buSzPts val="2800"/>
              <a:buNone/>
              <a:defRPr>
                <a:solidFill>
                  <a:srgbClr val="4B3241"/>
                </a:solidFill>
              </a:defRPr>
            </a:lvl8pPr>
            <a:lvl9pPr lvl="8" algn="l">
              <a:lnSpc>
                <a:spcPct val="130000"/>
              </a:lnSpc>
              <a:spcBef>
                <a:spcPts val="2000"/>
              </a:spcBef>
              <a:spcAft>
                <a:spcPts val="2000"/>
              </a:spcAft>
              <a:buSzPts val="2800"/>
              <a:buNone/>
              <a:defRPr>
                <a:solidFill>
                  <a:srgbClr val="4B3241"/>
                </a:solidFill>
              </a:defRPr>
            </a:lvl9pPr>
          </a:lstStyle>
          <a:p/>
        </p:txBody>
      </p:sp>
      <p:pic>
        <p:nvPicPr>
          <p:cNvPr id="72" name="Google Shape;72;p12"/>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 name="Shape 73"/>
        <p:cNvGrpSpPr/>
        <p:nvPr/>
      </p:nvGrpSpPr>
      <p:grpSpPr>
        <a:xfrm>
          <a:off x="0" y="0"/>
          <a:ext cx="0" cy="0"/>
          <a:chOff x="0" y="0"/>
          <a:chExt cx="0" cy="0"/>
        </a:xfrm>
      </p:grpSpPr>
      <p:sp>
        <p:nvSpPr>
          <p:cNvPr id="74" name="Google Shape;74;p13"/>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6" name="Shape 16"/>
        <p:cNvGrpSpPr/>
        <p:nvPr/>
      </p:nvGrpSpPr>
      <p:grpSpPr>
        <a:xfrm>
          <a:off x="0" y="0"/>
          <a:ext cx="0" cy="0"/>
          <a:chOff x="0" y="0"/>
          <a:chExt cx="0" cy="0"/>
        </a:xfrm>
      </p:grpSpPr>
      <p:sp>
        <p:nvSpPr>
          <p:cNvPr id="17" name="Google Shape;17;p4"/>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10400">
                <a:solidFill>
                  <a:srgbClr val="000000"/>
                </a:solidFill>
              </a:defRPr>
            </a:lvl2pPr>
            <a:lvl3pPr lvl="2" algn="ctr">
              <a:lnSpc>
                <a:spcPct val="100000"/>
              </a:lnSpc>
              <a:spcBef>
                <a:spcPts val="0"/>
              </a:spcBef>
              <a:spcAft>
                <a:spcPts val="0"/>
              </a:spcAft>
              <a:buClr>
                <a:srgbClr val="000000"/>
              </a:buClr>
              <a:buSzPts val="10400"/>
              <a:buNone/>
              <a:defRPr sz="10400">
                <a:solidFill>
                  <a:srgbClr val="000000"/>
                </a:solidFill>
              </a:defRPr>
            </a:lvl3pPr>
            <a:lvl4pPr lvl="3" algn="ctr">
              <a:lnSpc>
                <a:spcPct val="100000"/>
              </a:lnSpc>
              <a:spcBef>
                <a:spcPts val="0"/>
              </a:spcBef>
              <a:spcAft>
                <a:spcPts val="0"/>
              </a:spcAft>
              <a:buClr>
                <a:srgbClr val="000000"/>
              </a:buClr>
              <a:buSzPts val="10400"/>
              <a:buNone/>
              <a:defRPr sz="10400">
                <a:solidFill>
                  <a:srgbClr val="000000"/>
                </a:solidFill>
              </a:defRPr>
            </a:lvl4pPr>
            <a:lvl5pPr lvl="4" algn="ctr">
              <a:lnSpc>
                <a:spcPct val="100000"/>
              </a:lnSpc>
              <a:spcBef>
                <a:spcPts val="0"/>
              </a:spcBef>
              <a:spcAft>
                <a:spcPts val="0"/>
              </a:spcAft>
              <a:buClr>
                <a:srgbClr val="000000"/>
              </a:buClr>
              <a:buSzPts val="10400"/>
              <a:buNone/>
              <a:defRPr sz="10400">
                <a:solidFill>
                  <a:srgbClr val="000000"/>
                </a:solidFill>
              </a:defRPr>
            </a:lvl5pPr>
            <a:lvl6pPr lvl="5" algn="ctr">
              <a:lnSpc>
                <a:spcPct val="100000"/>
              </a:lnSpc>
              <a:spcBef>
                <a:spcPts val="0"/>
              </a:spcBef>
              <a:spcAft>
                <a:spcPts val="0"/>
              </a:spcAft>
              <a:buClr>
                <a:srgbClr val="000000"/>
              </a:buClr>
              <a:buSzPts val="10400"/>
              <a:buNone/>
              <a:defRPr sz="10400">
                <a:solidFill>
                  <a:srgbClr val="000000"/>
                </a:solidFill>
              </a:defRPr>
            </a:lvl6pPr>
            <a:lvl7pPr lvl="6" algn="ctr">
              <a:lnSpc>
                <a:spcPct val="100000"/>
              </a:lnSpc>
              <a:spcBef>
                <a:spcPts val="0"/>
              </a:spcBef>
              <a:spcAft>
                <a:spcPts val="0"/>
              </a:spcAft>
              <a:buClr>
                <a:srgbClr val="000000"/>
              </a:buClr>
              <a:buSzPts val="10400"/>
              <a:buNone/>
              <a:defRPr sz="10400">
                <a:solidFill>
                  <a:srgbClr val="000000"/>
                </a:solidFill>
              </a:defRPr>
            </a:lvl7pPr>
            <a:lvl8pPr lvl="7" algn="ctr">
              <a:lnSpc>
                <a:spcPct val="100000"/>
              </a:lnSpc>
              <a:spcBef>
                <a:spcPts val="0"/>
              </a:spcBef>
              <a:spcAft>
                <a:spcPts val="0"/>
              </a:spcAft>
              <a:buClr>
                <a:srgbClr val="000000"/>
              </a:buClr>
              <a:buSzPts val="10400"/>
              <a:buNone/>
              <a:defRPr sz="10400">
                <a:solidFill>
                  <a:srgbClr val="000000"/>
                </a:solidFill>
              </a:defRPr>
            </a:lvl8pPr>
            <a:lvl9pPr lvl="8" algn="ctr">
              <a:lnSpc>
                <a:spcPct val="100000"/>
              </a:lnSpc>
              <a:spcBef>
                <a:spcPts val="0"/>
              </a:spcBef>
              <a:spcAft>
                <a:spcPts val="0"/>
              </a:spcAft>
              <a:buClr>
                <a:srgbClr val="000000"/>
              </a:buClr>
              <a:buSzPts val="10400"/>
              <a:buNone/>
              <a:defRPr sz="10400">
                <a:solidFill>
                  <a:srgbClr val="000000"/>
                </a:solidFill>
              </a:defRPr>
            </a:lvl9pPr>
          </a:lstStyle>
          <a:p/>
        </p:txBody>
      </p:sp>
      <p:sp>
        <p:nvSpPr>
          <p:cNvPr id="18" name="Google Shape;18;p4"/>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9" name="Google Shape;19;p4"/>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2000"/>
              </a:spcBef>
              <a:spcAft>
                <a:spcPts val="0"/>
              </a:spcAft>
              <a:buSzPts val="2800"/>
              <a:buNone/>
              <a:defRPr>
                <a:solidFill>
                  <a:srgbClr val="000000"/>
                </a:solidFill>
              </a:defRPr>
            </a:lvl3pPr>
            <a:lvl4pPr lvl="3" algn="l">
              <a:lnSpc>
                <a:spcPct val="130000"/>
              </a:lnSpc>
              <a:spcBef>
                <a:spcPts val="2000"/>
              </a:spcBef>
              <a:spcAft>
                <a:spcPts val="0"/>
              </a:spcAft>
              <a:buSzPts val="2800"/>
              <a:buNone/>
              <a:defRPr>
                <a:solidFill>
                  <a:srgbClr val="000000"/>
                </a:solidFill>
              </a:defRPr>
            </a:lvl4pPr>
            <a:lvl5pPr lvl="4" algn="l">
              <a:lnSpc>
                <a:spcPct val="130000"/>
              </a:lnSpc>
              <a:spcBef>
                <a:spcPts val="2000"/>
              </a:spcBef>
              <a:spcAft>
                <a:spcPts val="0"/>
              </a:spcAft>
              <a:buSzPts val="2800"/>
              <a:buNone/>
              <a:defRPr>
                <a:solidFill>
                  <a:srgbClr val="000000"/>
                </a:solidFill>
              </a:defRPr>
            </a:lvl5pPr>
            <a:lvl6pPr lvl="5" algn="l">
              <a:lnSpc>
                <a:spcPct val="130000"/>
              </a:lnSpc>
              <a:spcBef>
                <a:spcPts val="2000"/>
              </a:spcBef>
              <a:spcAft>
                <a:spcPts val="0"/>
              </a:spcAft>
              <a:buSzPts val="2800"/>
              <a:buNone/>
              <a:defRPr>
                <a:solidFill>
                  <a:srgbClr val="000000"/>
                </a:solidFill>
              </a:defRPr>
            </a:lvl6pPr>
            <a:lvl7pPr lvl="6" algn="l">
              <a:lnSpc>
                <a:spcPct val="130000"/>
              </a:lnSpc>
              <a:spcBef>
                <a:spcPts val="2000"/>
              </a:spcBef>
              <a:spcAft>
                <a:spcPts val="0"/>
              </a:spcAft>
              <a:buSzPts val="2800"/>
              <a:buNone/>
              <a:defRPr>
                <a:solidFill>
                  <a:srgbClr val="000000"/>
                </a:solidFill>
              </a:defRPr>
            </a:lvl7pPr>
            <a:lvl8pPr lvl="7" algn="l">
              <a:lnSpc>
                <a:spcPct val="130000"/>
              </a:lnSpc>
              <a:spcBef>
                <a:spcPts val="2000"/>
              </a:spcBef>
              <a:spcAft>
                <a:spcPts val="0"/>
              </a:spcAft>
              <a:buSzPts val="2800"/>
              <a:buNone/>
              <a:defRPr>
                <a:solidFill>
                  <a:srgbClr val="000000"/>
                </a:solidFill>
              </a:defRPr>
            </a:lvl8pPr>
            <a:lvl9pPr lvl="8" algn="l">
              <a:lnSpc>
                <a:spcPct val="130000"/>
              </a:lnSpc>
              <a:spcBef>
                <a:spcPts val="2000"/>
              </a:spcBef>
              <a:spcAft>
                <a:spcPts val="2000"/>
              </a:spcAft>
              <a:buSzPts val="2800"/>
              <a:buNone/>
              <a:defRPr>
                <a:solidFill>
                  <a:srgbClr val="000000"/>
                </a:solidFill>
              </a:defRPr>
            </a:lvl9pPr>
          </a:lstStyle>
          <a:p/>
        </p:txBody>
      </p:sp>
      <p:pic>
        <p:nvPicPr>
          <p:cNvPr id="20" name="Google Shape;20;p4"/>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21" name="Google Shape;21;p4"/>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917950" y="2876300"/>
            <a:ext cx="16452001" cy="6379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4B3241"/>
              </a:buClr>
              <a:buSzPts val="7200"/>
              <a:buNone/>
              <a:defRPr sz="7200">
                <a:solidFill>
                  <a:srgbClr val="4B3241"/>
                </a:solidFill>
              </a:defRPr>
            </a:lvl2pPr>
            <a:lvl3pPr lvl="2" algn="ctr">
              <a:lnSpc>
                <a:spcPct val="100000"/>
              </a:lnSpc>
              <a:spcBef>
                <a:spcPts val="0"/>
              </a:spcBef>
              <a:spcAft>
                <a:spcPts val="0"/>
              </a:spcAft>
              <a:buClr>
                <a:srgbClr val="4B3241"/>
              </a:buClr>
              <a:buSzPts val="7200"/>
              <a:buNone/>
              <a:defRPr sz="7200">
                <a:solidFill>
                  <a:srgbClr val="4B3241"/>
                </a:solidFill>
              </a:defRPr>
            </a:lvl3pPr>
            <a:lvl4pPr lvl="3" algn="ctr">
              <a:lnSpc>
                <a:spcPct val="100000"/>
              </a:lnSpc>
              <a:spcBef>
                <a:spcPts val="0"/>
              </a:spcBef>
              <a:spcAft>
                <a:spcPts val="0"/>
              </a:spcAft>
              <a:buClr>
                <a:srgbClr val="4B3241"/>
              </a:buClr>
              <a:buSzPts val="7200"/>
              <a:buNone/>
              <a:defRPr sz="7200">
                <a:solidFill>
                  <a:srgbClr val="4B3241"/>
                </a:solidFill>
              </a:defRPr>
            </a:lvl4pPr>
            <a:lvl5pPr lvl="4" algn="ctr">
              <a:lnSpc>
                <a:spcPct val="100000"/>
              </a:lnSpc>
              <a:spcBef>
                <a:spcPts val="0"/>
              </a:spcBef>
              <a:spcAft>
                <a:spcPts val="0"/>
              </a:spcAft>
              <a:buClr>
                <a:srgbClr val="4B3241"/>
              </a:buClr>
              <a:buSzPts val="7200"/>
              <a:buNone/>
              <a:defRPr sz="7200">
                <a:solidFill>
                  <a:srgbClr val="4B3241"/>
                </a:solidFill>
              </a:defRPr>
            </a:lvl5pPr>
            <a:lvl6pPr lvl="5" algn="ctr">
              <a:lnSpc>
                <a:spcPct val="100000"/>
              </a:lnSpc>
              <a:spcBef>
                <a:spcPts val="0"/>
              </a:spcBef>
              <a:spcAft>
                <a:spcPts val="0"/>
              </a:spcAft>
              <a:buClr>
                <a:srgbClr val="4B3241"/>
              </a:buClr>
              <a:buSzPts val="7200"/>
              <a:buNone/>
              <a:defRPr sz="7200">
                <a:solidFill>
                  <a:srgbClr val="4B3241"/>
                </a:solidFill>
              </a:defRPr>
            </a:lvl6pPr>
            <a:lvl7pPr lvl="6" algn="ctr">
              <a:lnSpc>
                <a:spcPct val="100000"/>
              </a:lnSpc>
              <a:spcBef>
                <a:spcPts val="0"/>
              </a:spcBef>
              <a:spcAft>
                <a:spcPts val="0"/>
              </a:spcAft>
              <a:buClr>
                <a:srgbClr val="4B3241"/>
              </a:buClr>
              <a:buSzPts val="7200"/>
              <a:buNone/>
              <a:defRPr sz="7200">
                <a:solidFill>
                  <a:srgbClr val="4B3241"/>
                </a:solidFill>
              </a:defRPr>
            </a:lvl7pPr>
            <a:lvl8pPr lvl="7" algn="ctr">
              <a:lnSpc>
                <a:spcPct val="100000"/>
              </a:lnSpc>
              <a:spcBef>
                <a:spcPts val="0"/>
              </a:spcBef>
              <a:spcAft>
                <a:spcPts val="0"/>
              </a:spcAft>
              <a:buClr>
                <a:srgbClr val="4B3241"/>
              </a:buClr>
              <a:buSzPts val="7200"/>
              <a:buNone/>
              <a:defRPr sz="7200">
                <a:solidFill>
                  <a:srgbClr val="4B3241"/>
                </a:solidFill>
              </a:defRPr>
            </a:lvl8pPr>
            <a:lvl9pPr lvl="8" algn="ctr">
              <a:lnSpc>
                <a:spcPct val="100000"/>
              </a:lnSpc>
              <a:spcBef>
                <a:spcPts val="0"/>
              </a:spcBef>
              <a:spcAft>
                <a:spcPts val="0"/>
              </a:spcAft>
              <a:buClr>
                <a:srgbClr val="4B3241"/>
              </a:buClr>
              <a:buSzPts val="7200"/>
              <a:buNone/>
              <a:defRPr sz="7200">
                <a:solidFill>
                  <a:srgbClr val="4B3241"/>
                </a:solidFill>
              </a:defRPr>
            </a:lvl9pPr>
          </a:lstStyle>
          <a:p/>
        </p:txBody>
      </p:sp>
      <p:sp>
        <p:nvSpPr>
          <p:cNvPr id="24" name="Google Shape;24;p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25" name="Google Shape;25;p5"/>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91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8" name="Google Shape;28;p6"/>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9" name="Google Shape;29;p6"/>
          <p:cNvSpPr txBox="1"/>
          <p:nvPr>
            <p:ph idx="2" type="body"/>
          </p:nvPr>
        </p:nvSpPr>
        <p:spPr>
          <a:xfrm>
            <a:off x="946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30" name="Google Shape;30;p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1" name="Google Shape;31;p6"/>
          <p:cNvSpPr txBox="1"/>
          <p:nvPr>
            <p:ph idx="3" type="title"/>
          </p:nvPr>
        </p:nvSpPr>
        <p:spPr>
          <a:xfrm>
            <a:off x="946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5" name="Shape 35"/>
        <p:cNvGrpSpPr/>
        <p:nvPr/>
      </p:nvGrpSpPr>
      <p:grpSpPr>
        <a:xfrm>
          <a:off x="0" y="0"/>
          <a:ext cx="0" cy="0"/>
          <a:chOff x="0" y="0"/>
          <a:chExt cx="0" cy="0"/>
        </a:xfrm>
      </p:grpSpPr>
      <p:sp>
        <p:nvSpPr>
          <p:cNvPr id="36" name="Google Shape;36;p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7" name="Google Shape;37;p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8" name="Google Shape;38;p8"/>
          <p:cNvSpPr txBox="1"/>
          <p:nvPr>
            <p:ph idx="1" type="subTitle"/>
          </p:nvPr>
        </p:nvSpPr>
        <p:spPr>
          <a:xfrm>
            <a:off x="9179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9" name="Google Shape;39;p8"/>
          <p:cNvSpPr txBox="1"/>
          <p:nvPr>
            <p:ph idx="2" type="body"/>
          </p:nvPr>
        </p:nvSpPr>
        <p:spPr>
          <a:xfrm>
            <a:off x="9179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40" name="Google Shape;40;p8"/>
          <p:cNvSpPr txBox="1"/>
          <p:nvPr>
            <p:ph idx="3" type="subTitle"/>
          </p:nvPr>
        </p:nvSpPr>
        <p:spPr>
          <a:xfrm>
            <a:off x="655860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1" name="Google Shape;41;p8"/>
          <p:cNvSpPr txBox="1"/>
          <p:nvPr>
            <p:ph idx="4" type="body"/>
          </p:nvPr>
        </p:nvSpPr>
        <p:spPr>
          <a:xfrm>
            <a:off x="655860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42" name="Google Shape;42;p8"/>
          <p:cNvSpPr txBox="1"/>
          <p:nvPr>
            <p:ph idx="5" type="subTitle"/>
          </p:nvPr>
        </p:nvSpPr>
        <p:spPr>
          <a:xfrm>
            <a:off x="121992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3" name="Google Shape;43;p8"/>
          <p:cNvSpPr txBox="1"/>
          <p:nvPr>
            <p:ph idx="6" type="body"/>
          </p:nvPr>
        </p:nvSpPr>
        <p:spPr>
          <a:xfrm>
            <a:off x="121992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4" name="Shape 44"/>
        <p:cNvGrpSpPr/>
        <p:nvPr/>
      </p:nvGrpSpPr>
      <p:grpSpPr>
        <a:xfrm>
          <a:off x="0" y="0"/>
          <a:ext cx="0" cy="0"/>
          <a:chOff x="0" y="0"/>
          <a:chExt cx="0" cy="0"/>
        </a:xfrm>
      </p:grpSpPr>
      <p:sp>
        <p:nvSpPr>
          <p:cNvPr id="45" name="Google Shape;45;p9"/>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46" name="Google Shape;46;p9"/>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7" name="Google Shape;47;p9"/>
          <p:cNvSpPr txBox="1"/>
          <p:nvPr>
            <p:ph idx="2" type="subTitle"/>
          </p:nvPr>
        </p:nvSpPr>
        <p:spPr>
          <a:xfrm>
            <a:off x="11111450" y="53424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48" name="Google Shape;48;p9"/>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9" name="Google Shape;49;p9"/>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0" name="Google Shape;50;p9"/>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1" name="Google Shape;51;p9"/>
          <p:cNvSpPr txBox="1"/>
          <p:nvPr>
            <p:ph idx="6" type="subTitle"/>
          </p:nvPr>
        </p:nvSpPr>
        <p:spPr>
          <a:xfrm>
            <a:off x="11111450" y="6355450"/>
            <a:ext cx="6258600" cy="7890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2" name="Google Shape;52;p9"/>
          <p:cNvSpPr txBox="1"/>
          <p:nvPr>
            <p:ph idx="7" type="subTitle"/>
          </p:nvPr>
        </p:nvSpPr>
        <p:spPr>
          <a:xfrm>
            <a:off x="11111450" y="736850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3" name="Google Shape;53;p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4" name="Shape 54"/>
        <p:cNvGrpSpPr/>
        <p:nvPr/>
      </p:nvGrpSpPr>
      <p:grpSpPr>
        <a:xfrm>
          <a:off x="0" y="0"/>
          <a:ext cx="0" cy="0"/>
          <a:chOff x="0" y="0"/>
          <a:chExt cx="0" cy="0"/>
        </a:xfrm>
      </p:grpSpPr>
      <p:sp>
        <p:nvSpPr>
          <p:cNvPr id="55" name="Google Shape;55;p10"/>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56" name="Google Shape;56;p10"/>
          <p:cNvSpPr txBox="1"/>
          <p:nvPr>
            <p:ph idx="1" type="subTitle"/>
          </p:nvPr>
        </p:nvSpPr>
        <p:spPr>
          <a:xfrm>
            <a:off x="917950" y="2876300"/>
            <a:ext cx="6256800" cy="9066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7" name="Google Shape;57;p10"/>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8" name="Google Shape;58;p10"/>
          <p:cNvSpPr txBox="1"/>
          <p:nvPr>
            <p:ph idx="3" type="subTitle"/>
          </p:nvPr>
        </p:nvSpPr>
        <p:spPr>
          <a:xfrm>
            <a:off x="9468000" y="287630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9" name="Google Shape;59;p10"/>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0" name="Google Shape;60;p10"/>
          <p:cNvSpPr txBox="1"/>
          <p:nvPr>
            <p:ph idx="5" type="subTitle"/>
          </p:nvPr>
        </p:nvSpPr>
        <p:spPr>
          <a:xfrm>
            <a:off x="917950" y="590475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1" name="Google Shape;61;p10"/>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2" name="Google Shape;62;p10"/>
          <p:cNvSpPr txBox="1"/>
          <p:nvPr>
            <p:ph idx="7" type="subTitle"/>
          </p:nvPr>
        </p:nvSpPr>
        <p:spPr>
          <a:xfrm>
            <a:off x="9468000" y="590475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3" name="Google Shape;63;p10"/>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4" name="Google Shape;64;p1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406400" lvl="4" marL="22860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5pPr>
            <a:lvl6pPr indent="-406400" lvl="5" marL="27432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6pPr>
            <a:lvl7pPr indent="-406400" lvl="6" marL="32004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7pPr>
            <a:lvl8pPr indent="-406400" lvl="7" marL="3657600" marR="0" rtl="0" algn="l">
              <a:lnSpc>
                <a:spcPct val="130000"/>
              </a:lnSpc>
              <a:spcBef>
                <a:spcPts val="8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8pPr>
            <a:lvl9pPr indent="-406400" lvl="8" marL="4114800" marR="0" rtl="0" algn="l">
              <a:lnSpc>
                <a:spcPct val="130000"/>
              </a:lnSpc>
              <a:spcBef>
                <a:spcPts val="800"/>
              </a:spcBef>
              <a:spcAft>
                <a:spcPts val="40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idx="4294967295" type="ctrTitle"/>
          </p:nvPr>
        </p:nvSpPr>
        <p:spPr>
          <a:xfrm>
            <a:off x="917950" y="2876300"/>
            <a:ext cx="16452001" cy="3723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4400"/>
              <a:buFont typeface="Montserrat"/>
              <a:buNone/>
            </a:pPr>
            <a:r>
              <a:rPr b="1" i="0" lang="en-GB" sz="4400" u="none" cap="none" strike="noStrike">
                <a:solidFill>
                  <a:srgbClr val="4B3241"/>
                </a:solidFill>
                <a:latin typeface="Montserrat"/>
                <a:ea typeface="Montserrat"/>
                <a:cs typeface="Montserrat"/>
                <a:sym typeface="Montserrat"/>
              </a:rPr>
              <a:t>Electrolysis Review</a:t>
            </a:r>
            <a:endParaRPr b="1" i="0" sz="4400" u="none" cap="none" strike="noStrike">
              <a:solidFill>
                <a:srgbClr val="4B3241"/>
              </a:solidFill>
              <a:latin typeface="Montserrat"/>
              <a:ea typeface="Montserrat"/>
              <a:cs typeface="Montserrat"/>
              <a:sym typeface="Montserrat"/>
            </a:endParaRPr>
          </a:p>
        </p:txBody>
      </p:sp>
      <p:sp>
        <p:nvSpPr>
          <p:cNvPr id="80" name="Google Shape;80;p14"/>
          <p:cNvSpPr txBox="1"/>
          <p:nvPr>
            <p:ph idx="4294967295" type="subTitle"/>
          </p:nvPr>
        </p:nvSpPr>
        <p:spPr>
          <a:xfrm>
            <a:off x="917950" y="890050"/>
            <a:ext cx="16452001" cy="15852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2000"/>
              </a:spcAft>
              <a:buClr>
                <a:schemeClr val="dk2"/>
              </a:buClr>
              <a:buSzPts val="3200"/>
              <a:buFont typeface="Montserrat"/>
              <a:buNone/>
            </a:pPr>
            <a:r>
              <a:rPr b="0" i="0" lang="en-GB" sz="3200" u="none" cap="none" strike="noStrike">
                <a:solidFill>
                  <a:srgbClr val="4B3241"/>
                </a:solidFill>
                <a:latin typeface="Montserrat"/>
                <a:ea typeface="Montserrat"/>
                <a:cs typeface="Montserrat"/>
                <a:sym typeface="Montserrat"/>
              </a:rPr>
              <a:t>Combined Science - Chemistry - Key Stage 4</a:t>
            </a:r>
            <a:endParaRPr b="0" i="0" sz="3200" u="none" cap="none" strike="noStrike">
              <a:solidFill>
                <a:srgbClr val="4B3241"/>
              </a:solidFill>
              <a:latin typeface="Montserrat"/>
              <a:ea typeface="Montserrat"/>
              <a:cs typeface="Montserrat"/>
              <a:sym typeface="Montserrat"/>
            </a:endParaRPr>
          </a:p>
        </p:txBody>
      </p:sp>
      <p:sp>
        <p:nvSpPr>
          <p:cNvPr id="81" name="Google Shape;81;p14"/>
          <p:cNvSpPr txBox="1"/>
          <p:nvPr>
            <p:ph idx="4294967295" type="subTitle"/>
          </p:nvPr>
        </p:nvSpPr>
        <p:spPr>
          <a:xfrm>
            <a:off x="917950" y="8210950"/>
            <a:ext cx="7902000" cy="12390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2000"/>
              </a:spcAft>
              <a:buClr>
                <a:schemeClr val="dk2"/>
              </a:buClr>
              <a:buSzPts val="3200"/>
              <a:buFont typeface="Montserrat"/>
              <a:buNone/>
            </a:pPr>
            <a:r>
              <a:rPr b="0" i="0" lang="en-GB" sz="3200" u="none" cap="none" strike="noStrike">
                <a:solidFill>
                  <a:srgbClr val="4B3241"/>
                </a:solidFill>
                <a:latin typeface="Montserrat"/>
                <a:ea typeface="Montserrat"/>
                <a:cs typeface="Montserrat"/>
                <a:sym typeface="Montserrat"/>
              </a:rPr>
              <a:t>Mr Campbell</a:t>
            </a:r>
            <a:endParaRPr b="0" i="0" sz="3200" u="none" cap="none" strike="noStrike">
              <a:solidFill>
                <a:srgbClr val="4B324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41" name="Google Shape;141;p23"/>
          <p:cNvSpPr txBox="1"/>
          <p:nvPr/>
        </p:nvSpPr>
        <p:spPr>
          <a:xfrm>
            <a:off x="457200" y="533400"/>
            <a:ext cx="146457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3200"/>
              <a:buFont typeface="Arial"/>
              <a:buNone/>
            </a:pPr>
            <a:r>
              <a:rPr b="0" i="0" lang="en-GB" sz="3200" u="none" cap="none" strike="noStrike">
                <a:solidFill>
                  <a:schemeClr val="dk2"/>
                </a:solidFill>
                <a:latin typeface="Montserrat"/>
                <a:ea typeface="Montserrat"/>
                <a:cs typeface="Montserrat"/>
                <a:sym typeface="Montserrat"/>
              </a:rPr>
              <a:t>Aluminium/Electrolysis</a:t>
            </a:r>
            <a:endParaRPr b="0" i="0" sz="3200" u="none" cap="none" strike="noStrike">
              <a:solidFill>
                <a:schemeClr val="dk2"/>
              </a:solidFill>
              <a:latin typeface="Montserrat"/>
              <a:ea typeface="Montserrat"/>
              <a:cs typeface="Montserrat"/>
              <a:sym typeface="Montserrat"/>
            </a:endParaRPr>
          </a:p>
          <a:p>
            <a:pPr indent="0" lvl="0" marL="0" marR="0" rtl="0" algn="l">
              <a:lnSpc>
                <a:spcPct val="130000"/>
              </a:lnSpc>
              <a:spcBef>
                <a:spcPts val="2000"/>
              </a:spcBef>
              <a:spcAft>
                <a:spcPts val="0"/>
              </a:spcAft>
              <a:buClr>
                <a:srgbClr val="000000"/>
              </a:buClr>
              <a:buSzPts val="3200"/>
              <a:buFont typeface="Arial"/>
              <a:buNone/>
            </a:pPr>
            <a:r>
              <a:rPr b="1" i="0" lang="en-GB" sz="3200" u="none" cap="none" strike="noStrike">
                <a:solidFill>
                  <a:schemeClr val="dk2"/>
                </a:solidFill>
                <a:latin typeface="Montserrat"/>
                <a:ea typeface="Montserrat"/>
                <a:cs typeface="Montserrat"/>
                <a:sym typeface="Montserrat"/>
              </a:rPr>
              <a:t>Positives</a:t>
            </a:r>
            <a:endParaRPr b="1" i="0" sz="3200" u="none" cap="none" strike="noStrike">
              <a:solidFill>
                <a:schemeClr val="dk2"/>
              </a:solidFill>
              <a:latin typeface="Montserrat"/>
              <a:ea typeface="Montserrat"/>
              <a:cs typeface="Montserrat"/>
              <a:sym typeface="Montserrat"/>
            </a:endParaRPr>
          </a:p>
          <a:p>
            <a:pPr indent="-431800" lvl="0" marL="457200" marR="0" rtl="0" algn="l">
              <a:lnSpc>
                <a:spcPct val="130000"/>
              </a:lnSpc>
              <a:spcBef>
                <a:spcPts val="2000"/>
              </a:spcBef>
              <a:spcAft>
                <a:spcPts val="0"/>
              </a:spcAft>
              <a:buClr>
                <a:schemeClr val="dk2"/>
              </a:buClr>
              <a:buSzPts val="3200"/>
              <a:buFont typeface="Montserrat"/>
              <a:buChar char="●"/>
            </a:pPr>
            <a:r>
              <a:rPr b="0" i="0" lang="en-GB" sz="3200" u="none" cap="none" strike="noStrike">
                <a:solidFill>
                  <a:schemeClr val="dk2"/>
                </a:solidFill>
                <a:latin typeface="Montserrat"/>
                <a:ea typeface="Montserrat"/>
                <a:cs typeface="Montserrat"/>
                <a:sym typeface="Montserrat"/>
              </a:rPr>
              <a:t>Produces less solid waste so less waste going to landfill</a:t>
            </a:r>
            <a:endParaRPr b="0" i="0" sz="3200" u="none" cap="none" strike="noStrike">
              <a:solidFill>
                <a:schemeClr val="dk2"/>
              </a:solidFill>
              <a:latin typeface="Montserrat"/>
              <a:ea typeface="Montserrat"/>
              <a:cs typeface="Montserrat"/>
              <a:sym typeface="Montserrat"/>
            </a:endParaRPr>
          </a:p>
          <a:p>
            <a:pPr indent="0" lvl="0" marL="0" marR="0" rtl="0" algn="l">
              <a:lnSpc>
                <a:spcPct val="130000"/>
              </a:lnSpc>
              <a:spcBef>
                <a:spcPts val="2000"/>
              </a:spcBef>
              <a:spcAft>
                <a:spcPts val="0"/>
              </a:spcAft>
              <a:buClr>
                <a:srgbClr val="000000"/>
              </a:buClr>
              <a:buSzPts val="3200"/>
              <a:buFont typeface="Arial"/>
              <a:buNone/>
            </a:pPr>
            <a:r>
              <a:rPr b="1" i="0" lang="en-GB" sz="3200" u="none" cap="none" strike="noStrike">
                <a:solidFill>
                  <a:schemeClr val="dk2"/>
                </a:solidFill>
                <a:latin typeface="Montserrat"/>
                <a:ea typeface="Montserrat"/>
                <a:cs typeface="Montserrat"/>
                <a:sym typeface="Montserrat"/>
              </a:rPr>
              <a:t>Negatives</a:t>
            </a:r>
            <a:endParaRPr b="1" i="0" sz="3200" u="none" cap="none" strike="noStrike">
              <a:solidFill>
                <a:schemeClr val="dk2"/>
              </a:solidFill>
              <a:latin typeface="Montserrat"/>
              <a:ea typeface="Montserrat"/>
              <a:cs typeface="Montserrat"/>
              <a:sym typeface="Montserrat"/>
            </a:endParaRPr>
          </a:p>
          <a:p>
            <a:pPr indent="-431800" lvl="0" marL="457200" marR="0" rtl="0" algn="l">
              <a:lnSpc>
                <a:spcPct val="130000"/>
              </a:lnSpc>
              <a:spcBef>
                <a:spcPts val="2000"/>
              </a:spcBef>
              <a:spcAft>
                <a:spcPts val="0"/>
              </a:spcAft>
              <a:buClr>
                <a:schemeClr val="dk2"/>
              </a:buClr>
              <a:buSzPts val="3200"/>
              <a:buFont typeface="Montserrat"/>
              <a:buChar char="●"/>
            </a:pPr>
            <a:r>
              <a:rPr b="0" i="0" lang="en-GB" sz="3200" u="none" cap="none" strike="noStrike">
                <a:solidFill>
                  <a:schemeClr val="dk2"/>
                </a:solidFill>
                <a:latin typeface="Montserrat"/>
                <a:ea typeface="Montserrat"/>
                <a:cs typeface="Montserrat"/>
                <a:sym typeface="Montserrat"/>
              </a:rPr>
              <a:t>Aluminium needs electrolysis for extraction due to being more reactive than carbon.</a:t>
            </a:r>
            <a:endParaRPr b="0" i="0" sz="3200" u="none" cap="none" strike="noStrike">
              <a:solidFill>
                <a:schemeClr val="dk2"/>
              </a:solidFill>
              <a:latin typeface="Montserrat"/>
              <a:ea typeface="Montserrat"/>
              <a:cs typeface="Montserrat"/>
              <a:sym typeface="Montserrat"/>
            </a:endParaRPr>
          </a:p>
          <a:p>
            <a:pPr indent="-431800" lvl="0" marL="457200" marR="0" rtl="0" algn="l">
              <a:lnSpc>
                <a:spcPct val="130000"/>
              </a:lnSpc>
              <a:spcBef>
                <a:spcPts val="0"/>
              </a:spcBef>
              <a:spcAft>
                <a:spcPts val="0"/>
              </a:spcAft>
              <a:buClr>
                <a:schemeClr val="dk2"/>
              </a:buClr>
              <a:buSzPts val="3200"/>
              <a:buFont typeface="Montserrat"/>
              <a:buChar char="●"/>
            </a:pPr>
            <a:r>
              <a:rPr b="0" i="0" lang="en-GB" sz="3200" u="none" cap="none" strike="noStrike">
                <a:solidFill>
                  <a:schemeClr val="dk2"/>
                </a:solidFill>
                <a:latin typeface="Montserrat"/>
                <a:ea typeface="Montserrat"/>
                <a:cs typeface="Montserrat"/>
                <a:sym typeface="Montserrat"/>
              </a:rPr>
              <a:t>The energy needs and costs are much higher due to the electricity needed for electrolysis.</a:t>
            </a:r>
            <a:endParaRPr b="0" i="0" sz="3200" u="none" cap="none" strike="noStrike">
              <a:solidFill>
                <a:schemeClr val="dk2"/>
              </a:solidFill>
              <a:latin typeface="Montserrat"/>
              <a:ea typeface="Montserrat"/>
              <a:cs typeface="Montserrat"/>
              <a:sym typeface="Montserrat"/>
            </a:endParaRPr>
          </a:p>
          <a:p>
            <a:pPr indent="-431800" lvl="0" marL="457200" marR="0" rtl="0" algn="l">
              <a:lnSpc>
                <a:spcPct val="130000"/>
              </a:lnSpc>
              <a:spcBef>
                <a:spcPts val="0"/>
              </a:spcBef>
              <a:spcAft>
                <a:spcPts val="0"/>
              </a:spcAft>
              <a:buClr>
                <a:schemeClr val="dk2"/>
              </a:buClr>
              <a:buSzPts val="3200"/>
              <a:buFont typeface="Montserrat"/>
              <a:buChar char="●"/>
            </a:pPr>
            <a:r>
              <a:rPr b="0" i="0" lang="en-GB" sz="3200" u="none" cap="none" strike="noStrike">
                <a:solidFill>
                  <a:schemeClr val="dk2"/>
                </a:solidFill>
                <a:latin typeface="Montserrat"/>
                <a:ea typeface="Montserrat"/>
                <a:cs typeface="Montserrat"/>
                <a:sym typeface="Montserrat"/>
              </a:rPr>
              <a:t>The ore is mined from the earth’s crust this will destroy habitats and created noise/dust pollution.</a:t>
            </a:r>
            <a:endParaRPr b="0" i="0" sz="3200" u="none" cap="none" strike="noStrike">
              <a:solidFill>
                <a:schemeClr val="dk2"/>
              </a:solidFill>
              <a:latin typeface="Montserrat"/>
              <a:ea typeface="Montserrat"/>
              <a:cs typeface="Montserrat"/>
              <a:sym typeface="Montserrat"/>
            </a:endParaRPr>
          </a:p>
          <a:p>
            <a:pPr indent="0" lvl="0" marL="0" marR="0" rtl="0" algn="l">
              <a:lnSpc>
                <a:spcPct val="130000"/>
              </a:lnSpc>
              <a:spcBef>
                <a:spcPts val="2000"/>
              </a:spcBef>
              <a:spcAft>
                <a:spcPts val="20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47" name="Google Shape;147;p24"/>
          <p:cNvSpPr txBox="1"/>
          <p:nvPr/>
        </p:nvSpPr>
        <p:spPr>
          <a:xfrm>
            <a:off x="472450" y="1706900"/>
            <a:ext cx="13243501" cy="30000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2000"/>
              </a:spcAft>
              <a:buClr>
                <a:srgbClr val="000000"/>
              </a:buClr>
              <a:buSzPts val="3200"/>
              <a:buFont typeface="Arial"/>
              <a:buNone/>
            </a:pPr>
            <a:r>
              <a:rPr b="1" i="0" lang="en-GB" sz="3200" u="none" cap="none" strike="noStrike">
                <a:solidFill>
                  <a:schemeClr val="dk2"/>
                </a:solidFill>
                <a:latin typeface="Montserrat"/>
                <a:ea typeface="Montserrat"/>
                <a:cs typeface="Montserrat"/>
                <a:sym typeface="Montserrat"/>
              </a:rPr>
              <a:t>Overall opinion</a:t>
            </a:r>
            <a:r>
              <a:rPr b="0" i="0" lang="en-GB" sz="3200" u="none" cap="none" strike="noStrike">
                <a:solidFill>
                  <a:schemeClr val="dk2"/>
                </a:solidFill>
                <a:latin typeface="Montserrat"/>
                <a:ea typeface="Montserrat"/>
                <a:cs typeface="Montserrat"/>
                <a:sym typeface="Montserrat"/>
              </a:rPr>
              <a:t> - Heating with carbon is the best option for extracting a metal from its ore as it is cheaper and has lower energy needs, however, this method can only be used if the metal is less reactive than carbon.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pic>
        <p:nvPicPr>
          <p:cNvPr id="87" name="Google Shape;87;p15"/>
          <p:cNvPicPr preferRelativeResize="0"/>
          <p:nvPr/>
        </p:nvPicPr>
        <p:blipFill rotWithShape="1">
          <a:blip r:embed="rId3">
            <a:alphaModFix/>
          </a:blip>
          <a:srcRect b="15600" l="1960" r="-1959" t="2074"/>
          <a:stretch/>
        </p:blipFill>
        <p:spPr>
          <a:xfrm>
            <a:off x="1754300" y="0"/>
            <a:ext cx="15615652" cy="9080811"/>
          </a:xfrm>
          <a:prstGeom prst="rect">
            <a:avLst/>
          </a:prstGeom>
          <a:noFill/>
          <a:ln>
            <a:noFill/>
          </a:ln>
        </p:spPr>
      </p:pic>
      <p:sp>
        <p:nvSpPr>
          <p:cNvPr id="88" name="Google Shape;88;p15"/>
          <p:cNvSpPr txBox="1"/>
          <p:nvPr/>
        </p:nvSpPr>
        <p:spPr>
          <a:xfrm>
            <a:off x="13604275" y="8478700"/>
            <a:ext cx="3654300" cy="62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2"/>
                </a:solidFill>
                <a:latin typeface="Montserrat"/>
                <a:ea typeface="Montserrat"/>
                <a:cs typeface="Montserrat"/>
                <a:sym typeface="Montserrat"/>
              </a:rPr>
              <a:t>Source: Oak</a:t>
            </a:r>
            <a:endParaRPr b="0" i="0" sz="2200" u="none" cap="none" strike="noStrike">
              <a:solidFill>
                <a:schemeClr val="lt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917950" y="585250"/>
            <a:ext cx="16452001"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Knowledge quiz</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94" name="Google Shape;94;p16"/>
          <p:cNvSpPr txBox="1"/>
          <p:nvPr>
            <p:ph idx="1" type="body"/>
          </p:nvPr>
        </p:nvSpPr>
        <p:spPr>
          <a:xfrm>
            <a:off x="841750" y="1300700"/>
            <a:ext cx="16722600" cy="5684700"/>
          </a:xfrm>
          <a:prstGeom prst="rect">
            <a:avLst/>
          </a:prstGeom>
          <a:noFill/>
          <a:ln>
            <a:noFill/>
          </a:ln>
        </p:spPr>
        <p:txBody>
          <a:bodyPr anchorCtr="0" anchor="t" bIns="0" lIns="0" spcFirstLastPara="1" rIns="0" wrap="square" tIns="0">
            <a:noAutofit/>
          </a:bodyPr>
          <a:lstStyle/>
          <a:p>
            <a:pPr indent="-419100" lvl="0" marL="457200" marR="0" rtl="0" algn="l">
              <a:lnSpc>
                <a:spcPct val="115000"/>
              </a:lnSpc>
              <a:spcBef>
                <a:spcPts val="0"/>
              </a:spcBef>
              <a:spcAft>
                <a:spcPts val="0"/>
              </a:spcAft>
              <a:buSzPts val="3000"/>
              <a:buAutoNum type="arabicPeriod"/>
            </a:pPr>
            <a:r>
              <a:rPr lang="en-GB" sz="3000"/>
              <a:t>What is electrolysis?</a:t>
            </a:r>
            <a:endParaRPr sz="3000"/>
          </a:p>
          <a:p>
            <a:pPr indent="-419100" lvl="0" marL="457200" marR="0" rtl="0" algn="l">
              <a:lnSpc>
                <a:spcPct val="115000"/>
              </a:lnSpc>
              <a:spcBef>
                <a:spcPts val="0"/>
              </a:spcBef>
              <a:spcAft>
                <a:spcPts val="0"/>
              </a:spcAft>
              <a:buSzPts val="3000"/>
              <a:buAutoNum type="arabicPeriod"/>
            </a:pPr>
            <a:r>
              <a:rPr lang="en-GB" sz="3000"/>
              <a:t>What is the charge on the cathode?</a:t>
            </a:r>
            <a:endParaRPr sz="3000"/>
          </a:p>
          <a:p>
            <a:pPr indent="-419100" lvl="0" marL="457200" marR="0" rtl="0" algn="l">
              <a:lnSpc>
                <a:spcPct val="115000"/>
              </a:lnSpc>
              <a:spcBef>
                <a:spcPts val="0"/>
              </a:spcBef>
              <a:spcAft>
                <a:spcPts val="0"/>
              </a:spcAft>
              <a:buSzPts val="3000"/>
              <a:buAutoNum type="arabicPeriod"/>
            </a:pPr>
            <a:r>
              <a:rPr lang="en-GB" sz="3000"/>
              <a:t>Why does the ionic compound being electrolysed need to be molten or dissolved?</a:t>
            </a:r>
            <a:endParaRPr sz="3000"/>
          </a:p>
          <a:p>
            <a:pPr indent="-419100" lvl="0" marL="457200" marR="0" rtl="0" algn="l">
              <a:lnSpc>
                <a:spcPct val="115000"/>
              </a:lnSpc>
              <a:spcBef>
                <a:spcPts val="0"/>
              </a:spcBef>
              <a:spcAft>
                <a:spcPts val="0"/>
              </a:spcAft>
              <a:buSzPts val="3000"/>
              <a:buAutoNum type="arabicPeriod"/>
            </a:pPr>
            <a:r>
              <a:rPr lang="en-GB" sz="3000"/>
              <a:t>Why does aluminium need to be extracted from aluminium oxide using electrolysis?</a:t>
            </a:r>
            <a:endParaRPr sz="3000"/>
          </a:p>
          <a:p>
            <a:pPr indent="-419100" lvl="0" marL="457200" marR="0" rtl="0" algn="l">
              <a:lnSpc>
                <a:spcPct val="115000"/>
              </a:lnSpc>
              <a:spcBef>
                <a:spcPts val="0"/>
              </a:spcBef>
              <a:spcAft>
                <a:spcPts val="0"/>
              </a:spcAft>
              <a:buSzPts val="3000"/>
              <a:buAutoNum type="arabicPeriod"/>
            </a:pPr>
            <a:r>
              <a:rPr lang="en-GB" sz="3000"/>
              <a:t>Why is cryolite used during the electrolysis of aluminium oxide?</a:t>
            </a:r>
            <a:endParaRPr sz="3000"/>
          </a:p>
          <a:p>
            <a:pPr indent="-419100" lvl="0" marL="457200" marR="0" rtl="0" algn="l">
              <a:lnSpc>
                <a:spcPct val="115000"/>
              </a:lnSpc>
              <a:spcBef>
                <a:spcPts val="0"/>
              </a:spcBef>
              <a:spcAft>
                <a:spcPts val="0"/>
              </a:spcAft>
              <a:buSzPts val="3000"/>
              <a:buAutoNum type="arabicPeriod"/>
            </a:pPr>
            <a:r>
              <a:rPr lang="en-GB" sz="3000"/>
              <a:t>Why does the anode need periodically replacing during the electrolysis of aluminium oxide?</a:t>
            </a:r>
            <a:endParaRPr sz="3000"/>
          </a:p>
          <a:p>
            <a:pPr indent="-419100" lvl="0" marL="457200" marR="0" rtl="0" algn="l">
              <a:lnSpc>
                <a:spcPct val="115000"/>
              </a:lnSpc>
              <a:spcBef>
                <a:spcPts val="0"/>
              </a:spcBef>
              <a:spcAft>
                <a:spcPts val="0"/>
              </a:spcAft>
              <a:buSzPts val="3000"/>
              <a:buAutoNum type="arabicPeriod"/>
            </a:pPr>
            <a:r>
              <a:rPr lang="en-GB" sz="3000"/>
              <a:t>What is the name of the positive electrode in electrolysis?</a:t>
            </a:r>
            <a:endParaRPr sz="3000"/>
          </a:p>
          <a:p>
            <a:pPr indent="-419100" lvl="0" marL="457200" marR="0" rtl="0" algn="l">
              <a:lnSpc>
                <a:spcPct val="115000"/>
              </a:lnSpc>
              <a:spcBef>
                <a:spcPts val="0"/>
              </a:spcBef>
              <a:spcAft>
                <a:spcPts val="0"/>
              </a:spcAft>
              <a:buSzPts val="3000"/>
              <a:buAutoNum type="arabicPeriod"/>
            </a:pPr>
            <a:r>
              <a:rPr lang="en-GB" sz="3000"/>
              <a:t>What would form at the anode and cathode during the electrolysis of </a:t>
            </a:r>
            <a:r>
              <a:rPr b="1" lang="en-GB" sz="3000"/>
              <a:t>molten</a:t>
            </a:r>
            <a:r>
              <a:rPr lang="en-GB" sz="3000"/>
              <a:t> sodium chloride?</a:t>
            </a:r>
            <a:endParaRPr sz="3000"/>
          </a:p>
          <a:p>
            <a:pPr indent="-419100" lvl="0" marL="457200" marR="0" rtl="0" algn="l">
              <a:lnSpc>
                <a:spcPct val="115000"/>
              </a:lnSpc>
              <a:spcBef>
                <a:spcPts val="0"/>
              </a:spcBef>
              <a:spcAft>
                <a:spcPts val="0"/>
              </a:spcAft>
              <a:buSzPts val="3000"/>
              <a:buAutoNum type="arabicPeriod"/>
            </a:pPr>
            <a:r>
              <a:rPr lang="en-GB" sz="3000"/>
              <a:t>During the electrolysis of sodium chloride </a:t>
            </a:r>
            <a:r>
              <a:rPr b="1" lang="en-GB" sz="3000"/>
              <a:t>solution </a:t>
            </a:r>
            <a:r>
              <a:rPr lang="en-GB" sz="3000"/>
              <a:t>hydrogen forms at the cathode, explain why.</a:t>
            </a:r>
            <a:endParaRPr sz="3000"/>
          </a:p>
          <a:p>
            <a:pPr indent="-419100" lvl="0" marL="457200" marR="0" rtl="0" algn="l">
              <a:lnSpc>
                <a:spcPct val="115000"/>
              </a:lnSpc>
              <a:spcBef>
                <a:spcPts val="0"/>
              </a:spcBef>
              <a:spcAft>
                <a:spcPts val="0"/>
              </a:spcAft>
              <a:buSzPts val="3000"/>
              <a:buAutoNum type="arabicPeriod"/>
            </a:pPr>
            <a:r>
              <a:rPr lang="en-GB" sz="3000"/>
              <a:t>What will form at the anode during the electrolysis of of copper sulfate solution?</a:t>
            </a:r>
            <a:endParaRPr sz="3000"/>
          </a:p>
        </p:txBody>
      </p:sp>
      <p:sp>
        <p:nvSpPr>
          <p:cNvPr id="95" name="Google Shape;95;p1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917950" y="585250"/>
            <a:ext cx="16452001"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Knowledge quiz - Answers</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101" name="Google Shape;101;p17"/>
          <p:cNvSpPr txBox="1"/>
          <p:nvPr>
            <p:ph idx="1" type="body"/>
          </p:nvPr>
        </p:nvSpPr>
        <p:spPr>
          <a:xfrm>
            <a:off x="841750" y="1300700"/>
            <a:ext cx="16722600" cy="5684700"/>
          </a:xfrm>
          <a:prstGeom prst="rect">
            <a:avLst/>
          </a:prstGeom>
          <a:noFill/>
          <a:ln>
            <a:noFill/>
          </a:ln>
        </p:spPr>
        <p:txBody>
          <a:bodyPr anchorCtr="0" anchor="t" bIns="0" lIns="0" spcFirstLastPara="1" rIns="0" wrap="square" tIns="0">
            <a:noAutofit/>
          </a:bodyPr>
          <a:lstStyle/>
          <a:p>
            <a:pPr indent="-419100" lvl="0" marL="457200" marR="0" rtl="0" algn="l">
              <a:lnSpc>
                <a:spcPct val="115000"/>
              </a:lnSpc>
              <a:spcBef>
                <a:spcPts val="0"/>
              </a:spcBef>
              <a:spcAft>
                <a:spcPts val="0"/>
              </a:spcAft>
              <a:buSzPts val="3000"/>
              <a:buAutoNum type="arabicPeriod"/>
            </a:pPr>
            <a:r>
              <a:rPr lang="en-GB" sz="3000"/>
              <a:t>What is electrolysis? The breaking down of ionic compounds using electricity</a:t>
            </a:r>
            <a:endParaRPr sz="3000"/>
          </a:p>
          <a:p>
            <a:pPr indent="-419100" lvl="0" marL="457200" marR="0" rtl="0" algn="l">
              <a:lnSpc>
                <a:spcPct val="115000"/>
              </a:lnSpc>
              <a:spcBef>
                <a:spcPts val="0"/>
              </a:spcBef>
              <a:spcAft>
                <a:spcPts val="0"/>
              </a:spcAft>
              <a:buSzPts val="3000"/>
              <a:buAutoNum type="arabicPeriod"/>
            </a:pPr>
            <a:r>
              <a:rPr lang="en-GB" sz="3000"/>
              <a:t>What is the charge on the cathode? Negative</a:t>
            </a:r>
            <a:endParaRPr sz="3000"/>
          </a:p>
          <a:p>
            <a:pPr indent="-419100" lvl="0" marL="457200" marR="0" rtl="0" algn="l">
              <a:lnSpc>
                <a:spcPct val="115000"/>
              </a:lnSpc>
              <a:spcBef>
                <a:spcPts val="0"/>
              </a:spcBef>
              <a:spcAft>
                <a:spcPts val="0"/>
              </a:spcAft>
              <a:buSzPts val="3000"/>
              <a:buAutoNum type="arabicPeriod"/>
            </a:pPr>
            <a:r>
              <a:rPr lang="en-GB" sz="3000"/>
              <a:t>Why does the ionic compound being electrolysed need to be molten or dissolved?</a:t>
            </a:r>
            <a:endParaRPr sz="3000"/>
          </a:p>
          <a:p>
            <a:pPr indent="0" lvl="0" marL="457200" marR="0" rtl="0" algn="l">
              <a:lnSpc>
                <a:spcPct val="115000"/>
              </a:lnSpc>
              <a:spcBef>
                <a:spcPts val="0"/>
              </a:spcBef>
              <a:spcAft>
                <a:spcPts val="0"/>
              </a:spcAft>
              <a:buSzPts val="3200"/>
              <a:buNone/>
            </a:pPr>
            <a:r>
              <a:rPr lang="en-GB" sz="3000"/>
              <a:t>So the ions are free to move</a:t>
            </a:r>
            <a:endParaRPr sz="3000"/>
          </a:p>
          <a:p>
            <a:pPr indent="0" lvl="0" marL="0" marR="0" rtl="0" algn="l">
              <a:lnSpc>
                <a:spcPct val="115000"/>
              </a:lnSpc>
              <a:spcBef>
                <a:spcPts val="0"/>
              </a:spcBef>
              <a:spcAft>
                <a:spcPts val="0"/>
              </a:spcAft>
              <a:buNone/>
            </a:pPr>
            <a:r>
              <a:rPr lang="en-GB" sz="3000"/>
              <a:t>4. Why does aluminium need to be extracted from aluminium oxide using electrolysis?</a:t>
            </a:r>
            <a:endParaRPr sz="3000"/>
          </a:p>
          <a:p>
            <a:pPr indent="0" lvl="0" marL="457200" marR="0" rtl="0" algn="l">
              <a:lnSpc>
                <a:spcPct val="115000"/>
              </a:lnSpc>
              <a:spcBef>
                <a:spcPts val="0"/>
              </a:spcBef>
              <a:spcAft>
                <a:spcPts val="0"/>
              </a:spcAft>
              <a:buSzPts val="3200"/>
              <a:buNone/>
            </a:pPr>
            <a:r>
              <a:rPr lang="en-GB" sz="3000"/>
              <a:t>Aluminium is more reactive than carbon, so carbon can not remove the oxygen from aluminium oxide.</a:t>
            </a:r>
            <a:endParaRPr sz="3000"/>
          </a:p>
          <a:p>
            <a:pPr indent="0" lvl="0" marL="0" marR="0" rtl="0" algn="l">
              <a:lnSpc>
                <a:spcPct val="115000"/>
              </a:lnSpc>
              <a:spcBef>
                <a:spcPts val="0"/>
              </a:spcBef>
              <a:spcAft>
                <a:spcPts val="0"/>
              </a:spcAft>
              <a:buNone/>
            </a:pPr>
            <a:r>
              <a:rPr lang="en-GB" sz="3000"/>
              <a:t>5.  Why is cryolite used during the electrolysis of aluminium oxide? Cryolite lowers the melting point of the aluminium oxide, reducing energy costs.</a:t>
            </a:r>
            <a:endParaRPr sz="3000"/>
          </a:p>
          <a:p>
            <a:pPr indent="0" lvl="0" marL="457200" marR="0" rtl="0" algn="l">
              <a:lnSpc>
                <a:spcPct val="115000"/>
              </a:lnSpc>
              <a:spcBef>
                <a:spcPts val="0"/>
              </a:spcBef>
              <a:spcAft>
                <a:spcPts val="0"/>
              </a:spcAft>
              <a:buSzPts val="3200"/>
              <a:buNone/>
            </a:pPr>
            <a:r>
              <a:t/>
            </a:r>
            <a:endParaRPr sz="3000"/>
          </a:p>
        </p:txBody>
      </p:sp>
      <p:sp>
        <p:nvSpPr>
          <p:cNvPr id="102" name="Google Shape;102;p1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917950" y="585250"/>
            <a:ext cx="16452001"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Knowledge quiz - Answers</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108" name="Google Shape;108;p18"/>
          <p:cNvSpPr txBox="1"/>
          <p:nvPr>
            <p:ph idx="1" type="body"/>
          </p:nvPr>
        </p:nvSpPr>
        <p:spPr>
          <a:xfrm>
            <a:off x="841750" y="1300700"/>
            <a:ext cx="16722600" cy="6365100"/>
          </a:xfrm>
          <a:prstGeom prst="rect">
            <a:avLst/>
          </a:prstGeom>
          <a:noFill/>
          <a:ln>
            <a:noFill/>
          </a:ln>
        </p:spPr>
        <p:txBody>
          <a:bodyPr anchorCtr="0" anchor="t" bIns="0" lIns="0" spcFirstLastPara="1" rIns="0" wrap="square" tIns="0">
            <a:noAutofit/>
          </a:bodyPr>
          <a:lstStyle/>
          <a:p>
            <a:pPr indent="0" lvl="0" marL="457200" marR="0" rtl="0" algn="l">
              <a:lnSpc>
                <a:spcPct val="115000"/>
              </a:lnSpc>
              <a:spcBef>
                <a:spcPts val="0"/>
              </a:spcBef>
              <a:spcAft>
                <a:spcPts val="0"/>
              </a:spcAft>
              <a:buSzPts val="3200"/>
              <a:buNone/>
            </a:pPr>
            <a:r>
              <a:t/>
            </a:r>
            <a:endParaRPr sz="3000"/>
          </a:p>
          <a:p>
            <a:pPr indent="0" lvl="0" marL="0" marR="0" rtl="0" algn="l">
              <a:lnSpc>
                <a:spcPct val="115000"/>
              </a:lnSpc>
              <a:spcBef>
                <a:spcPts val="0"/>
              </a:spcBef>
              <a:spcAft>
                <a:spcPts val="0"/>
              </a:spcAft>
              <a:buSzPts val="3200"/>
              <a:buNone/>
            </a:pPr>
            <a:r>
              <a:rPr lang="en-GB" sz="3000"/>
              <a:t>6. Why does the anode need periodically replacing during the electrolysis of aluminium oxide? Oxygen produced at the anode reacts with the carbon anode forming carbon dioxide, this wears away the anode.</a:t>
            </a:r>
            <a:endParaRPr sz="3000"/>
          </a:p>
          <a:p>
            <a:pPr indent="0" lvl="0" marL="0" marR="0" rtl="0" algn="l">
              <a:lnSpc>
                <a:spcPct val="115000"/>
              </a:lnSpc>
              <a:spcBef>
                <a:spcPts val="0"/>
              </a:spcBef>
              <a:spcAft>
                <a:spcPts val="0"/>
              </a:spcAft>
              <a:buSzPts val="3200"/>
              <a:buNone/>
            </a:pPr>
            <a:r>
              <a:rPr lang="en-GB" sz="3000"/>
              <a:t>7. What is the name of the positive electrode in electrolysis? Anode</a:t>
            </a:r>
            <a:endParaRPr sz="3000"/>
          </a:p>
          <a:p>
            <a:pPr indent="0" lvl="0" marL="0" marR="0" rtl="0" algn="l">
              <a:lnSpc>
                <a:spcPct val="115000"/>
              </a:lnSpc>
              <a:spcBef>
                <a:spcPts val="0"/>
              </a:spcBef>
              <a:spcAft>
                <a:spcPts val="0"/>
              </a:spcAft>
              <a:buSzPts val="3200"/>
              <a:buNone/>
            </a:pPr>
            <a:r>
              <a:rPr lang="en-GB" sz="3000"/>
              <a:t>8. What would form at the anode and cathode during the electrolysis of </a:t>
            </a:r>
            <a:r>
              <a:rPr b="1" lang="en-GB" sz="3000"/>
              <a:t>molten</a:t>
            </a:r>
            <a:r>
              <a:rPr lang="en-GB" sz="3000"/>
              <a:t> sodium chloride? Anode = chlorine        Cathode = Sodium</a:t>
            </a:r>
            <a:endParaRPr sz="3000"/>
          </a:p>
          <a:p>
            <a:pPr indent="0" lvl="0" marL="0" marR="0" rtl="0" algn="l">
              <a:lnSpc>
                <a:spcPct val="115000"/>
              </a:lnSpc>
              <a:spcBef>
                <a:spcPts val="0"/>
              </a:spcBef>
              <a:spcAft>
                <a:spcPts val="0"/>
              </a:spcAft>
              <a:buSzPts val="3200"/>
              <a:buNone/>
            </a:pPr>
            <a:r>
              <a:rPr lang="en-GB" sz="3000"/>
              <a:t>9. During the electrolysis of sodium chloride </a:t>
            </a:r>
            <a:r>
              <a:rPr b="1" lang="en-GB" sz="3000"/>
              <a:t>solution </a:t>
            </a:r>
            <a:r>
              <a:rPr lang="en-GB" sz="3000"/>
              <a:t>hydrogen forms at the cathode, explain why. Sodium is more reactive than hydrogen.</a:t>
            </a:r>
            <a:endParaRPr sz="3000"/>
          </a:p>
          <a:p>
            <a:pPr indent="0" lvl="0" marL="0" marR="0" rtl="0" algn="l">
              <a:lnSpc>
                <a:spcPct val="115000"/>
              </a:lnSpc>
              <a:spcBef>
                <a:spcPts val="0"/>
              </a:spcBef>
              <a:spcAft>
                <a:spcPts val="0"/>
              </a:spcAft>
              <a:buSzPts val="3200"/>
              <a:buNone/>
            </a:pPr>
            <a:r>
              <a:rPr lang="en-GB" sz="3000"/>
              <a:t>10. What will form at the anode during the electrolysis of of copper sulfate solution? Oxygen</a:t>
            </a:r>
            <a:endParaRPr sz="3000"/>
          </a:p>
          <a:p>
            <a:pPr indent="0" lvl="0" marL="0" marR="0" rtl="0" algn="l">
              <a:lnSpc>
                <a:spcPct val="115000"/>
              </a:lnSpc>
              <a:spcBef>
                <a:spcPts val="0"/>
              </a:spcBef>
              <a:spcAft>
                <a:spcPts val="0"/>
              </a:spcAft>
              <a:buSzPts val="3200"/>
              <a:buNone/>
            </a:pPr>
            <a:r>
              <a:t/>
            </a:r>
            <a:endParaRPr sz="3000">
              <a:solidFill>
                <a:schemeClr val="accent5"/>
              </a:solidFill>
            </a:endParaRPr>
          </a:p>
        </p:txBody>
      </p:sp>
      <p:sp>
        <p:nvSpPr>
          <p:cNvPr id="109" name="Google Shape;109;p1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graphicFrame>
        <p:nvGraphicFramePr>
          <p:cNvPr id="115" name="Google Shape;115;p19"/>
          <p:cNvGraphicFramePr/>
          <p:nvPr/>
        </p:nvGraphicFramePr>
        <p:xfrm>
          <a:off x="917950" y="342900"/>
          <a:ext cx="3000000" cy="3000000"/>
        </p:xfrm>
        <a:graphic>
          <a:graphicData uri="http://schemas.openxmlformats.org/drawingml/2006/table">
            <a:tbl>
              <a:tblPr>
                <a:noFill/>
                <a:tableStyleId>{71FD72BB-F963-4F54-85C6-4DECF0105AD5}</a:tableStyleId>
              </a:tblPr>
              <a:tblGrid>
                <a:gridCol w="5681975"/>
                <a:gridCol w="5681975"/>
                <a:gridCol w="5681975"/>
              </a:tblGrid>
              <a:tr h="381000">
                <a:tc>
                  <a:txBody>
                    <a:bodyPr/>
                    <a:lstStyle/>
                    <a:p>
                      <a:pPr indent="0" lvl="0" marL="0" marR="0" rtl="0" algn="ctr">
                        <a:lnSpc>
                          <a:spcPct val="100000"/>
                        </a:lnSpc>
                        <a:spcBef>
                          <a:spcPts val="0"/>
                        </a:spcBef>
                        <a:spcAft>
                          <a:spcPts val="0"/>
                        </a:spcAft>
                        <a:buClr>
                          <a:srgbClr val="000000"/>
                        </a:buClr>
                        <a:buSzPts val="3000"/>
                        <a:buFont typeface="Arial"/>
                        <a:buNone/>
                      </a:pPr>
                      <a:r>
                        <a:t/>
                      </a:r>
                      <a:endParaRPr sz="3000" u="none" cap="none" strike="noStrike">
                        <a:solidFill>
                          <a:schemeClr val="dk2"/>
                        </a:solidFill>
                        <a:latin typeface="Montserrat"/>
                        <a:ea typeface="Montserrat"/>
                        <a:cs typeface="Montserrat"/>
                        <a:sym typeface="Montserrat"/>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Extraction of iron from iron oxide</a:t>
                      </a:r>
                      <a:endParaRPr sz="3000" u="none" cap="none" strike="noStrike">
                        <a:solidFill>
                          <a:schemeClr val="dk2"/>
                        </a:solidFill>
                        <a:latin typeface="Montserrat"/>
                        <a:ea typeface="Montserrat"/>
                        <a:cs typeface="Montserrat"/>
                        <a:sym typeface="Montserrat"/>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Extraction of aluminium from aluminium oxide</a:t>
                      </a:r>
                      <a:endParaRPr sz="3000" u="none" cap="none" strike="noStrike">
                        <a:solidFill>
                          <a:schemeClr val="dk2"/>
                        </a:solidFill>
                        <a:latin typeface="Montserrat"/>
                        <a:ea typeface="Montserrat"/>
                        <a:cs typeface="Montserrat"/>
                        <a:sym typeface="Montserrat"/>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Obtaining the ore</a:t>
                      </a:r>
                      <a:endParaRPr sz="3000" u="none" cap="none" strike="noStrike">
                        <a:solidFill>
                          <a:schemeClr val="dk2"/>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Mined from earth's crust</a:t>
                      </a:r>
                      <a:endParaRPr sz="3000" u="none" cap="none" strike="noStrike">
                        <a:solidFill>
                          <a:schemeClr val="dk2"/>
                        </a:solidFill>
                        <a:latin typeface="Montserrat"/>
                        <a:ea typeface="Montserrat"/>
                        <a:cs typeface="Montserrat"/>
                        <a:sym typeface="Montserrat"/>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Mined from earth's crust</a:t>
                      </a:r>
                      <a:endParaRPr sz="3000" u="none" cap="none" strike="noStrike">
                        <a:solidFill>
                          <a:schemeClr val="dk2"/>
                        </a:solidFill>
                        <a:latin typeface="Montserrat"/>
                        <a:ea typeface="Montserrat"/>
                        <a:cs typeface="Montserrat"/>
                        <a:sym typeface="Montserrat"/>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Method of extraction</a:t>
                      </a:r>
                      <a:endParaRPr sz="3000" u="none" cap="none" strike="noStrike">
                        <a:solidFill>
                          <a:schemeClr val="dk2"/>
                        </a:solidFill>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Heating with carbon</a:t>
                      </a:r>
                      <a:endParaRPr sz="3000" u="none" cap="none" strike="noStrike">
                        <a:solidFill>
                          <a:schemeClr val="dk2"/>
                        </a:solidFill>
                        <a:latin typeface="Montserrat"/>
                        <a:ea typeface="Montserrat"/>
                        <a:cs typeface="Montserrat"/>
                        <a:sym typeface="Montserrat"/>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Electrolysis</a:t>
                      </a:r>
                      <a:endParaRPr sz="3000" u="none" cap="none" strike="noStrike">
                        <a:solidFill>
                          <a:schemeClr val="dk2"/>
                        </a:solidFill>
                        <a:latin typeface="Montserrat"/>
                        <a:ea typeface="Montserrat"/>
                        <a:cs typeface="Montserrat"/>
                        <a:sym typeface="Montserrat"/>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Cost of extraction per tonne (£)</a:t>
                      </a:r>
                      <a:endParaRPr sz="3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 500</a:t>
                      </a:r>
                      <a:endParaRPr sz="3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1500</a:t>
                      </a:r>
                      <a:endParaRPr sz="3000" u="none" cap="none" strike="noStrike">
                        <a:solidFill>
                          <a:schemeClr val="dk2"/>
                        </a:solidFill>
                        <a:latin typeface="Montserrat"/>
                        <a:ea typeface="Montserrat"/>
                        <a:cs typeface="Montserrat"/>
                        <a:sym typeface="Montserrat"/>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Energy needs of extraction per tonne (KJ)</a:t>
                      </a:r>
                      <a:endParaRPr sz="3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750</a:t>
                      </a:r>
                      <a:endParaRPr sz="3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1000</a:t>
                      </a:r>
                      <a:endParaRPr sz="3000" u="none" cap="none" strike="noStrike">
                        <a:solidFill>
                          <a:schemeClr val="dk2"/>
                        </a:solidFill>
                        <a:latin typeface="Montserrat"/>
                        <a:ea typeface="Montserrat"/>
                        <a:cs typeface="Montserrat"/>
                        <a:sym typeface="Montserrat"/>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Solid waste produced per tonne of metal extracted (tonnes)</a:t>
                      </a:r>
                      <a:endParaRPr sz="3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800</a:t>
                      </a:r>
                      <a:endParaRPr sz="3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200</a:t>
                      </a:r>
                      <a:endParaRPr sz="3000" u="none" cap="none" strike="noStrike">
                        <a:solidFill>
                          <a:schemeClr val="dk2"/>
                        </a:solidFill>
                        <a:latin typeface="Montserrat"/>
                        <a:ea typeface="Montserrat"/>
                        <a:cs typeface="Montserrat"/>
                        <a:sym typeface="Montserrat"/>
                      </a:endParaRPr>
                    </a:p>
                  </a:txBody>
                  <a:tcPr marT="91425" marB="91425" marR="91425" marL="91425"/>
                </a:tc>
              </a:tr>
            </a:tbl>
          </a:graphicData>
        </a:graphic>
      </p:graphicFrame>
      <p:sp>
        <p:nvSpPr>
          <p:cNvPr id="116" name="Google Shape;116;p19"/>
          <p:cNvSpPr txBox="1"/>
          <p:nvPr/>
        </p:nvSpPr>
        <p:spPr>
          <a:xfrm>
            <a:off x="1264950" y="6507500"/>
            <a:ext cx="16215300" cy="310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chemeClr val="dk2"/>
                </a:solidFill>
                <a:latin typeface="Montserrat"/>
                <a:ea typeface="Montserrat"/>
                <a:cs typeface="Montserrat"/>
                <a:sym typeface="Montserrat"/>
              </a:rPr>
              <a:t>Compare</a:t>
            </a:r>
            <a:r>
              <a:rPr b="0" i="0" lang="en-GB" sz="3200" u="none" cap="none" strike="noStrike">
                <a:solidFill>
                  <a:schemeClr val="dk2"/>
                </a:solidFill>
                <a:latin typeface="Montserrat"/>
                <a:ea typeface="Montserrat"/>
                <a:cs typeface="Montserrat"/>
                <a:sym typeface="Montserrat"/>
              </a:rPr>
              <a:t> the extraction of iron and aluminium from their ore.</a:t>
            </a:r>
            <a:endParaRPr b="0" i="0" sz="3200" u="none" cap="none" strike="noStrike">
              <a:solidFill>
                <a:schemeClr val="dk2"/>
              </a:solidFill>
              <a:latin typeface="Montserrat"/>
              <a:ea typeface="Montserrat"/>
              <a:cs typeface="Montserrat"/>
              <a:sym typeface="Montserrat"/>
            </a:endParaRPr>
          </a:p>
          <a:p>
            <a:pPr indent="-431800" lvl="0" marL="457200" marR="0" rtl="0" algn="l">
              <a:lnSpc>
                <a:spcPct val="100000"/>
              </a:lnSpc>
              <a:spcBef>
                <a:spcPts val="0"/>
              </a:spcBef>
              <a:spcAft>
                <a:spcPts val="0"/>
              </a:spcAft>
              <a:buClr>
                <a:schemeClr val="dk2"/>
              </a:buClr>
              <a:buSzPts val="3200"/>
              <a:buFont typeface="Montserrat"/>
              <a:buChar char="●"/>
            </a:pPr>
            <a:r>
              <a:rPr b="0" i="0" lang="en-GB" sz="3200" u="none" cap="none" strike="noStrike">
                <a:solidFill>
                  <a:schemeClr val="dk2"/>
                </a:solidFill>
                <a:latin typeface="Montserrat"/>
                <a:ea typeface="Montserrat"/>
                <a:cs typeface="Montserrat"/>
                <a:sym typeface="Montserrat"/>
              </a:rPr>
              <a:t>Similarities</a:t>
            </a:r>
            <a:endParaRPr b="0" i="0" sz="3200" u="none" cap="none" strike="noStrike">
              <a:solidFill>
                <a:schemeClr val="dk2"/>
              </a:solidFill>
              <a:latin typeface="Montserrat"/>
              <a:ea typeface="Montserrat"/>
              <a:cs typeface="Montserrat"/>
              <a:sym typeface="Montserrat"/>
            </a:endParaRPr>
          </a:p>
          <a:p>
            <a:pPr indent="-431800" lvl="0" marL="457200" marR="0" rtl="0" algn="l">
              <a:lnSpc>
                <a:spcPct val="100000"/>
              </a:lnSpc>
              <a:spcBef>
                <a:spcPts val="0"/>
              </a:spcBef>
              <a:spcAft>
                <a:spcPts val="0"/>
              </a:spcAft>
              <a:buClr>
                <a:schemeClr val="dk2"/>
              </a:buClr>
              <a:buSzPts val="3200"/>
              <a:buFont typeface="Montserrat"/>
              <a:buChar char="●"/>
            </a:pPr>
            <a:r>
              <a:rPr b="0" i="0" lang="en-GB" sz="3200" u="none" cap="none" strike="noStrike">
                <a:solidFill>
                  <a:schemeClr val="dk2"/>
                </a:solidFill>
                <a:latin typeface="Montserrat"/>
                <a:ea typeface="Montserrat"/>
                <a:cs typeface="Montserrat"/>
                <a:sym typeface="Montserrat"/>
              </a:rPr>
              <a:t>Differences</a:t>
            </a:r>
            <a:endParaRPr b="0" i="0" sz="3200" u="none" cap="none" strike="noStrike">
              <a:solidFill>
                <a:schemeClr val="dk2"/>
              </a:solidFill>
              <a:latin typeface="Montserrat"/>
              <a:ea typeface="Montserrat"/>
              <a:cs typeface="Montserrat"/>
              <a:sym typeface="Montserrat"/>
            </a:endParaRPr>
          </a:p>
          <a:p>
            <a:pPr indent="-431800" lvl="0" marL="457200" marR="0" rtl="0" algn="l">
              <a:lnSpc>
                <a:spcPct val="100000"/>
              </a:lnSpc>
              <a:spcBef>
                <a:spcPts val="0"/>
              </a:spcBef>
              <a:spcAft>
                <a:spcPts val="0"/>
              </a:spcAft>
              <a:buClr>
                <a:schemeClr val="dk2"/>
              </a:buClr>
              <a:buSzPts val="3200"/>
              <a:buFont typeface="Montserrat"/>
              <a:buChar char="●"/>
            </a:pPr>
            <a:r>
              <a:rPr b="0" i="0" lang="en-GB" sz="3200" u="none" cap="none" strike="noStrike">
                <a:solidFill>
                  <a:schemeClr val="dk2"/>
                </a:solidFill>
                <a:latin typeface="Montserrat"/>
                <a:ea typeface="Montserrat"/>
                <a:cs typeface="Montserrat"/>
                <a:sym typeface="Montserrat"/>
              </a:rPr>
              <a:t>Use comparative language</a:t>
            </a:r>
            <a:endParaRPr b="0" i="0" sz="3200" u="none" cap="none" strike="noStrike">
              <a:solidFill>
                <a:schemeClr val="dk2"/>
              </a:solidFill>
              <a:latin typeface="Montserrat"/>
              <a:ea typeface="Montserrat"/>
              <a:cs typeface="Montserrat"/>
              <a:sym typeface="Montserrat"/>
            </a:endParaRPr>
          </a:p>
          <a:p>
            <a:pPr indent="-431800" lvl="0" marL="457200" marR="0" rtl="0" algn="l">
              <a:lnSpc>
                <a:spcPct val="100000"/>
              </a:lnSpc>
              <a:spcBef>
                <a:spcPts val="0"/>
              </a:spcBef>
              <a:spcAft>
                <a:spcPts val="0"/>
              </a:spcAft>
              <a:buClr>
                <a:schemeClr val="dk2"/>
              </a:buClr>
              <a:buSzPts val="3200"/>
              <a:buFont typeface="Montserrat"/>
              <a:buChar char="●"/>
            </a:pPr>
            <a:r>
              <a:rPr b="0" i="0" lang="en-GB" sz="3200" u="none" cap="none" strike="noStrike">
                <a:solidFill>
                  <a:schemeClr val="dk2"/>
                </a:solidFill>
                <a:latin typeface="Montserrat"/>
                <a:ea typeface="Montserrat"/>
                <a:cs typeface="Montserrat"/>
                <a:sym typeface="Montserrat"/>
              </a:rPr>
              <a:t>Use data to illustrate </a:t>
            </a:r>
            <a:endParaRPr b="0" i="0" sz="32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1000"/>
                                        <p:tgtEl>
                                          <p:spTgt spid="1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Effect filter="fade" transition="in">
                                      <p:cBhvr>
                                        <p:cTn dur="1000"/>
                                        <p:tgtEl>
                                          <p:spTgt spid="1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animEffect filter="fade" transition="in">
                                      <p:cBhvr>
                                        <p:cTn dur="1000"/>
                                        <p:tgtEl>
                                          <p:spTgt spid="1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animEffect filter="fade" transition="in">
                                      <p:cBhvr>
                                        <p:cTn dur="1000"/>
                                        <p:tgtEl>
                                          <p:spTgt spid="1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4" st="4"/>
                                            </p:txEl>
                                          </p:spTgt>
                                        </p:tgtEl>
                                        <p:attrNameLst>
                                          <p:attrName>style.visibility</p:attrName>
                                        </p:attrNameLst>
                                      </p:cBhvr>
                                      <p:to>
                                        <p:strVal val="visible"/>
                                      </p:to>
                                    </p:set>
                                    <p:animEffect filter="fade" transition="in">
                                      <p:cBhvr>
                                        <p:cTn dur="1000"/>
                                        <p:tgtEl>
                                          <p:spTgt spid="11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22" name="Google Shape;122;p20"/>
          <p:cNvSpPr txBox="1"/>
          <p:nvPr/>
        </p:nvSpPr>
        <p:spPr>
          <a:xfrm>
            <a:off x="815325" y="960125"/>
            <a:ext cx="16893600" cy="292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GB" sz="3500" u="none" cap="none" strike="noStrike">
                <a:solidFill>
                  <a:schemeClr val="dk2"/>
                </a:solidFill>
                <a:latin typeface="Montserrat"/>
                <a:ea typeface="Montserrat"/>
                <a:cs typeface="Montserrat"/>
                <a:sym typeface="Montserrat"/>
              </a:rPr>
              <a:t>Similarities</a:t>
            </a:r>
            <a:endParaRPr b="1" i="0" sz="3500" u="none" cap="none" strike="noStrike">
              <a:solidFill>
                <a:schemeClr val="dk2"/>
              </a:solidFill>
              <a:latin typeface="Montserrat"/>
              <a:ea typeface="Montserrat"/>
              <a:cs typeface="Montserrat"/>
              <a:sym typeface="Montserrat"/>
            </a:endParaRPr>
          </a:p>
          <a:p>
            <a:pPr indent="-450850" lvl="0" marL="457200" marR="0" rtl="0" algn="l">
              <a:lnSpc>
                <a:spcPct val="100000"/>
              </a:lnSpc>
              <a:spcBef>
                <a:spcPts val="0"/>
              </a:spcBef>
              <a:spcAft>
                <a:spcPts val="0"/>
              </a:spcAft>
              <a:buClr>
                <a:schemeClr val="dk2"/>
              </a:buClr>
              <a:buSzPts val="3500"/>
              <a:buFont typeface="Montserrat"/>
              <a:buChar char="●"/>
            </a:pPr>
            <a:r>
              <a:rPr b="0" i="0" lang="en-GB" sz="3500" u="none" cap="none" strike="noStrike">
                <a:solidFill>
                  <a:schemeClr val="dk2"/>
                </a:solidFill>
                <a:latin typeface="Montserrat"/>
                <a:ea typeface="Montserrat"/>
                <a:cs typeface="Montserrat"/>
                <a:sym typeface="Montserrat"/>
              </a:rPr>
              <a:t>Both ores are mined from the earth’s crust</a:t>
            </a:r>
            <a:endParaRPr b="0" i="0" sz="35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500"/>
              <a:buFont typeface="Arial"/>
              <a:buNone/>
            </a:pPr>
            <a:r>
              <a:rPr b="1" i="0" lang="en-GB" sz="3500" u="none" cap="none" strike="noStrike">
                <a:solidFill>
                  <a:schemeClr val="dk2"/>
                </a:solidFill>
                <a:latin typeface="Montserrat"/>
                <a:ea typeface="Montserrat"/>
                <a:cs typeface="Montserrat"/>
                <a:sym typeface="Montserrat"/>
              </a:rPr>
              <a:t>Differences</a:t>
            </a:r>
            <a:endParaRPr b="1" i="0" sz="3500" u="none" cap="none" strike="noStrike">
              <a:solidFill>
                <a:schemeClr val="dk2"/>
              </a:solidFill>
              <a:latin typeface="Montserrat"/>
              <a:ea typeface="Montserrat"/>
              <a:cs typeface="Montserrat"/>
              <a:sym typeface="Montserrat"/>
            </a:endParaRPr>
          </a:p>
          <a:p>
            <a:pPr indent="-450850" lvl="0" marL="457200" marR="0" rtl="0" algn="l">
              <a:lnSpc>
                <a:spcPct val="100000"/>
              </a:lnSpc>
              <a:spcBef>
                <a:spcPts val="0"/>
              </a:spcBef>
              <a:spcAft>
                <a:spcPts val="0"/>
              </a:spcAft>
              <a:buClr>
                <a:schemeClr val="dk2"/>
              </a:buClr>
              <a:buSzPts val="3500"/>
              <a:buFont typeface="Montserrat"/>
              <a:buChar char="●"/>
            </a:pPr>
            <a:r>
              <a:rPr b="0" i="0" lang="en-GB" sz="3500" u="none" cap="none" strike="noStrike">
                <a:solidFill>
                  <a:schemeClr val="dk2"/>
                </a:solidFill>
                <a:latin typeface="Montserrat"/>
                <a:ea typeface="Montserrat"/>
                <a:cs typeface="Montserrat"/>
                <a:sym typeface="Montserrat"/>
              </a:rPr>
              <a:t>Iron is extracted from its ore by heating with carbon whereas electrolysis is used for aluminium</a:t>
            </a:r>
            <a:endParaRPr b="0" i="0" sz="3500" u="none" cap="none" strike="noStrike">
              <a:solidFill>
                <a:schemeClr val="dk2"/>
              </a:solidFill>
              <a:latin typeface="Montserrat"/>
              <a:ea typeface="Montserrat"/>
              <a:cs typeface="Montserrat"/>
              <a:sym typeface="Montserrat"/>
            </a:endParaRPr>
          </a:p>
          <a:p>
            <a:pPr indent="-450850" lvl="0" marL="457200" marR="0" rtl="0" algn="l">
              <a:lnSpc>
                <a:spcPct val="100000"/>
              </a:lnSpc>
              <a:spcBef>
                <a:spcPts val="0"/>
              </a:spcBef>
              <a:spcAft>
                <a:spcPts val="0"/>
              </a:spcAft>
              <a:buClr>
                <a:schemeClr val="dk2"/>
              </a:buClr>
              <a:buSzPts val="3500"/>
              <a:buFont typeface="Montserrat"/>
              <a:buChar char="●"/>
            </a:pPr>
            <a:r>
              <a:rPr b="0" i="0" lang="en-GB" sz="3500" u="none" cap="none" strike="noStrike">
                <a:solidFill>
                  <a:schemeClr val="dk2"/>
                </a:solidFill>
                <a:latin typeface="Montserrat"/>
                <a:ea typeface="Montserrat"/>
                <a:cs typeface="Montserrat"/>
                <a:sym typeface="Montserrat"/>
              </a:rPr>
              <a:t>It costs </a:t>
            </a:r>
            <a:r>
              <a:rPr b="1" i="0" lang="en-GB" sz="3500" u="none" cap="none" strike="noStrike">
                <a:solidFill>
                  <a:schemeClr val="dk2"/>
                </a:solidFill>
                <a:latin typeface="Montserrat"/>
                <a:ea typeface="Montserrat"/>
                <a:cs typeface="Montserrat"/>
                <a:sym typeface="Montserrat"/>
              </a:rPr>
              <a:t>more </a:t>
            </a:r>
            <a:r>
              <a:rPr b="0" i="0" lang="en-GB" sz="3500" u="none" cap="none" strike="noStrike">
                <a:solidFill>
                  <a:schemeClr val="dk2"/>
                </a:solidFill>
                <a:latin typeface="Montserrat"/>
                <a:ea typeface="Montserrat"/>
                <a:cs typeface="Montserrat"/>
                <a:sym typeface="Montserrat"/>
              </a:rPr>
              <a:t>to extracted aluminium from its ore, three times more or £1000 per tonne more.</a:t>
            </a:r>
            <a:endParaRPr b="0" i="0" sz="3500" u="none" cap="none" strike="noStrike">
              <a:solidFill>
                <a:schemeClr val="dk2"/>
              </a:solidFill>
              <a:latin typeface="Montserrat"/>
              <a:ea typeface="Montserrat"/>
              <a:cs typeface="Montserrat"/>
              <a:sym typeface="Montserrat"/>
            </a:endParaRPr>
          </a:p>
          <a:p>
            <a:pPr indent="-450850" lvl="0" marL="457200" marR="0" rtl="0" algn="l">
              <a:lnSpc>
                <a:spcPct val="100000"/>
              </a:lnSpc>
              <a:spcBef>
                <a:spcPts val="0"/>
              </a:spcBef>
              <a:spcAft>
                <a:spcPts val="0"/>
              </a:spcAft>
              <a:buClr>
                <a:schemeClr val="dk2"/>
              </a:buClr>
              <a:buSzPts val="3500"/>
              <a:buFont typeface="Montserrat"/>
              <a:buChar char="●"/>
            </a:pPr>
            <a:r>
              <a:rPr b="0" i="0" lang="en-GB" sz="3500" u="none" cap="none" strike="noStrike">
                <a:solidFill>
                  <a:schemeClr val="dk2"/>
                </a:solidFill>
                <a:latin typeface="Montserrat"/>
                <a:ea typeface="Montserrat"/>
                <a:cs typeface="Montserrat"/>
                <a:sym typeface="Montserrat"/>
              </a:rPr>
              <a:t>The energy needs are </a:t>
            </a:r>
            <a:r>
              <a:rPr b="1" i="0" lang="en-GB" sz="3500" u="none" cap="none" strike="noStrike">
                <a:solidFill>
                  <a:schemeClr val="dk2"/>
                </a:solidFill>
                <a:latin typeface="Montserrat"/>
                <a:ea typeface="Montserrat"/>
                <a:cs typeface="Montserrat"/>
                <a:sym typeface="Montserrat"/>
              </a:rPr>
              <a:t>higher</a:t>
            </a:r>
            <a:r>
              <a:rPr b="0" i="0" lang="en-GB" sz="3500" u="none" cap="none" strike="noStrike">
                <a:solidFill>
                  <a:schemeClr val="dk2"/>
                </a:solidFill>
                <a:latin typeface="Montserrat"/>
                <a:ea typeface="Montserrat"/>
                <a:cs typeface="Montserrat"/>
                <a:sym typeface="Montserrat"/>
              </a:rPr>
              <a:t> to extract aluminium from its ore, 1.5 times more or 375 KJ per tonne more</a:t>
            </a:r>
            <a:endParaRPr b="0" i="0" sz="3500" u="none" cap="none" strike="noStrike">
              <a:solidFill>
                <a:schemeClr val="dk2"/>
              </a:solidFill>
              <a:latin typeface="Montserrat"/>
              <a:ea typeface="Montserrat"/>
              <a:cs typeface="Montserrat"/>
              <a:sym typeface="Montserrat"/>
            </a:endParaRPr>
          </a:p>
          <a:p>
            <a:pPr indent="-450850" lvl="0" marL="457200" marR="0" rtl="0" algn="l">
              <a:lnSpc>
                <a:spcPct val="100000"/>
              </a:lnSpc>
              <a:spcBef>
                <a:spcPts val="0"/>
              </a:spcBef>
              <a:spcAft>
                <a:spcPts val="0"/>
              </a:spcAft>
              <a:buClr>
                <a:schemeClr val="dk2"/>
              </a:buClr>
              <a:buSzPts val="3500"/>
              <a:buFont typeface="Montserrat"/>
              <a:buChar char="●"/>
            </a:pPr>
            <a:r>
              <a:rPr b="1" i="0" lang="en-GB" sz="3500" u="none" cap="none" strike="noStrike">
                <a:solidFill>
                  <a:schemeClr val="dk2"/>
                </a:solidFill>
                <a:latin typeface="Montserrat"/>
                <a:ea typeface="Montserrat"/>
                <a:cs typeface="Montserrat"/>
                <a:sym typeface="Montserrat"/>
              </a:rPr>
              <a:t>More </a:t>
            </a:r>
            <a:r>
              <a:rPr b="0" i="0" lang="en-GB" sz="3500" u="none" cap="none" strike="noStrike">
                <a:solidFill>
                  <a:schemeClr val="dk2"/>
                </a:solidFill>
                <a:latin typeface="Montserrat"/>
                <a:ea typeface="Montserrat"/>
                <a:cs typeface="Montserrat"/>
                <a:sym typeface="Montserrat"/>
              </a:rPr>
              <a:t>solid waste is produced during the extraction of iron, 4 times more or 600 tonnes more.</a:t>
            </a:r>
            <a:endParaRPr b="0" i="0" sz="35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28" name="Google Shape;128;p21"/>
          <p:cNvSpPr txBox="1"/>
          <p:nvPr/>
        </p:nvSpPr>
        <p:spPr>
          <a:xfrm>
            <a:off x="1173475" y="6370325"/>
            <a:ext cx="16215300" cy="310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chemeClr val="dk2"/>
                </a:solidFill>
                <a:latin typeface="Montserrat"/>
                <a:ea typeface="Montserrat"/>
                <a:cs typeface="Montserrat"/>
                <a:sym typeface="Montserrat"/>
              </a:rPr>
              <a:t>Evaluate</a:t>
            </a:r>
            <a:r>
              <a:rPr b="0" i="0" lang="en-GB" sz="3000" u="none" cap="none" strike="noStrike">
                <a:solidFill>
                  <a:schemeClr val="dk2"/>
                </a:solidFill>
                <a:latin typeface="Montserrat"/>
                <a:ea typeface="Montserrat"/>
                <a:cs typeface="Montserrat"/>
                <a:sym typeface="Montserrat"/>
              </a:rPr>
              <a:t> the  two methods of extraction of metals from their ore. Use data from the table and your own knowledge.</a:t>
            </a:r>
            <a:endParaRPr b="0" i="0" sz="3000" u="none" cap="none" strike="noStrike">
              <a:solidFill>
                <a:schemeClr val="dk2"/>
              </a:solidFill>
              <a:latin typeface="Montserrat"/>
              <a:ea typeface="Montserrat"/>
              <a:cs typeface="Montserrat"/>
              <a:sym typeface="Montserrat"/>
            </a:endParaRPr>
          </a:p>
          <a:p>
            <a:pPr indent="-419100" lvl="0" marL="457200" marR="0" rtl="0" algn="l">
              <a:lnSpc>
                <a:spcPct val="100000"/>
              </a:lnSpc>
              <a:spcBef>
                <a:spcPts val="0"/>
              </a:spcBef>
              <a:spcAft>
                <a:spcPts val="0"/>
              </a:spcAft>
              <a:buClr>
                <a:schemeClr val="dk2"/>
              </a:buClr>
              <a:buSzPts val="3000"/>
              <a:buFont typeface="Montserrat"/>
              <a:buChar char="●"/>
            </a:pPr>
            <a:r>
              <a:rPr b="0" i="0" lang="en-GB" sz="3000" u="none" cap="none" strike="noStrike">
                <a:solidFill>
                  <a:schemeClr val="dk2"/>
                </a:solidFill>
                <a:latin typeface="Montserrat"/>
                <a:ea typeface="Montserrat"/>
                <a:cs typeface="Montserrat"/>
                <a:sym typeface="Montserrat"/>
              </a:rPr>
              <a:t>Positives and Negatives</a:t>
            </a:r>
            <a:endParaRPr b="0" i="0" sz="3000" u="none" cap="none" strike="noStrike">
              <a:solidFill>
                <a:schemeClr val="dk2"/>
              </a:solidFill>
              <a:latin typeface="Montserrat"/>
              <a:ea typeface="Montserrat"/>
              <a:cs typeface="Montserrat"/>
              <a:sym typeface="Montserrat"/>
            </a:endParaRPr>
          </a:p>
          <a:p>
            <a:pPr indent="-419100" lvl="0" marL="457200" marR="0" rtl="0" algn="l">
              <a:lnSpc>
                <a:spcPct val="100000"/>
              </a:lnSpc>
              <a:spcBef>
                <a:spcPts val="0"/>
              </a:spcBef>
              <a:spcAft>
                <a:spcPts val="0"/>
              </a:spcAft>
              <a:buClr>
                <a:schemeClr val="dk2"/>
              </a:buClr>
              <a:buSzPts val="3000"/>
              <a:buFont typeface="Montserrat"/>
              <a:buChar char="●"/>
            </a:pPr>
            <a:r>
              <a:rPr b="0" i="0" lang="en-GB" sz="3000" u="none" cap="none" strike="noStrike">
                <a:solidFill>
                  <a:schemeClr val="dk2"/>
                </a:solidFill>
                <a:latin typeface="Montserrat"/>
                <a:ea typeface="Montserrat"/>
                <a:cs typeface="Montserrat"/>
                <a:sym typeface="Montserrat"/>
              </a:rPr>
              <a:t>Overall opinion</a:t>
            </a:r>
            <a:endParaRPr b="0" i="0" sz="3000" u="none" cap="none" strike="noStrike">
              <a:solidFill>
                <a:schemeClr val="dk2"/>
              </a:solidFill>
              <a:latin typeface="Montserrat"/>
              <a:ea typeface="Montserrat"/>
              <a:cs typeface="Montserrat"/>
              <a:sym typeface="Montserrat"/>
            </a:endParaRPr>
          </a:p>
          <a:p>
            <a:pPr indent="-419100" lvl="0" marL="457200" marR="0" rtl="0" algn="l">
              <a:lnSpc>
                <a:spcPct val="100000"/>
              </a:lnSpc>
              <a:spcBef>
                <a:spcPts val="0"/>
              </a:spcBef>
              <a:spcAft>
                <a:spcPts val="0"/>
              </a:spcAft>
              <a:buClr>
                <a:schemeClr val="dk2"/>
              </a:buClr>
              <a:buSzPts val="3000"/>
              <a:buFont typeface="Montserrat"/>
              <a:buChar char="●"/>
            </a:pPr>
            <a:r>
              <a:rPr b="0" i="0" lang="en-GB" sz="3000" u="none" cap="none" strike="noStrike">
                <a:solidFill>
                  <a:schemeClr val="dk2"/>
                </a:solidFill>
                <a:latin typeface="Montserrat"/>
                <a:ea typeface="Montserrat"/>
                <a:cs typeface="Montserrat"/>
                <a:sym typeface="Montserrat"/>
              </a:rPr>
              <a:t>Add value to the information do not just repeat it!</a:t>
            </a:r>
            <a:endParaRPr b="0" i="0" sz="3000" u="none" cap="none" strike="noStrike">
              <a:solidFill>
                <a:schemeClr val="dk2"/>
              </a:solidFill>
              <a:latin typeface="Montserrat"/>
              <a:ea typeface="Montserrat"/>
              <a:cs typeface="Montserrat"/>
              <a:sym typeface="Montserrat"/>
            </a:endParaRPr>
          </a:p>
        </p:txBody>
      </p:sp>
      <p:graphicFrame>
        <p:nvGraphicFramePr>
          <p:cNvPr id="129" name="Google Shape;129;p21"/>
          <p:cNvGraphicFramePr/>
          <p:nvPr/>
        </p:nvGraphicFramePr>
        <p:xfrm>
          <a:off x="917950" y="190500"/>
          <a:ext cx="3000000" cy="3000000"/>
        </p:xfrm>
        <a:graphic>
          <a:graphicData uri="http://schemas.openxmlformats.org/drawingml/2006/table">
            <a:tbl>
              <a:tblPr>
                <a:noFill/>
                <a:tableStyleId>{71FD72BB-F963-4F54-85C6-4DECF0105AD5}</a:tableStyleId>
              </a:tblPr>
              <a:tblGrid>
                <a:gridCol w="5681975"/>
                <a:gridCol w="5681975"/>
                <a:gridCol w="5681975"/>
              </a:tblGrid>
              <a:tr h="381000">
                <a:tc>
                  <a:txBody>
                    <a:bodyPr/>
                    <a:lstStyle/>
                    <a:p>
                      <a:pPr indent="0" lvl="0" marL="0" marR="0" rtl="0" algn="ctr">
                        <a:lnSpc>
                          <a:spcPct val="100000"/>
                        </a:lnSpc>
                        <a:spcBef>
                          <a:spcPts val="0"/>
                        </a:spcBef>
                        <a:spcAft>
                          <a:spcPts val="0"/>
                        </a:spcAft>
                        <a:buClr>
                          <a:srgbClr val="000000"/>
                        </a:buClr>
                        <a:buSzPts val="3000"/>
                        <a:buFont typeface="Arial"/>
                        <a:buNone/>
                      </a:pPr>
                      <a:r>
                        <a:t/>
                      </a:r>
                      <a:endParaRPr sz="3000" u="none" cap="none" strike="noStrike">
                        <a:solidFill>
                          <a:schemeClr val="dk2"/>
                        </a:solidFill>
                        <a:latin typeface="Montserrat"/>
                        <a:ea typeface="Montserrat"/>
                        <a:cs typeface="Montserrat"/>
                        <a:sym typeface="Montserrat"/>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Extraction of iron from iron oxide</a:t>
                      </a:r>
                      <a:endParaRPr sz="3000" u="none" cap="none" strike="noStrike">
                        <a:solidFill>
                          <a:schemeClr val="dk2"/>
                        </a:solidFill>
                        <a:latin typeface="Montserrat"/>
                        <a:ea typeface="Montserrat"/>
                        <a:cs typeface="Montserrat"/>
                        <a:sym typeface="Montserrat"/>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Extraction of aluminium from aluminium oxide</a:t>
                      </a:r>
                      <a:endParaRPr sz="3000" u="none" cap="none" strike="noStrike">
                        <a:solidFill>
                          <a:schemeClr val="dk2"/>
                        </a:solidFill>
                        <a:latin typeface="Montserrat"/>
                        <a:ea typeface="Montserrat"/>
                        <a:cs typeface="Montserrat"/>
                        <a:sym typeface="Montserrat"/>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Obtaining the ore</a:t>
                      </a:r>
                      <a:endParaRPr sz="3000" u="none" cap="none" strike="noStrike">
                        <a:solidFill>
                          <a:schemeClr val="dk2"/>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Mined from earth's crust</a:t>
                      </a:r>
                      <a:endParaRPr sz="3000" u="none" cap="none" strike="noStrike">
                        <a:solidFill>
                          <a:schemeClr val="dk2"/>
                        </a:solidFill>
                        <a:latin typeface="Montserrat"/>
                        <a:ea typeface="Montserrat"/>
                        <a:cs typeface="Montserrat"/>
                        <a:sym typeface="Montserrat"/>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Mined from earth's crust</a:t>
                      </a:r>
                      <a:endParaRPr sz="3000" u="none" cap="none" strike="noStrike">
                        <a:solidFill>
                          <a:schemeClr val="dk2"/>
                        </a:solidFill>
                        <a:latin typeface="Montserrat"/>
                        <a:ea typeface="Montserrat"/>
                        <a:cs typeface="Montserrat"/>
                        <a:sym typeface="Montserrat"/>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Method of extraction</a:t>
                      </a:r>
                      <a:endParaRPr sz="3000" u="none" cap="none" strike="noStrike">
                        <a:solidFill>
                          <a:schemeClr val="dk2"/>
                        </a:solidFill>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Heating with carbon</a:t>
                      </a:r>
                      <a:endParaRPr sz="3000" u="none" cap="none" strike="noStrike">
                        <a:solidFill>
                          <a:schemeClr val="dk2"/>
                        </a:solidFill>
                        <a:latin typeface="Montserrat"/>
                        <a:ea typeface="Montserrat"/>
                        <a:cs typeface="Montserrat"/>
                        <a:sym typeface="Montserrat"/>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Electrolysis</a:t>
                      </a:r>
                      <a:endParaRPr sz="3000" u="none" cap="none" strike="noStrike">
                        <a:solidFill>
                          <a:schemeClr val="dk2"/>
                        </a:solidFill>
                        <a:latin typeface="Montserrat"/>
                        <a:ea typeface="Montserrat"/>
                        <a:cs typeface="Montserrat"/>
                        <a:sym typeface="Montserrat"/>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Cost of extraction per tonne (£)</a:t>
                      </a:r>
                      <a:endParaRPr sz="3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 500</a:t>
                      </a:r>
                      <a:endParaRPr sz="3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1500</a:t>
                      </a:r>
                      <a:endParaRPr sz="3000" u="none" cap="none" strike="noStrike">
                        <a:solidFill>
                          <a:schemeClr val="dk2"/>
                        </a:solidFill>
                        <a:latin typeface="Montserrat"/>
                        <a:ea typeface="Montserrat"/>
                        <a:cs typeface="Montserrat"/>
                        <a:sym typeface="Montserrat"/>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Energy needs of extraction per tonne (KJ)</a:t>
                      </a:r>
                      <a:endParaRPr sz="3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750</a:t>
                      </a:r>
                      <a:endParaRPr sz="3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1000</a:t>
                      </a:r>
                      <a:endParaRPr sz="3000" u="none" cap="none" strike="noStrike">
                        <a:solidFill>
                          <a:schemeClr val="dk2"/>
                        </a:solidFill>
                        <a:latin typeface="Montserrat"/>
                        <a:ea typeface="Montserrat"/>
                        <a:cs typeface="Montserrat"/>
                        <a:sym typeface="Montserrat"/>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Solid waste produced per tonne of metal extracted (tonnes)</a:t>
                      </a:r>
                      <a:endParaRPr sz="3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800</a:t>
                      </a:r>
                      <a:endParaRPr sz="3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200</a:t>
                      </a:r>
                      <a:endParaRPr sz="3000" u="none" cap="none" strike="noStrike">
                        <a:solidFill>
                          <a:schemeClr val="dk2"/>
                        </a:solidFill>
                        <a:latin typeface="Montserrat"/>
                        <a:ea typeface="Montserrat"/>
                        <a:cs typeface="Montserrat"/>
                        <a:sym typeface="Montserrat"/>
                      </a:endParaRPr>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animEffect filter="fade" transition="in">
                                      <p:cBhvr>
                                        <p:cTn dur="1000"/>
                                        <p:tgtEl>
                                          <p:spTgt spid="1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animEffect filter="fade" transition="in">
                                      <p:cBhvr>
                                        <p:cTn dur="1000"/>
                                        <p:tgtEl>
                                          <p:spTgt spid="1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animEffect filter="fade" transition="in">
                                      <p:cBhvr>
                                        <p:cTn dur="1000"/>
                                        <p:tgtEl>
                                          <p:spTgt spid="1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3" st="3"/>
                                            </p:txEl>
                                          </p:spTgt>
                                        </p:tgtEl>
                                        <p:attrNameLst>
                                          <p:attrName>style.visibility</p:attrName>
                                        </p:attrNameLst>
                                      </p:cBhvr>
                                      <p:to>
                                        <p:strVal val="visible"/>
                                      </p:to>
                                    </p:set>
                                    <p:animEffect filter="fade" transition="in">
                                      <p:cBhvr>
                                        <p:cTn dur="1000"/>
                                        <p:tgtEl>
                                          <p:spTgt spid="12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idx="1" type="body"/>
          </p:nvPr>
        </p:nvSpPr>
        <p:spPr>
          <a:xfrm>
            <a:off x="765550" y="432850"/>
            <a:ext cx="14352601" cy="79485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3200"/>
              <a:buNone/>
            </a:pPr>
            <a:r>
              <a:rPr lang="en-GB"/>
              <a:t>Iron/heating with carbon</a:t>
            </a:r>
            <a:endParaRPr/>
          </a:p>
          <a:p>
            <a:pPr indent="0" lvl="0" marL="0" rtl="0" algn="l">
              <a:lnSpc>
                <a:spcPct val="130000"/>
              </a:lnSpc>
              <a:spcBef>
                <a:spcPts val="2000"/>
              </a:spcBef>
              <a:spcAft>
                <a:spcPts val="0"/>
              </a:spcAft>
              <a:buSzPts val="3200"/>
              <a:buNone/>
            </a:pPr>
            <a:r>
              <a:rPr b="1" lang="en-GB"/>
              <a:t>Positives</a:t>
            </a:r>
            <a:endParaRPr b="1"/>
          </a:p>
          <a:p>
            <a:pPr indent="-431800" lvl="0" marL="457200" rtl="0" algn="l">
              <a:lnSpc>
                <a:spcPct val="130000"/>
              </a:lnSpc>
              <a:spcBef>
                <a:spcPts val="2000"/>
              </a:spcBef>
              <a:spcAft>
                <a:spcPts val="0"/>
              </a:spcAft>
              <a:buSzPts val="3200"/>
              <a:buChar char="●"/>
            </a:pPr>
            <a:r>
              <a:rPr lang="en-GB"/>
              <a:t>The energy needs and costs are lower, x1.5 and x3 lower, so it is cheaper</a:t>
            </a:r>
            <a:endParaRPr/>
          </a:p>
          <a:p>
            <a:pPr indent="0" lvl="0" marL="0" rtl="0" algn="l">
              <a:lnSpc>
                <a:spcPct val="130000"/>
              </a:lnSpc>
              <a:spcBef>
                <a:spcPts val="2000"/>
              </a:spcBef>
              <a:spcAft>
                <a:spcPts val="0"/>
              </a:spcAft>
              <a:buSzPts val="3200"/>
              <a:buNone/>
            </a:pPr>
            <a:r>
              <a:rPr b="1" lang="en-GB"/>
              <a:t>Negatives</a:t>
            </a:r>
            <a:endParaRPr b="1"/>
          </a:p>
          <a:p>
            <a:pPr indent="-431800" lvl="0" marL="457200" rtl="0" algn="l">
              <a:lnSpc>
                <a:spcPct val="130000"/>
              </a:lnSpc>
              <a:spcBef>
                <a:spcPts val="2000"/>
              </a:spcBef>
              <a:spcAft>
                <a:spcPts val="0"/>
              </a:spcAft>
              <a:buSzPts val="3200"/>
              <a:buChar char="●"/>
            </a:pPr>
            <a:r>
              <a:rPr lang="en-GB"/>
              <a:t>The ore is mined from the earth’s crust this will destroy habitats and create noise/dust pollution.</a:t>
            </a:r>
            <a:endParaRPr/>
          </a:p>
          <a:p>
            <a:pPr indent="-431800" lvl="0" marL="457200" rtl="0" algn="l">
              <a:lnSpc>
                <a:spcPct val="130000"/>
              </a:lnSpc>
              <a:spcBef>
                <a:spcPts val="0"/>
              </a:spcBef>
              <a:spcAft>
                <a:spcPts val="0"/>
              </a:spcAft>
              <a:buSzPts val="3200"/>
              <a:buChar char="●"/>
            </a:pPr>
            <a:r>
              <a:rPr lang="en-GB"/>
              <a:t>A larger amount, x 4, of solid waste is produced which will need to be disposed of and take up space in landfill, which affects habitats</a:t>
            </a:r>
            <a:endParaRPr/>
          </a:p>
          <a:p>
            <a:pPr indent="0" lvl="0" marL="0" rtl="0" algn="l">
              <a:lnSpc>
                <a:spcPct val="130000"/>
              </a:lnSpc>
              <a:spcBef>
                <a:spcPts val="2000"/>
              </a:spcBef>
              <a:spcAft>
                <a:spcPts val="2000"/>
              </a:spcAft>
              <a:buSzPts val="3200"/>
              <a:buNone/>
            </a:pPr>
            <a:r>
              <a:t/>
            </a:r>
            <a:endParaRPr/>
          </a:p>
        </p:txBody>
      </p:sp>
      <p:sp>
        <p:nvSpPr>
          <p:cNvPr id="135" name="Google Shape;135;p2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