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8" r:id="rId4"/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10287000" cx="18288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3647C4-C86A-479F-87A6-BC177C4D40FA}">
  <a:tblStyle styleId="{243647C4-C86A-479F-87A6-BC177C4D40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3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6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5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8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0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9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c41584760_0_1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c41584760_0_1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c41584760_0_1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c41584760_0_1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c41584760_0_1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c41584760_0_1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c41584760_0_1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c41584760_0_1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c41584760_0_1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c41584760_0_1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c41584760_0_1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c41584760_0_1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c41584760_0_19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8c41584760_0_1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c41584760_0_1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c41584760_0_1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u="sn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c4252727c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c4252727c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c4252727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c4252727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c415847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c415847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c41584760_0_4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8c41584760_0_4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8c41584760_0_4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c41584760_0_2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8c41584760_0_2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8c41584760_0_2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c41584760_0_1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c41584760_0_1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c41584760_0_1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c41584760_0_1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41584760_0_1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41584760_0_1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08" name="Google Shape;108;p20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0" name="Google Shape;110;p20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1257300" y="664609"/>
            <a:ext cx="157734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640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 sz="28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64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6pPr>
            <a:lvl7pPr indent="-4064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7pPr>
            <a:lvl8pPr indent="-4064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8pPr>
            <a:lvl9pPr indent="-40640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50" name="Google Shape;150;p28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9" name="Google Shape;159;p30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0" name="Google Shape;160;p30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4" name="Google Shape;174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85" name="Google Shape;185;p35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87" name="Google Shape;187;p35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5" name="Google Shape;195;p3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09" name="Google Shape;209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13" name="Google Shape;213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16" name="Google Shape;216;p39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217" name="Google Shape;217;p3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type="title"/>
          </p:nvPr>
        </p:nvSpPr>
        <p:spPr>
          <a:xfrm>
            <a:off x="1257300" y="664609"/>
            <a:ext cx="157734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4" name="Google Shape;224;p42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●"/>
              <a:defRPr/>
            </a:lvl1pPr>
            <a:lvl2pPr indent="-4064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2pPr>
            <a:lvl3pPr indent="-40640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3pPr>
            <a:lvl4pPr indent="-4064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4pPr>
            <a:lvl5pPr indent="-4064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–"/>
              <a:defRPr/>
            </a:lvl5pPr>
            <a:lvl6pPr indent="-4064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6pPr>
            <a:lvl7pPr indent="-4064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7pPr>
            <a:lvl8pPr indent="-4064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8pPr>
            <a:lvl9pPr indent="-40640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227" name="Google Shape;227;p43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28" name="Google Shape;228;p4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idx="4294967295" type="ctrTitle"/>
          </p:nvPr>
        </p:nvSpPr>
        <p:spPr>
          <a:xfrm>
            <a:off x="917950" y="1575375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Express future intentions [2</a:t>
            </a:r>
            <a:r>
              <a:rPr lang="en-GB">
                <a:solidFill>
                  <a:srgbClr val="4B3241"/>
                </a:solidFill>
              </a:rPr>
              <a:t>/2]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-Using the structure </a:t>
            </a:r>
            <a:r>
              <a:rPr i="1" lang="en-GB">
                <a:solidFill>
                  <a:srgbClr val="4B3241"/>
                </a:solidFill>
              </a:rPr>
              <a:t>aller + </a:t>
            </a:r>
            <a:r>
              <a:rPr lang="en-GB">
                <a:solidFill>
                  <a:srgbClr val="4B3241"/>
                </a:solidFill>
              </a:rPr>
              <a:t>infinitive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-Using </a:t>
            </a:r>
            <a:r>
              <a:rPr i="1" lang="en-GB">
                <a:solidFill>
                  <a:srgbClr val="4B3241"/>
                </a:solidFill>
              </a:rPr>
              <a:t>ne….pas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234" name="Google Shape;234;p4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35" name="Google Shape;235;p44"/>
          <p:cNvSpPr txBox="1"/>
          <p:nvPr>
            <p:ph idx="4294967295" type="subTitle"/>
          </p:nvPr>
        </p:nvSpPr>
        <p:spPr>
          <a:xfrm>
            <a:off x="1084625" y="821900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/>
          <p:nvPr>
            <p:ph idx="1" type="body"/>
          </p:nvPr>
        </p:nvSpPr>
        <p:spPr>
          <a:xfrm>
            <a:off x="3640050" y="4148925"/>
            <a:ext cx="3750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Nous allons</a:t>
            </a:r>
            <a:r>
              <a:rPr lang="en-GB" sz="4200"/>
              <a:t> </a:t>
            </a:r>
            <a:endParaRPr sz="4200"/>
          </a:p>
        </p:txBody>
      </p:sp>
      <p:cxnSp>
        <p:nvCxnSpPr>
          <p:cNvPr id="353" name="Google Shape;353;p53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54" name="Google Shape;354;p53"/>
          <p:cNvSpPr txBox="1"/>
          <p:nvPr>
            <p:ph idx="1" type="body"/>
          </p:nvPr>
        </p:nvSpPr>
        <p:spPr>
          <a:xfrm>
            <a:off x="3467752" y="5039450"/>
            <a:ext cx="45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[We are going]</a:t>
            </a:r>
            <a:endParaRPr i="1" sz="4200"/>
          </a:p>
        </p:txBody>
      </p:sp>
      <p:sp>
        <p:nvSpPr>
          <p:cNvPr id="355" name="Google Shape;355;p53"/>
          <p:cNvSpPr txBox="1"/>
          <p:nvPr>
            <p:ph idx="1" type="body"/>
          </p:nvPr>
        </p:nvSpPr>
        <p:spPr>
          <a:xfrm>
            <a:off x="10531950" y="4016925"/>
            <a:ext cx="6293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Nous </a:t>
            </a:r>
            <a:r>
              <a:rPr b="1" lang="en-GB" sz="5000"/>
              <a:t>n’</a:t>
            </a:r>
            <a:r>
              <a:rPr lang="en-GB" sz="5000"/>
              <a:t>allons </a:t>
            </a:r>
            <a:r>
              <a:rPr b="1" lang="en-GB" sz="5000"/>
              <a:t>pas</a:t>
            </a:r>
            <a:endParaRPr b="1" sz="4200"/>
          </a:p>
        </p:txBody>
      </p:sp>
      <p:sp>
        <p:nvSpPr>
          <p:cNvPr id="356" name="Google Shape;356;p53"/>
          <p:cNvSpPr txBox="1"/>
          <p:nvPr>
            <p:ph idx="1" type="body"/>
          </p:nvPr>
        </p:nvSpPr>
        <p:spPr>
          <a:xfrm>
            <a:off x="10498050" y="4834725"/>
            <a:ext cx="6640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[We are not going] </a:t>
            </a:r>
            <a:endParaRPr i="1" sz="4200"/>
          </a:p>
        </p:txBody>
      </p:sp>
      <p:pic>
        <p:nvPicPr>
          <p:cNvPr id="357" name="Google Shape;35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3"/>
          <p:cNvSpPr txBox="1"/>
          <p:nvPr>
            <p:ph idx="1" type="body"/>
          </p:nvPr>
        </p:nvSpPr>
        <p:spPr>
          <a:xfrm>
            <a:off x="3640050" y="6252025"/>
            <a:ext cx="3501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Vous allez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359" name="Google Shape;359;p53"/>
          <p:cNvSpPr txBox="1"/>
          <p:nvPr>
            <p:ph idx="1" type="body"/>
          </p:nvPr>
        </p:nvSpPr>
        <p:spPr>
          <a:xfrm>
            <a:off x="3467752" y="6986125"/>
            <a:ext cx="45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[You are going]</a:t>
            </a:r>
            <a:endParaRPr i="1" sz="4200"/>
          </a:p>
        </p:txBody>
      </p:sp>
      <p:sp>
        <p:nvSpPr>
          <p:cNvPr id="360" name="Google Shape;360;p53"/>
          <p:cNvSpPr txBox="1"/>
          <p:nvPr>
            <p:ph idx="1" type="body"/>
          </p:nvPr>
        </p:nvSpPr>
        <p:spPr>
          <a:xfrm>
            <a:off x="10531950" y="6281150"/>
            <a:ext cx="556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Vous </a:t>
            </a:r>
            <a:r>
              <a:rPr b="1" lang="en-GB" sz="5000"/>
              <a:t>n’</a:t>
            </a:r>
            <a:r>
              <a:rPr lang="en-GB" sz="5000"/>
              <a:t>allez </a:t>
            </a:r>
            <a:r>
              <a:rPr b="1" lang="en-GB" sz="5000"/>
              <a:t>pas</a:t>
            </a:r>
            <a:r>
              <a:rPr lang="en-GB" sz="5000"/>
              <a:t> </a:t>
            </a:r>
            <a:endParaRPr b="1" sz="4200"/>
          </a:p>
        </p:txBody>
      </p:sp>
      <p:sp>
        <p:nvSpPr>
          <p:cNvPr id="361" name="Google Shape;361;p53"/>
          <p:cNvSpPr txBox="1"/>
          <p:nvPr>
            <p:ph idx="1" type="body"/>
          </p:nvPr>
        </p:nvSpPr>
        <p:spPr>
          <a:xfrm>
            <a:off x="10498050" y="6978200"/>
            <a:ext cx="5818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[You are not going] </a:t>
            </a:r>
            <a:endParaRPr i="1" sz="4200"/>
          </a:p>
        </p:txBody>
      </p:sp>
      <p:pic>
        <p:nvPicPr>
          <p:cNvPr id="362" name="Google Shape;36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50" y="6144862"/>
            <a:ext cx="1985988" cy="14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450" y="4175937"/>
            <a:ext cx="1737175" cy="132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3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Aller</a:t>
            </a:r>
            <a:r>
              <a:rPr lang="en-GB">
                <a:solidFill>
                  <a:schemeClr val="dk2"/>
                </a:solidFill>
              </a:rPr>
              <a:t> with </a:t>
            </a:r>
            <a:r>
              <a:rPr i="1" lang="en-GB">
                <a:solidFill>
                  <a:schemeClr val="dk2"/>
                </a:solidFill>
              </a:rPr>
              <a:t>ne….pas</a:t>
            </a:r>
            <a:endParaRPr i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/>
          <p:nvPr>
            <p:ph idx="1" type="body"/>
          </p:nvPr>
        </p:nvSpPr>
        <p:spPr>
          <a:xfrm>
            <a:off x="3640050" y="4148925"/>
            <a:ext cx="3710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Ils vont</a:t>
            </a:r>
            <a:r>
              <a:rPr lang="en-GB" sz="4200"/>
              <a:t> </a:t>
            </a:r>
            <a:endParaRPr sz="4200"/>
          </a:p>
        </p:txBody>
      </p:sp>
      <p:cxnSp>
        <p:nvCxnSpPr>
          <p:cNvPr id="370" name="Google Shape;370;p54"/>
          <p:cNvCxnSpPr/>
          <p:nvPr/>
        </p:nvCxnSpPr>
        <p:spPr>
          <a:xfrm>
            <a:off x="89773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71" name="Google Shape;371;p54"/>
          <p:cNvSpPr txBox="1"/>
          <p:nvPr>
            <p:ph idx="1" type="body"/>
          </p:nvPr>
        </p:nvSpPr>
        <p:spPr>
          <a:xfrm>
            <a:off x="3467752" y="5039450"/>
            <a:ext cx="45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[They are going]</a:t>
            </a:r>
            <a:endParaRPr i="1" sz="4200"/>
          </a:p>
        </p:txBody>
      </p:sp>
      <p:pic>
        <p:nvPicPr>
          <p:cNvPr id="372" name="Google Shape;37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4"/>
          <p:cNvSpPr txBox="1"/>
          <p:nvPr>
            <p:ph idx="1" type="body"/>
          </p:nvPr>
        </p:nvSpPr>
        <p:spPr>
          <a:xfrm>
            <a:off x="3640050" y="6252025"/>
            <a:ext cx="3466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Elles vont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374" name="Google Shape;374;p54"/>
          <p:cNvSpPr txBox="1"/>
          <p:nvPr>
            <p:ph idx="1" type="body"/>
          </p:nvPr>
        </p:nvSpPr>
        <p:spPr>
          <a:xfrm>
            <a:off x="3467750" y="6986125"/>
            <a:ext cx="520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[They (f.) are going]</a:t>
            </a:r>
            <a:endParaRPr i="1" sz="4200"/>
          </a:p>
        </p:txBody>
      </p:sp>
      <p:pic>
        <p:nvPicPr>
          <p:cNvPr descr="a group of children" id="375" name="Google Shape;37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950" y="4605650"/>
            <a:ext cx="2575800" cy="208563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4"/>
          <p:cNvSpPr txBox="1"/>
          <p:nvPr>
            <p:ph idx="1" type="body"/>
          </p:nvPr>
        </p:nvSpPr>
        <p:spPr>
          <a:xfrm>
            <a:off x="10531950" y="4016925"/>
            <a:ext cx="4969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Ils </a:t>
            </a:r>
            <a:r>
              <a:rPr b="1" lang="en-GB" sz="5000"/>
              <a:t>ne </a:t>
            </a:r>
            <a:r>
              <a:rPr lang="en-GB" sz="5000"/>
              <a:t>vont </a:t>
            </a:r>
            <a:r>
              <a:rPr b="1" lang="en-GB" sz="5000"/>
              <a:t>pas</a:t>
            </a:r>
            <a:endParaRPr b="1" sz="5000"/>
          </a:p>
        </p:txBody>
      </p:sp>
      <p:sp>
        <p:nvSpPr>
          <p:cNvPr id="377" name="Google Shape;377;p54"/>
          <p:cNvSpPr txBox="1"/>
          <p:nvPr>
            <p:ph idx="1" type="body"/>
          </p:nvPr>
        </p:nvSpPr>
        <p:spPr>
          <a:xfrm>
            <a:off x="10498050" y="4834725"/>
            <a:ext cx="545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[They are not going] </a:t>
            </a:r>
            <a:endParaRPr i="1" sz="4200"/>
          </a:p>
        </p:txBody>
      </p:sp>
      <p:sp>
        <p:nvSpPr>
          <p:cNvPr id="378" name="Google Shape;378;p54"/>
          <p:cNvSpPr txBox="1"/>
          <p:nvPr>
            <p:ph idx="1" type="body"/>
          </p:nvPr>
        </p:nvSpPr>
        <p:spPr>
          <a:xfrm>
            <a:off x="10531950" y="6281150"/>
            <a:ext cx="6536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Elles </a:t>
            </a:r>
            <a:r>
              <a:rPr b="1" lang="en-GB" sz="5000"/>
              <a:t>ne </a:t>
            </a:r>
            <a:r>
              <a:rPr lang="en-GB" sz="5000"/>
              <a:t>vont </a:t>
            </a:r>
            <a:r>
              <a:rPr b="1" lang="en-GB" sz="5000"/>
              <a:t>pas</a:t>
            </a:r>
            <a:endParaRPr b="1" sz="5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5000"/>
          </a:p>
        </p:txBody>
      </p:sp>
      <p:sp>
        <p:nvSpPr>
          <p:cNvPr id="379" name="Google Shape;379;p54"/>
          <p:cNvSpPr txBox="1"/>
          <p:nvPr>
            <p:ph idx="1" type="body"/>
          </p:nvPr>
        </p:nvSpPr>
        <p:spPr>
          <a:xfrm>
            <a:off x="10498050" y="6978200"/>
            <a:ext cx="6083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[They are not going] </a:t>
            </a:r>
            <a:endParaRPr i="1" sz="4200"/>
          </a:p>
        </p:txBody>
      </p:sp>
      <p:sp>
        <p:nvSpPr>
          <p:cNvPr id="380" name="Google Shape;380;p54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Aller</a:t>
            </a:r>
            <a:r>
              <a:rPr lang="en-GB">
                <a:solidFill>
                  <a:schemeClr val="dk2"/>
                </a:solidFill>
              </a:rPr>
              <a:t> with </a:t>
            </a:r>
            <a:r>
              <a:rPr i="1" lang="en-GB">
                <a:solidFill>
                  <a:schemeClr val="dk2"/>
                </a:solidFill>
              </a:rPr>
              <a:t>ne….pas</a:t>
            </a:r>
            <a:endParaRPr i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 with </a:t>
            </a:r>
            <a:r>
              <a:rPr i="1" lang="en-GB">
                <a:solidFill>
                  <a:schemeClr val="dk2"/>
                </a:solidFill>
              </a:rPr>
              <a:t>ne...pas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386" name="Google Shape;386;p55"/>
          <p:cNvSpPr txBox="1"/>
          <p:nvPr>
            <p:ph idx="1" type="body"/>
          </p:nvPr>
        </p:nvSpPr>
        <p:spPr>
          <a:xfrm>
            <a:off x="3640050" y="4606125"/>
            <a:ext cx="4545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Je </a:t>
            </a:r>
            <a:r>
              <a:rPr b="1" lang="en-GB" sz="5000"/>
              <a:t>ne</a:t>
            </a:r>
            <a:r>
              <a:rPr lang="en-GB" sz="5000"/>
              <a:t> vais </a:t>
            </a:r>
            <a:r>
              <a:rPr b="1" lang="en-GB" sz="5000"/>
              <a:t>pas</a:t>
            </a:r>
            <a:r>
              <a:rPr lang="en-GB" sz="4200"/>
              <a:t> </a:t>
            </a:r>
            <a:endParaRPr sz="4200"/>
          </a:p>
        </p:txBody>
      </p:sp>
      <p:pic>
        <p:nvPicPr>
          <p:cNvPr id="387" name="Google Shape;38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925" y="4290075"/>
            <a:ext cx="1186975" cy="250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55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89" name="Google Shape;389;p55"/>
          <p:cNvSpPr txBox="1"/>
          <p:nvPr>
            <p:ph idx="1" type="body"/>
          </p:nvPr>
        </p:nvSpPr>
        <p:spPr>
          <a:xfrm>
            <a:off x="3640050" y="5596725"/>
            <a:ext cx="4880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[I am not going]</a:t>
            </a:r>
            <a:endParaRPr i="1" sz="4200"/>
          </a:p>
        </p:txBody>
      </p:sp>
      <p:sp>
        <p:nvSpPr>
          <p:cNvPr id="390" name="Google Shape;390;p55"/>
          <p:cNvSpPr txBox="1"/>
          <p:nvPr>
            <p:ph idx="1" type="body"/>
          </p:nvPr>
        </p:nvSpPr>
        <p:spPr>
          <a:xfrm>
            <a:off x="918000" y="2276600"/>
            <a:ext cx="16452000" cy="11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300"/>
              <a:t>Use the </a:t>
            </a:r>
            <a:r>
              <a:rPr b="1" lang="en-GB" sz="4300"/>
              <a:t>present tense </a:t>
            </a:r>
            <a:r>
              <a:rPr lang="en-GB" sz="4300"/>
              <a:t>form of </a:t>
            </a:r>
            <a:r>
              <a:rPr i="1" lang="en-GB" sz="4300"/>
              <a:t>aller </a:t>
            </a:r>
            <a:r>
              <a:rPr b="1" i="1" lang="en-GB" sz="4300"/>
              <a:t>(</a:t>
            </a:r>
            <a:r>
              <a:rPr b="1" lang="en-GB" sz="4300"/>
              <a:t>with </a:t>
            </a:r>
            <a:r>
              <a:rPr b="1" i="1" lang="en-GB" sz="4300"/>
              <a:t>ne...pas)</a:t>
            </a:r>
            <a:r>
              <a:rPr lang="en-GB" sz="4300"/>
              <a:t>, followed by the </a:t>
            </a:r>
            <a:r>
              <a:rPr b="1" lang="en-GB" sz="4300"/>
              <a:t>infinitive.</a:t>
            </a:r>
            <a:r>
              <a:rPr lang="en-GB" sz="4300"/>
              <a:t> </a:t>
            </a:r>
            <a:endParaRPr sz="4300"/>
          </a:p>
        </p:txBody>
      </p:sp>
      <p:sp>
        <p:nvSpPr>
          <p:cNvPr id="391" name="Google Shape;391;p55"/>
          <p:cNvSpPr txBox="1"/>
          <p:nvPr>
            <p:ph idx="1" type="body"/>
          </p:nvPr>
        </p:nvSpPr>
        <p:spPr>
          <a:xfrm>
            <a:off x="11031450" y="4606125"/>
            <a:ext cx="257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manger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11031450" y="5672925"/>
            <a:ext cx="207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[to eat] </a:t>
            </a:r>
            <a:endParaRPr i="1" sz="4200"/>
          </a:p>
        </p:txBody>
      </p:sp>
      <p:pic>
        <p:nvPicPr>
          <p:cNvPr id="393" name="Google Shape;39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6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9" name="Google Shape;399;p56"/>
          <p:cNvSpPr txBox="1"/>
          <p:nvPr>
            <p:ph idx="1" type="body"/>
          </p:nvPr>
        </p:nvSpPr>
        <p:spPr>
          <a:xfrm>
            <a:off x="3640050" y="4606125"/>
            <a:ext cx="5451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Tu </a:t>
            </a:r>
            <a:r>
              <a:rPr b="1" lang="en-GB" sz="5000"/>
              <a:t>ne </a:t>
            </a:r>
            <a:r>
              <a:rPr lang="en-GB" sz="5000"/>
              <a:t>vas </a:t>
            </a:r>
            <a:r>
              <a:rPr b="1" lang="en-GB" sz="5000"/>
              <a:t>pas</a:t>
            </a:r>
            <a:r>
              <a:rPr lang="en-GB" sz="4200"/>
              <a:t> </a:t>
            </a:r>
            <a:endParaRPr sz="4200"/>
          </a:p>
        </p:txBody>
      </p:sp>
      <p:cxnSp>
        <p:nvCxnSpPr>
          <p:cNvPr id="400" name="Google Shape;400;p56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01" name="Google Shape;401;p56"/>
          <p:cNvSpPr txBox="1"/>
          <p:nvPr>
            <p:ph idx="1" type="body"/>
          </p:nvPr>
        </p:nvSpPr>
        <p:spPr>
          <a:xfrm>
            <a:off x="3259050" y="5672925"/>
            <a:ext cx="589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[You are not going]</a:t>
            </a:r>
            <a:endParaRPr i="1" sz="4200"/>
          </a:p>
        </p:txBody>
      </p:sp>
      <p:sp>
        <p:nvSpPr>
          <p:cNvPr id="402" name="Google Shape;402;p56"/>
          <p:cNvSpPr txBox="1"/>
          <p:nvPr>
            <p:ph idx="1" type="body"/>
          </p:nvPr>
        </p:nvSpPr>
        <p:spPr>
          <a:xfrm>
            <a:off x="918000" y="2276600"/>
            <a:ext cx="16452000" cy="11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300"/>
              <a:t>Use the </a:t>
            </a:r>
            <a:r>
              <a:rPr b="1" lang="en-GB" sz="4300"/>
              <a:t>present tense </a:t>
            </a:r>
            <a:r>
              <a:rPr lang="en-GB" sz="4300"/>
              <a:t>form of </a:t>
            </a:r>
            <a:r>
              <a:rPr i="1" lang="en-GB" sz="4300"/>
              <a:t>aller (</a:t>
            </a:r>
            <a:r>
              <a:rPr lang="en-GB" sz="4300"/>
              <a:t>with </a:t>
            </a:r>
            <a:r>
              <a:rPr i="1" lang="en-GB" sz="4300"/>
              <a:t>ne...pas)</a:t>
            </a:r>
            <a:r>
              <a:rPr lang="en-GB" sz="4300"/>
              <a:t>, followed by the </a:t>
            </a:r>
            <a:r>
              <a:rPr b="1" lang="en-GB" sz="4300"/>
              <a:t>infinitive.</a:t>
            </a:r>
            <a:r>
              <a:rPr lang="en-GB" sz="4300"/>
              <a:t> </a:t>
            </a:r>
            <a:endParaRPr sz="4300"/>
          </a:p>
        </p:txBody>
      </p:sp>
      <p:sp>
        <p:nvSpPr>
          <p:cNvPr id="403" name="Google Shape;403;p56"/>
          <p:cNvSpPr txBox="1"/>
          <p:nvPr>
            <p:ph idx="1" type="body"/>
          </p:nvPr>
        </p:nvSpPr>
        <p:spPr>
          <a:xfrm>
            <a:off x="11031450" y="4606125"/>
            <a:ext cx="257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manger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404" name="Google Shape;404;p56"/>
          <p:cNvSpPr txBox="1"/>
          <p:nvPr>
            <p:ph idx="1" type="body"/>
          </p:nvPr>
        </p:nvSpPr>
        <p:spPr>
          <a:xfrm>
            <a:off x="11031450" y="5672925"/>
            <a:ext cx="207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[to eat] </a:t>
            </a:r>
            <a:endParaRPr i="1" sz="4200"/>
          </a:p>
        </p:txBody>
      </p:sp>
      <p:pic>
        <p:nvPicPr>
          <p:cNvPr id="405" name="Google Shape;40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98" y="4656300"/>
            <a:ext cx="2076300" cy="175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2" name="Google Shape;412;p57"/>
          <p:cNvSpPr txBox="1"/>
          <p:nvPr>
            <p:ph idx="1" type="body"/>
          </p:nvPr>
        </p:nvSpPr>
        <p:spPr>
          <a:xfrm>
            <a:off x="3640050" y="4148925"/>
            <a:ext cx="440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Il </a:t>
            </a:r>
            <a:r>
              <a:rPr b="1" lang="en-GB" sz="5000"/>
              <a:t>ne </a:t>
            </a:r>
            <a:r>
              <a:rPr lang="en-GB" sz="5000"/>
              <a:t>va </a:t>
            </a:r>
            <a:r>
              <a:rPr b="1" lang="en-GB" sz="5000"/>
              <a:t>pas</a:t>
            </a:r>
            <a:r>
              <a:rPr lang="en-GB" sz="4200"/>
              <a:t> </a:t>
            </a:r>
            <a:endParaRPr sz="4200"/>
          </a:p>
        </p:txBody>
      </p:sp>
      <p:cxnSp>
        <p:nvCxnSpPr>
          <p:cNvPr id="413" name="Google Shape;413;p57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14" name="Google Shape;414;p57"/>
          <p:cNvSpPr txBox="1"/>
          <p:nvPr>
            <p:ph idx="1" type="body"/>
          </p:nvPr>
        </p:nvSpPr>
        <p:spPr>
          <a:xfrm>
            <a:off x="3467752" y="5039450"/>
            <a:ext cx="45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[He is not going]</a:t>
            </a:r>
            <a:endParaRPr i="1" sz="4200"/>
          </a:p>
        </p:txBody>
      </p:sp>
      <p:sp>
        <p:nvSpPr>
          <p:cNvPr id="415" name="Google Shape;415;p57"/>
          <p:cNvSpPr txBox="1"/>
          <p:nvPr>
            <p:ph idx="1" type="body"/>
          </p:nvPr>
        </p:nvSpPr>
        <p:spPr>
          <a:xfrm>
            <a:off x="918000" y="1895600"/>
            <a:ext cx="16452000" cy="11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300"/>
              <a:t>Use the </a:t>
            </a:r>
            <a:r>
              <a:rPr b="1" lang="en-GB" sz="4300"/>
              <a:t>present tense </a:t>
            </a:r>
            <a:r>
              <a:rPr lang="en-GB" sz="4300"/>
              <a:t>form of </a:t>
            </a:r>
            <a:r>
              <a:rPr i="1" lang="en-GB" sz="4300"/>
              <a:t>aller (</a:t>
            </a:r>
            <a:r>
              <a:rPr lang="en-GB" sz="4300"/>
              <a:t>with </a:t>
            </a:r>
            <a:r>
              <a:rPr i="1" lang="en-GB" sz="4300"/>
              <a:t>ne...pas)</a:t>
            </a:r>
            <a:r>
              <a:rPr lang="en-GB" sz="4300"/>
              <a:t>, followed by the </a:t>
            </a:r>
            <a:r>
              <a:rPr b="1" lang="en-GB" sz="4300"/>
              <a:t>infinitive.</a:t>
            </a:r>
            <a:r>
              <a:rPr lang="en-GB" sz="4300"/>
              <a:t> </a:t>
            </a:r>
            <a:endParaRPr sz="4300"/>
          </a:p>
        </p:txBody>
      </p:sp>
      <p:sp>
        <p:nvSpPr>
          <p:cNvPr id="416" name="Google Shape;416;p57"/>
          <p:cNvSpPr txBox="1"/>
          <p:nvPr>
            <p:ph idx="1" type="body"/>
          </p:nvPr>
        </p:nvSpPr>
        <p:spPr>
          <a:xfrm>
            <a:off x="10531950" y="4016913"/>
            <a:ext cx="257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faire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417" name="Google Shape;417;p57"/>
          <p:cNvSpPr txBox="1"/>
          <p:nvPr>
            <p:ph idx="1" type="body"/>
          </p:nvPr>
        </p:nvSpPr>
        <p:spPr>
          <a:xfrm>
            <a:off x="10498050" y="4834725"/>
            <a:ext cx="207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[to do] </a:t>
            </a:r>
            <a:endParaRPr i="1" sz="4200"/>
          </a:p>
        </p:txBody>
      </p:sp>
      <p:pic>
        <p:nvPicPr>
          <p:cNvPr id="418" name="Google Shape;41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48" y="3922200"/>
            <a:ext cx="2076300" cy="175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7"/>
          <p:cNvSpPr txBox="1"/>
          <p:nvPr>
            <p:ph idx="1" type="body"/>
          </p:nvPr>
        </p:nvSpPr>
        <p:spPr>
          <a:xfrm>
            <a:off x="3640050" y="6252025"/>
            <a:ext cx="5180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Elle </a:t>
            </a:r>
            <a:r>
              <a:rPr b="1" lang="en-GB" sz="5000"/>
              <a:t>ne</a:t>
            </a:r>
            <a:r>
              <a:rPr lang="en-GB" sz="5000"/>
              <a:t> va </a:t>
            </a:r>
            <a:r>
              <a:rPr b="1" lang="en-GB" sz="5000"/>
              <a:t>pas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421" name="Google Shape;421;p57"/>
          <p:cNvSpPr txBox="1"/>
          <p:nvPr>
            <p:ph idx="1" type="body"/>
          </p:nvPr>
        </p:nvSpPr>
        <p:spPr>
          <a:xfrm>
            <a:off x="3467750" y="6986125"/>
            <a:ext cx="5180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[She is not going]</a:t>
            </a:r>
            <a:endParaRPr i="1" sz="4200"/>
          </a:p>
        </p:txBody>
      </p:sp>
      <p:pic>
        <p:nvPicPr>
          <p:cNvPr id="422" name="Google Shape;422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7513" y="6252025"/>
            <a:ext cx="1737175" cy="13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7"/>
          <p:cNvSpPr txBox="1"/>
          <p:nvPr>
            <p:ph idx="1" type="body"/>
          </p:nvPr>
        </p:nvSpPr>
        <p:spPr>
          <a:xfrm>
            <a:off x="10531950" y="6281138"/>
            <a:ext cx="257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sortir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424" name="Google Shape;424;p57"/>
          <p:cNvSpPr txBox="1"/>
          <p:nvPr>
            <p:ph idx="1" type="body"/>
          </p:nvPr>
        </p:nvSpPr>
        <p:spPr>
          <a:xfrm>
            <a:off x="10498050" y="6978200"/>
            <a:ext cx="2773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[to go out] </a:t>
            </a:r>
            <a:endParaRPr i="1" sz="4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0" name="Google Shape;430;p58"/>
          <p:cNvSpPr txBox="1"/>
          <p:nvPr>
            <p:ph idx="1" type="body"/>
          </p:nvPr>
        </p:nvSpPr>
        <p:spPr>
          <a:xfrm>
            <a:off x="2801850" y="4148925"/>
            <a:ext cx="598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Nous </a:t>
            </a:r>
            <a:r>
              <a:rPr b="1" lang="en-GB" sz="5000"/>
              <a:t>n’</a:t>
            </a:r>
            <a:r>
              <a:rPr lang="en-GB" sz="5000"/>
              <a:t>allons </a:t>
            </a:r>
            <a:r>
              <a:rPr b="1" lang="en-GB" sz="5000"/>
              <a:t>pas</a:t>
            </a:r>
            <a:r>
              <a:rPr lang="en-GB" sz="4200"/>
              <a:t> </a:t>
            </a:r>
            <a:endParaRPr sz="4200"/>
          </a:p>
        </p:txBody>
      </p:sp>
      <p:cxnSp>
        <p:nvCxnSpPr>
          <p:cNvPr id="431" name="Google Shape;431;p58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32" name="Google Shape;432;p58"/>
          <p:cNvSpPr txBox="1"/>
          <p:nvPr>
            <p:ph idx="1" type="body"/>
          </p:nvPr>
        </p:nvSpPr>
        <p:spPr>
          <a:xfrm>
            <a:off x="2959312" y="5039450"/>
            <a:ext cx="5083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[We are not going]</a:t>
            </a:r>
            <a:endParaRPr i="1" sz="4200"/>
          </a:p>
        </p:txBody>
      </p:sp>
      <p:sp>
        <p:nvSpPr>
          <p:cNvPr id="433" name="Google Shape;433;p58"/>
          <p:cNvSpPr txBox="1"/>
          <p:nvPr>
            <p:ph idx="1" type="body"/>
          </p:nvPr>
        </p:nvSpPr>
        <p:spPr>
          <a:xfrm>
            <a:off x="918000" y="1895600"/>
            <a:ext cx="16452000" cy="11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300"/>
              <a:t>Use the </a:t>
            </a:r>
            <a:r>
              <a:rPr b="1" lang="en-GB" sz="4300"/>
              <a:t>present tense </a:t>
            </a:r>
            <a:r>
              <a:rPr lang="en-GB" sz="4300"/>
              <a:t>form of </a:t>
            </a:r>
            <a:r>
              <a:rPr i="1" lang="en-GB" sz="4300"/>
              <a:t>aller</a:t>
            </a:r>
            <a:r>
              <a:rPr lang="en-GB" sz="4300"/>
              <a:t>, followed by the </a:t>
            </a:r>
            <a:r>
              <a:rPr b="1" lang="en-GB" sz="4300"/>
              <a:t>infinitive.</a:t>
            </a:r>
            <a:r>
              <a:rPr lang="en-GB" sz="4300"/>
              <a:t> </a:t>
            </a:r>
            <a:endParaRPr sz="4300"/>
          </a:p>
        </p:txBody>
      </p:sp>
      <p:sp>
        <p:nvSpPr>
          <p:cNvPr id="434" name="Google Shape;434;p58"/>
          <p:cNvSpPr txBox="1"/>
          <p:nvPr>
            <p:ph idx="1" type="body"/>
          </p:nvPr>
        </p:nvSpPr>
        <p:spPr>
          <a:xfrm>
            <a:off x="10531950" y="4016913"/>
            <a:ext cx="257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jouer</a:t>
            </a:r>
            <a:endParaRPr sz="4200"/>
          </a:p>
        </p:txBody>
      </p:sp>
      <p:sp>
        <p:nvSpPr>
          <p:cNvPr id="435" name="Google Shape;435;p58"/>
          <p:cNvSpPr txBox="1"/>
          <p:nvPr>
            <p:ph idx="1" type="body"/>
          </p:nvPr>
        </p:nvSpPr>
        <p:spPr>
          <a:xfrm>
            <a:off x="10498050" y="4834725"/>
            <a:ext cx="3224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[to play] </a:t>
            </a:r>
            <a:endParaRPr i="1" sz="4200"/>
          </a:p>
        </p:txBody>
      </p:sp>
      <p:pic>
        <p:nvPicPr>
          <p:cNvPr id="436" name="Google Shape;43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>
            <p:ph idx="1" type="body"/>
          </p:nvPr>
        </p:nvSpPr>
        <p:spPr>
          <a:xfrm>
            <a:off x="2878050" y="6252025"/>
            <a:ext cx="5083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Vous </a:t>
            </a:r>
            <a:r>
              <a:rPr b="1" lang="en-GB" sz="5000"/>
              <a:t>n’</a:t>
            </a:r>
            <a:r>
              <a:rPr lang="en-GB" sz="5000"/>
              <a:t>allez </a:t>
            </a:r>
            <a:r>
              <a:rPr b="1" lang="en-GB" sz="5000"/>
              <a:t>pas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438" name="Google Shape;438;p58"/>
          <p:cNvSpPr txBox="1"/>
          <p:nvPr>
            <p:ph idx="1" type="body"/>
          </p:nvPr>
        </p:nvSpPr>
        <p:spPr>
          <a:xfrm>
            <a:off x="2745624" y="6986125"/>
            <a:ext cx="554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[You are not going]</a:t>
            </a:r>
            <a:endParaRPr i="1" sz="4200"/>
          </a:p>
        </p:txBody>
      </p:sp>
      <p:sp>
        <p:nvSpPr>
          <p:cNvPr id="439" name="Google Shape;439;p58"/>
          <p:cNvSpPr txBox="1"/>
          <p:nvPr>
            <p:ph idx="1" type="body"/>
          </p:nvPr>
        </p:nvSpPr>
        <p:spPr>
          <a:xfrm>
            <a:off x="10531950" y="6281138"/>
            <a:ext cx="257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sortir</a:t>
            </a:r>
            <a:endParaRPr sz="4200"/>
          </a:p>
        </p:txBody>
      </p:sp>
      <p:sp>
        <p:nvSpPr>
          <p:cNvPr id="440" name="Google Shape;440;p58"/>
          <p:cNvSpPr txBox="1"/>
          <p:nvPr>
            <p:ph idx="1" type="body"/>
          </p:nvPr>
        </p:nvSpPr>
        <p:spPr>
          <a:xfrm>
            <a:off x="10498050" y="6978200"/>
            <a:ext cx="2773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[to go out] </a:t>
            </a:r>
            <a:endParaRPr i="1" sz="4200"/>
          </a:p>
        </p:txBody>
      </p:sp>
      <p:pic>
        <p:nvPicPr>
          <p:cNvPr id="441" name="Google Shape;44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50" y="6144862"/>
            <a:ext cx="1985988" cy="14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450" y="4175937"/>
            <a:ext cx="1737175" cy="132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9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8" name="Google Shape;448;p59"/>
          <p:cNvSpPr txBox="1"/>
          <p:nvPr>
            <p:ph idx="1" type="body"/>
          </p:nvPr>
        </p:nvSpPr>
        <p:spPr>
          <a:xfrm>
            <a:off x="3640050" y="4148925"/>
            <a:ext cx="4630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Ils </a:t>
            </a:r>
            <a:r>
              <a:rPr b="1" lang="en-GB" sz="5000"/>
              <a:t>ne </a:t>
            </a:r>
            <a:r>
              <a:rPr lang="en-GB" sz="5000"/>
              <a:t>vont </a:t>
            </a:r>
            <a:r>
              <a:rPr b="1" lang="en-GB" sz="5000"/>
              <a:t>pas</a:t>
            </a:r>
            <a:r>
              <a:rPr lang="en-GB" sz="4200"/>
              <a:t> </a:t>
            </a:r>
            <a:endParaRPr sz="4200"/>
          </a:p>
        </p:txBody>
      </p:sp>
      <p:cxnSp>
        <p:nvCxnSpPr>
          <p:cNvPr id="449" name="Google Shape;449;p59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50" name="Google Shape;450;p59"/>
          <p:cNvSpPr txBox="1"/>
          <p:nvPr>
            <p:ph idx="1" type="body"/>
          </p:nvPr>
        </p:nvSpPr>
        <p:spPr>
          <a:xfrm>
            <a:off x="3112750" y="5039450"/>
            <a:ext cx="6158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[They are not going]</a:t>
            </a:r>
            <a:endParaRPr i="1" sz="4200"/>
          </a:p>
        </p:txBody>
      </p:sp>
      <p:sp>
        <p:nvSpPr>
          <p:cNvPr id="451" name="Google Shape;451;p59"/>
          <p:cNvSpPr txBox="1"/>
          <p:nvPr>
            <p:ph idx="1" type="body"/>
          </p:nvPr>
        </p:nvSpPr>
        <p:spPr>
          <a:xfrm>
            <a:off x="918000" y="1895600"/>
            <a:ext cx="16452000" cy="11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300"/>
              <a:t>Use the </a:t>
            </a:r>
            <a:r>
              <a:rPr b="1" lang="en-GB" sz="4300"/>
              <a:t>present tense </a:t>
            </a:r>
            <a:r>
              <a:rPr lang="en-GB" sz="4300"/>
              <a:t>form of </a:t>
            </a:r>
            <a:r>
              <a:rPr i="1" lang="en-GB" sz="4300"/>
              <a:t>aller (</a:t>
            </a:r>
            <a:r>
              <a:rPr lang="en-GB" sz="4300"/>
              <a:t>with </a:t>
            </a:r>
            <a:r>
              <a:rPr i="1" lang="en-GB" sz="4300"/>
              <a:t>ne...pas)</a:t>
            </a:r>
            <a:r>
              <a:rPr lang="en-GB" sz="4300"/>
              <a:t>, followed by the </a:t>
            </a:r>
            <a:r>
              <a:rPr b="1" lang="en-GB" sz="4300"/>
              <a:t>infinitive.</a:t>
            </a:r>
            <a:r>
              <a:rPr lang="en-GB" sz="4300"/>
              <a:t> </a:t>
            </a:r>
            <a:endParaRPr sz="4300"/>
          </a:p>
        </p:txBody>
      </p:sp>
      <p:sp>
        <p:nvSpPr>
          <p:cNvPr id="452" name="Google Shape;452;p59"/>
          <p:cNvSpPr txBox="1"/>
          <p:nvPr>
            <p:ph idx="1" type="body"/>
          </p:nvPr>
        </p:nvSpPr>
        <p:spPr>
          <a:xfrm>
            <a:off x="10531950" y="4016913"/>
            <a:ext cx="257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faire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453" name="Google Shape;453;p59"/>
          <p:cNvSpPr txBox="1"/>
          <p:nvPr>
            <p:ph idx="1" type="body"/>
          </p:nvPr>
        </p:nvSpPr>
        <p:spPr>
          <a:xfrm>
            <a:off x="10498050" y="4834725"/>
            <a:ext cx="207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[to do] </a:t>
            </a:r>
            <a:endParaRPr i="1" sz="4200"/>
          </a:p>
        </p:txBody>
      </p:sp>
      <p:pic>
        <p:nvPicPr>
          <p:cNvPr id="454" name="Google Shape;45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9"/>
          <p:cNvSpPr txBox="1"/>
          <p:nvPr>
            <p:ph idx="1" type="body"/>
          </p:nvPr>
        </p:nvSpPr>
        <p:spPr>
          <a:xfrm>
            <a:off x="3106650" y="6252025"/>
            <a:ext cx="5521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Elles </a:t>
            </a:r>
            <a:r>
              <a:rPr b="1" lang="en-GB" sz="5000"/>
              <a:t>ne </a:t>
            </a:r>
            <a:r>
              <a:rPr lang="en-GB" sz="5000"/>
              <a:t>vont </a:t>
            </a:r>
            <a:r>
              <a:rPr b="1" lang="en-GB" sz="5000"/>
              <a:t>pas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456" name="Google Shape;456;p59"/>
          <p:cNvSpPr txBox="1"/>
          <p:nvPr>
            <p:ph idx="1" type="body"/>
          </p:nvPr>
        </p:nvSpPr>
        <p:spPr>
          <a:xfrm>
            <a:off x="2463700" y="6986125"/>
            <a:ext cx="6807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[They (f.) are not going]</a:t>
            </a:r>
            <a:endParaRPr i="1" sz="4200"/>
          </a:p>
        </p:txBody>
      </p:sp>
      <p:sp>
        <p:nvSpPr>
          <p:cNvPr id="457" name="Google Shape;457;p59"/>
          <p:cNvSpPr txBox="1"/>
          <p:nvPr>
            <p:ph idx="1" type="body"/>
          </p:nvPr>
        </p:nvSpPr>
        <p:spPr>
          <a:xfrm>
            <a:off x="10531950" y="6281138"/>
            <a:ext cx="257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sortir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458" name="Google Shape;458;p59"/>
          <p:cNvSpPr txBox="1"/>
          <p:nvPr>
            <p:ph idx="1" type="body"/>
          </p:nvPr>
        </p:nvSpPr>
        <p:spPr>
          <a:xfrm>
            <a:off x="10498050" y="6978200"/>
            <a:ext cx="2773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[to go out] </a:t>
            </a:r>
            <a:endParaRPr i="1" sz="4200"/>
          </a:p>
        </p:txBody>
      </p:sp>
      <p:pic>
        <p:nvPicPr>
          <p:cNvPr descr="a group of children" id="459" name="Google Shape;45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950" y="4605650"/>
            <a:ext cx="2575800" cy="208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0"/>
          <p:cNvPicPr preferRelativeResize="0"/>
          <p:nvPr/>
        </p:nvPicPr>
        <p:blipFill rotWithShape="1">
          <a:blip r:embed="rId3">
            <a:alphaModFix/>
          </a:blip>
          <a:srcRect b="8878" l="10421" r="11398" t="7523"/>
          <a:stretch/>
        </p:blipFill>
        <p:spPr>
          <a:xfrm>
            <a:off x="16946700" y="2065675"/>
            <a:ext cx="1314000" cy="111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5" name="Google Shape;465;p60"/>
          <p:cNvSpPr txBox="1"/>
          <p:nvPr/>
        </p:nvSpPr>
        <p:spPr>
          <a:xfrm>
            <a:off x="17112320" y="50021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60"/>
          <p:cNvSpPr txBox="1"/>
          <p:nvPr/>
        </p:nvSpPr>
        <p:spPr>
          <a:xfrm>
            <a:off x="17112320" y="57765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60"/>
          <p:cNvSpPr txBox="1"/>
          <p:nvPr/>
        </p:nvSpPr>
        <p:spPr>
          <a:xfrm>
            <a:off x="17165941" y="65125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p60"/>
          <p:cNvSpPr txBox="1"/>
          <p:nvPr/>
        </p:nvSpPr>
        <p:spPr>
          <a:xfrm>
            <a:off x="17112320" y="34186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60"/>
          <p:cNvSpPr txBox="1"/>
          <p:nvPr/>
        </p:nvSpPr>
        <p:spPr>
          <a:xfrm>
            <a:off x="17058699" y="41738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60"/>
          <p:cNvSpPr/>
          <p:nvPr/>
        </p:nvSpPr>
        <p:spPr>
          <a:xfrm>
            <a:off x="1239400" y="471000"/>
            <a:ext cx="137076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Express future intention [2 / 2]</a:t>
            </a:r>
            <a:endParaRPr b="1" sz="7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60"/>
          <p:cNvSpPr txBox="1"/>
          <p:nvPr/>
        </p:nvSpPr>
        <p:spPr>
          <a:xfrm>
            <a:off x="1239400" y="2882225"/>
            <a:ext cx="15132600" cy="509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am going to play =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Je vais jouer</a:t>
            </a:r>
            <a:endParaRPr b="1"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am not going to play =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ne vais pas jouer</a:t>
            </a:r>
            <a:endParaRPr b="1"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are going to watch = 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Nous allons regarder</a:t>
            </a:r>
            <a:endParaRPr b="1"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are not going to watch 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Nous n’allons pas regarder</a:t>
            </a:r>
            <a:endParaRPr b="1"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She is going to leave =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Elle va partir</a:t>
            </a:r>
            <a:endParaRPr b="1"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She is not going to leave =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Elle ne va pas partir</a:t>
            </a:r>
            <a:endParaRPr b="1"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40" name="Google Shape;240;p45"/>
          <p:cNvSpPr/>
          <p:nvPr/>
        </p:nvSpPr>
        <p:spPr>
          <a:xfrm>
            <a:off x="5359826" y="27610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1" name="Google Shape;2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5"/>
          <p:cNvSpPr txBox="1"/>
          <p:nvPr/>
        </p:nvSpPr>
        <p:spPr>
          <a:xfrm>
            <a:off x="6635850" y="609675"/>
            <a:ext cx="4165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5"/>
          <p:cNvSpPr txBox="1"/>
          <p:nvPr/>
        </p:nvSpPr>
        <p:spPr>
          <a:xfrm>
            <a:off x="6507150" y="5510650"/>
            <a:ext cx="45285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244" name="Google Shape;24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4350" y="3204925"/>
            <a:ext cx="2610825" cy="21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6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6"/>
          <p:cNvSpPr txBox="1"/>
          <p:nvPr/>
        </p:nvSpPr>
        <p:spPr>
          <a:xfrm>
            <a:off x="7515121" y="37271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6"/>
          <p:cNvSpPr txBox="1"/>
          <p:nvPr/>
        </p:nvSpPr>
        <p:spPr>
          <a:xfrm>
            <a:off x="6635850" y="609675"/>
            <a:ext cx="4165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46"/>
          <p:cNvPicPr preferRelativeResize="0"/>
          <p:nvPr/>
        </p:nvPicPr>
        <p:blipFill rotWithShape="1">
          <a:blip r:embed="rId4">
            <a:alphaModFix/>
          </a:blip>
          <a:srcRect b="36282" l="14170" r="74302" t="37670"/>
          <a:stretch/>
        </p:blipFill>
        <p:spPr>
          <a:xfrm>
            <a:off x="2565450" y="3443626"/>
            <a:ext cx="2108198" cy="26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6"/>
          <p:cNvPicPr preferRelativeResize="0"/>
          <p:nvPr/>
        </p:nvPicPr>
        <p:blipFill rotWithShape="1">
          <a:blip r:embed="rId4">
            <a:alphaModFix/>
          </a:blip>
          <a:srcRect b="36678" l="73354" r="10674" t="37275"/>
          <a:stretch/>
        </p:blipFill>
        <p:spPr>
          <a:xfrm>
            <a:off x="7896788" y="4983875"/>
            <a:ext cx="2921002" cy="26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6"/>
          <p:cNvSpPr/>
          <p:nvPr/>
        </p:nvSpPr>
        <p:spPr>
          <a:xfrm>
            <a:off x="7470213" y="7011975"/>
            <a:ext cx="1066800" cy="3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6"/>
          <p:cNvSpPr/>
          <p:nvPr/>
        </p:nvSpPr>
        <p:spPr>
          <a:xfrm>
            <a:off x="14023422" y="3405225"/>
            <a:ext cx="835500" cy="3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6"/>
          <p:cNvSpPr/>
          <p:nvPr/>
        </p:nvSpPr>
        <p:spPr>
          <a:xfrm>
            <a:off x="13142275" y="3586875"/>
            <a:ext cx="353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[always; still]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p47"/>
          <p:cNvGraphicFramePr/>
          <p:nvPr/>
        </p:nvGraphicFramePr>
        <p:xfrm>
          <a:off x="3588300" y="99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{243647C4-C86A-479F-87A6-BC177C4D40FA}</a:tableStyleId>
              </a:tblPr>
              <a:tblGrid>
                <a:gridCol w="5616675"/>
                <a:gridCol w="5616675"/>
              </a:tblGrid>
              <a:tr h="100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retard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devenir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become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partir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leave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revenir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come back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  l’avenir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future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l’avenir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future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sortir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 out</a:t>
                      </a:r>
                      <a:endParaRPr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4" name="Google Shape;2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type="title"/>
          </p:nvPr>
        </p:nvSpPr>
        <p:spPr>
          <a:xfrm>
            <a:off x="209688" y="351963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6000"/>
              <a:buFont typeface="Century Gothic"/>
              <a:buNone/>
            </a:pPr>
            <a:r>
              <a:rPr lang="en-GB">
                <a:solidFill>
                  <a:schemeClr val="dk2"/>
                </a:solidFill>
              </a:rPr>
              <a:t>Reminder: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6000"/>
              <a:buFont typeface="Century Gothic"/>
              <a:buNone/>
            </a:pPr>
            <a:r>
              <a:rPr lang="en-GB">
                <a:solidFill>
                  <a:schemeClr val="dk2"/>
                </a:solidFill>
              </a:rPr>
              <a:t>Making a sentence negative in French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1" name="Google Shape;271;p48"/>
          <p:cNvSpPr txBox="1"/>
          <p:nvPr/>
        </p:nvSpPr>
        <p:spPr>
          <a:xfrm>
            <a:off x="10393627" y="5900800"/>
            <a:ext cx="5977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parle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48"/>
          <p:cNvSpPr txBox="1"/>
          <p:nvPr/>
        </p:nvSpPr>
        <p:spPr>
          <a:xfrm>
            <a:off x="1836329" y="7946569"/>
            <a:ext cx="2980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parle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icture containing room&#10;&#10;Description automatically generated" id="273" name="Google Shape;273;p48"/>
          <p:cNvPicPr preferRelativeResize="0"/>
          <p:nvPr/>
        </p:nvPicPr>
        <p:blipFill rotWithShape="1">
          <a:blip r:embed="rId3">
            <a:alphaModFix/>
          </a:blip>
          <a:srcRect b="23874" l="-69" r="36634" t="14955"/>
          <a:stretch/>
        </p:blipFill>
        <p:spPr>
          <a:xfrm>
            <a:off x="917941" y="3519995"/>
            <a:ext cx="4590600" cy="442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3354" y="5022513"/>
            <a:ext cx="586000" cy="668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oom&#10;&#10;Description automatically generated" id="275" name="Google Shape;275;p48"/>
          <p:cNvPicPr preferRelativeResize="0"/>
          <p:nvPr/>
        </p:nvPicPr>
        <p:blipFill rotWithShape="1">
          <a:blip r:embed="rId3">
            <a:alphaModFix/>
          </a:blip>
          <a:srcRect b="20550" l="59595" r="0" t="22459"/>
          <a:stretch/>
        </p:blipFill>
        <p:spPr>
          <a:xfrm>
            <a:off x="12532193" y="2206289"/>
            <a:ext cx="1700064" cy="239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3196" y="5780776"/>
            <a:ext cx="1072566" cy="111725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8"/>
          <p:cNvSpPr txBox="1"/>
          <p:nvPr/>
        </p:nvSpPr>
        <p:spPr>
          <a:xfrm>
            <a:off x="11142600" y="575200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endParaRPr b="1"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0324" y="4952363"/>
            <a:ext cx="585960" cy="8086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8"/>
          <p:cNvSpPr txBox="1"/>
          <p:nvPr/>
        </p:nvSpPr>
        <p:spPr>
          <a:xfrm>
            <a:off x="14101650" y="575200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endParaRPr b="1"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9468000" y="6974250"/>
            <a:ext cx="8043000" cy="157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before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after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the verb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87884" y="1"/>
            <a:ext cx="1856552" cy="185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07300" y="383994"/>
            <a:ext cx="1856549" cy="1474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>
            <p:ph type="title"/>
          </p:nvPr>
        </p:nvSpPr>
        <p:spPr>
          <a:xfrm>
            <a:off x="209688" y="351963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6000"/>
              <a:buFont typeface="Century Gothic"/>
              <a:buNone/>
            </a:pPr>
            <a:r>
              <a:rPr lang="en-GB">
                <a:solidFill>
                  <a:schemeClr val="dk2"/>
                </a:solidFill>
              </a:rPr>
              <a:t>Making a sentence negative in French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9" name="Google Shape;289;p49"/>
          <p:cNvSpPr txBox="1"/>
          <p:nvPr/>
        </p:nvSpPr>
        <p:spPr>
          <a:xfrm>
            <a:off x="11460427" y="7106250"/>
            <a:ext cx="5977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écoute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9"/>
          <p:cNvSpPr txBox="1"/>
          <p:nvPr/>
        </p:nvSpPr>
        <p:spPr>
          <a:xfrm>
            <a:off x="2026949" y="5816600"/>
            <a:ext cx="356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 écoute 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icture containing room&#10;&#10;Description automatically generated" id="291" name="Google Shape;291;p49"/>
          <p:cNvPicPr preferRelativeResize="0"/>
          <p:nvPr/>
        </p:nvPicPr>
        <p:blipFill rotWithShape="1">
          <a:blip r:embed="rId3">
            <a:alphaModFix/>
          </a:blip>
          <a:srcRect b="23874" l="-69" r="36634" t="14955"/>
          <a:stretch/>
        </p:blipFill>
        <p:spPr>
          <a:xfrm>
            <a:off x="1934166" y="1135120"/>
            <a:ext cx="4590600" cy="442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0154" y="4703963"/>
            <a:ext cx="586000" cy="668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oom&#10;&#10;Description automatically generated" id="293" name="Google Shape;293;p49"/>
          <p:cNvPicPr preferRelativeResize="0"/>
          <p:nvPr/>
        </p:nvPicPr>
        <p:blipFill rotWithShape="1">
          <a:blip r:embed="rId3">
            <a:alphaModFix/>
          </a:blip>
          <a:srcRect b="20550" l="59595" r="0" t="22459"/>
          <a:stretch/>
        </p:blipFill>
        <p:spPr>
          <a:xfrm>
            <a:off x="13598993" y="2206289"/>
            <a:ext cx="1700064" cy="239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6521" y="4584851"/>
            <a:ext cx="1072566" cy="11172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9"/>
          <p:cNvSpPr txBox="1"/>
          <p:nvPr/>
        </p:nvSpPr>
        <p:spPr>
          <a:xfrm>
            <a:off x="12209400" y="695745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n’</a:t>
            </a:r>
            <a:endParaRPr b="1"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6" name="Google Shape;29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97124" y="4633813"/>
            <a:ext cx="585960" cy="80862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9"/>
          <p:cNvSpPr txBox="1"/>
          <p:nvPr/>
        </p:nvSpPr>
        <p:spPr>
          <a:xfrm>
            <a:off x="15168450" y="695745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endParaRPr b="1"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49"/>
          <p:cNvSpPr txBox="1"/>
          <p:nvPr/>
        </p:nvSpPr>
        <p:spPr>
          <a:xfrm>
            <a:off x="1527550" y="8191950"/>
            <a:ext cx="14746200" cy="157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changes to </a:t>
            </a:r>
            <a:r>
              <a:rPr b="1" i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before a verb starting with a vowel.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9" name="Google Shape;299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87884" y="1"/>
            <a:ext cx="1856552" cy="185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07300" y="383994"/>
            <a:ext cx="1856549" cy="14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9"/>
          <p:cNvSpPr txBox="1"/>
          <p:nvPr/>
        </p:nvSpPr>
        <p:spPr>
          <a:xfrm>
            <a:off x="2179349" y="7035800"/>
            <a:ext cx="356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J’écoute 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49"/>
          <p:cNvSpPr/>
          <p:nvPr/>
        </p:nvSpPr>
        <p:spPr>
          <a:xfrm>
            <a:off x="3457800" y="6692800"/>
            <a:ext cx="327000" cy="516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03" name="Google Shape;303;p49"/>
          <p:cNvSpPr txBox="1"/>
          <p:nvPr/>
        </p:nvSpPr>
        <p:spPr>
          <a:xfrm>
            <a:off x="11282200" y="5816600"/>
            <a:ext cx="5505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Century Gothic"/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      écoute 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49"/>
          <p:cNvSpPr txBox="1"/>
          <p:nvPr/>
        </p:nvSpPr>
        <p:spPr>
          <a:xfrm>
            <a:off x="15473250" y="5738250"/>
            <a:ext cx="2269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endParaRPr b="1"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9"/>
          <p:cNvSpPr txBox="1"/>
          <p:nvPr/>
        </p:nvSpPr>
        <p:spPr>
          <a:xfrm>
            <a:off x="12050650" y="5722950"/>
            <a:ext cx="1557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9"/>
          <p:cNvSpPr/>
          <p:nvPr/>
        </p:nvSpPr>
        <p:spPr>
          <a:xfrm>
            <a:off x="13884150" y="6692800"/>
            <a:ext cx="327000" cy="516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Aller</a:t>
            </a:r>
            <a:r>
              <a:rPr lang="en-GB">
                <a:solidFill>
                  <a:schemeClr val="dk2"/>
                </a:solidFill>
              </a:rPr>
              <a:t> with </a:t>
            </a:r>
            <a:r>
              <a:rPr i="1" lang="en-GB">
                <a:solidFill>
                  <a:schemeClr val="dk2"/>
                </a:solidFill>
              </a:rPr>
              <a:t>ne….pas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312" name="Google Shape;312;p50"/>
          <p:cNvSpPr txBox="1"/>
          <p:nvPr>
            <p:ph idx="1" type="body"/>
          </p:nvPr>
        </p:nvSpPr>
        <p:spPr>
          <a:xfrm>
            <a:off x="3640050" y="4606125"/>
            <a:ext cx="207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Je vais</a:t>
            </a:r>
            <a:r>
              <a:rPr lang="en-GB" sz="4200"/>
              <a:t> </a:t>
            </a:r>
            <a:endParaRPr sz="4200"/>
          </a:p>
        </p:txBody>
      </p:sp>
      <p:pic>
        <p:nvPicPr>
          <p:cNvPr id="313" name="Google Shape;31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925" y="4290075"/>
            <a:ext cx="1186975" cy="25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3792450" y="5672925"/>
            <a:ext cx="3816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[I am going]</a:t>
            </a:r>
            <a:endParaRPr i="1" sz="4200"/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11031450" y="4606125"/>
            <a:ext cx="4748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Je </a:t>
            </a:r>
            <a:r>
              <a:rPr b="1" lang="en-GB" sz="5000"/>
              <a:t>ne </a:t>
            </a:r>
            <a:r>
              <a:rPr lang="en-GB" sz="5000"/>
              <a:t>vais </a:t>
            </a:r>
            <a:r>
              <a:rPr b="1" lang="en-GB" sz="5000"/>
              <a:t>pas</a:t>
            </a:r>
            <a:endParaRPr b="1" sz="4200"/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11031450" y="5672925"/>
            <a:ext cx="4748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[I am not going] </a:t>
            </a:r>
            <a:endParaRPr i="1" sz="4200"/>
          </a:p>
        </p:txBody>
      </p:sp>
      <p:pic>
        <p:nvPicPr>
          <p:cNvPr id="317" name="Google Shape;31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50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>
            <p:ph idx="1" type="body"/>
          </p:nvPr>
        </p:nvSpPr>
        <p:spPr>
          <a:xfrm>
            <a:off x="3640050" y="4606125"/>
            <a:ext cx="207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Tu vas</a:t>
            </a:r>
            <a:r>
              <a:rPr lang="en-GB" sz="4200"/>
              <a:t> </a:t>
            </a:r>
            <a:endParaRPr sz="4200"/>
          </a:p>
        </p:txBody>
      </p:sp>
      <p:cxnSp>
        <p:nvCxnSpPr>
          <p:cNvPr id="324" name="Google Shape;324;p51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25" name="Google Shape;325;p51"/>
          <p:cNvSpPr txBox="1"/>
          <p:nvPr>
            <p:ph idx="1" type="body"/>
          </p:nvPr>
        </p:nvSpPr>
        <p:spPr>
          <a:xfrm>
            <a:off x="3792450" y="5672925"/>
            <a:ext cx="4809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[You are going]</a:t>
            </a:r>
            <a:endParaRPr i="1" sz="4200"/>
          </a:p>
        </p:txBody>
      </p:sp>
      <p:sp>
        <p:nvSpPr>
          <p:cNvPr id="326" name="Google Shape;326;p51"/>
          <p:cNvSpPr txBox="1"/>
          <p:nvPr>
            <p:ph idx="1" type="body"/>
          </p:nvPr>
        </p:nvSpPr>
        <p:spPr>
          <a:xfrm>
            <a:off x="11031450" y="4606125"/>
            <a:ext cx="5445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Tu </a:t>
            </a:r>
            <a:r>
              <a:rPr b="1" lang="en-GB" sz="5000"/>
              <a:t>ne </a:t>
            </a:r>
            <a:r>
              <a:rPr lang="en-GB" sz="5000"/>
              <a:t>vas </a:t>
            </a:r>
            <a:r>
              <a:rPr b="1" lang="en-GB" sz="5000"/>
              <a:t>pas</a:t>
            </a:r>
            <a:r>
              <a:rPr b="1" lang="en-GB" sz="4200"/>
              <a:t> </a:t>
            </a:r>
            <a:endParaRPr b="1" sz="4200"/>
          </a:p>
        </p:txBody>
      </p:sp>
      <p:sp>
        <p:nvSpPr>
          <p:cNvPr id="327" name="Google Shape;327;p51"/>
          <p:cNvSpPr txBox="1"/>
          <p:nvPr>
            <p:ph idx="1" type="body"/>
          </p:nvPr>
        </p:nvSpPr>
        <p:spPr>
          <a:xfrm>
            <a:off x="11031450" y="5672925"/>
            <a:ext cx="5284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[You are not going]</a:t>
            </a:r>
            <a:endParaRPr i="1" sz="4200"/>
          </a:p>
        </p:txBody>
      </p:sp>
      <p:pic>
        <p:nvPicPr>
          <p:cNvPr id="328" name="Google Shape;32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98" y="4656300"/>
            <a:ext cx="2076300" cy="175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1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Aller</a:t>
            </a:r>
            <a:r>
              <a:rPr lang="en-GB">
                <a:solidFill>
                  <a:schemeClr val="dk2"/>
                </a:solidFill>
              </a:rPr>
              <a:t> with </a:t>
            </a:r>
            <a:r>
              <a:rPr i="1" lang="en-GB">
                <a:solidFill>
                  <a:schemeClr val="dk2"/>
                </a:solidFill>
              </a:rPr>
              <a:t>ne….pas</a:t>
            </a:r>
            <a:endParaRPr i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idx="1" type="body"/>
          </p:nvPr>
        </p:nvSpPr>
        <p:spPr>
          <a:xfrm>
            <a:off x="3640050" y="4148925"/>
            <a:ext cx="207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Il va</a:t>
            </a:r>
            <a:r>
              <a:rPr lang="en-GB" sz="4200"/>
              <a:t> </a:t>
            </a:r>
            <a:endParaRPr sz="4200"/>
          </a:p>
        </p:txBody>
      </p:sp>
      <p:cxnSp>
        <p:nvCxnSpPr>
          <p:cNvPr id="336" name="Google Shape;336;p52"/>
          <p:cNvCxnSpPr/>
          <p:nvPr/>
        </p:nvCxnSpPr>
        <p:spPr>
          <a:xfrm>
            <a:off x="8672525" y="3365600"/>
            <a:ext cx="17100" cy="49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37" name="Google Shape;337;p52"/>
          <p:cNvSpPr txBox="1"/>
          <p:nvPr>
            <p:ph idx="1" type="body"/>
          </p:nvPr>
        </p:nvSpPr>
        <p:spPr>
          <a:xfrm>
            <a:off x="3467752" y="5039450"/>
            <a:ext cx="45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[He is going]</a:t>
            </a:r>
            <a:endParaRPr i="1" sz="4200"/>
          </a:p>
        </p:txBody>
      </p:sp>
      <p:sp>
        <p:nvSpPr>
          <p:cNvPr id="338" name="Google Shape;338;p52"/>
          <p:cNvSpPr txBox="1"/>
          <p:nvPr>
            <p:ph idx="1" type="body"/>
          </p:nvPr>
        </p:nvSpPr>
        <p:spPr>
          <a:xfrm>
            <a:off x="10531950" y="4016925"/>
            <a:ext cx="4969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Il </a:t>
            </a:r>
            <a:r>
              <a:rPr b="1" lang="en-GB" sz="5000"/>
              <a:t>ne </a:t>
            </a:r>
            <a:r>
              <a:rPr lang="en-GB" sz="5000"/>
              <a:t>va </a:t>
            </a:r>
            <a:r>
              <a:rPr b="1" lang="en-GB" sz="5000"/>
              <a:t>pas</a:t>
            </a:r>
            <a:endParaRPr b="1" sz="5000"/>
          </a:p>
        </p:txBody>
      </p:sp>
      <p:sp>
        <p:nvSpPr>
          <p:cNvPr id="339" name="Google Shape;339;p52"/>
          <p:cNvSpPr txBox="1"/>
          <p:nvPr>
            <p:ph idx="1" type="body"/>
          </p:nvPr>
        </p:nvSpPr>
        <p:spPr>
          <a:xfrm>
            <a:off x="10498050" y="4834725"/>
            <a:ext cx="545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[He is not going] </a:t>
            </a:r>
            <a:endParaRPr i="1" sz="4200"/>
          </a:p>
        </p:txBody>
      </p:sp>
      <p:pic>
        <p:nvPicPr>
          <p:cNvPr id="340" name="Google Shape;34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6170" y="302650"/>
            <a:ext cx="1437753" cy="14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2"/>
          <p:cNvSpPr txBox="1"/>
          <p:nvPr>
            <p:ph idx="1" type="body"/>
          </p:nvPr>
        </p:nvSpPr>
        <p:spPr>
          <a:xfrm>
            <a:off x="3640050" y="6252025"/>
            <a:ext cx="207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/>
              <a:t>Elle va</a:t>
            </a:r>
            <a:r>
              <a:rPr lang="en-GB" sz="4200"/>
              <a:t> </a:t>
            </a:r>
            <a:endParaRPr sz="4200"/>
          </a:p>
        </p:txBody>
      </p:sp>
      <p:sp>
        <p:nvSpPr>
          <p:cNvPr id="342" name="Google Shape;342;p52"/>
          <p:cNvSpPr txBox="1"/>
          <p:nvPr>
            <p:ph idx="1" type="body"/>
          </p:nvPr>
        </p:nvSpPr>
        <p:spPr>
          <a:xfrm>
            <a:off x="3467752" y="6986125"/>
            <a:ext cx="45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[She is going]</a:t>
            </a:r>
            <a:endParaRPr i="1" sz="4200"/>
          </a:p>
        </p:txBody>
      </p:sp>
      <p:pic>
        <p:nvPicPr>
          <p:cNvPr id="343" name="Google Shape;34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113" y="6252025"/>
            <a:ext cx="1737175" cy="13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2"/>
          <p:cNvSpPr txBox="1"/>
          <p:nvPr>
            <p:ph idx="1" type="body"/>
          </p:nvPr>
        </p:nvSpPr>
        <p:spPr>
          <a:xfrm>
            <a:off x="10531950" y="6281150"/>
            <a:ext cx="45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Elle</a:t>
            </a:r>
            <a:r>
              <a:rPr lang="en-GB" sz="5000"/>
              <a:t> </a:t>
            </a:r>
            <a:r>
              <a:rPr b="1" lang="en-GB" sz="5000"/>
              <a:t>ne </a:t>
            </a:r>
            <a:r>
              <a:rPr lang="en-GB" sz="5000"/>
              <a:t>va </a:t>
            </a:r>
            <a:r>
              <a:rPr b="1" lang="en-GB" sz="5000"/>
              <a:t>pas</a:t>
            </a:r>
            <a:endParaRPr b="1" sz="5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5000"/>
          </a:p>
        </p:txBody>
      </p:sp>
      <p:sp>
        <p:nvSpPr>
          <p:cNvPr id="345" name="Google Shape;345;p52"/>
          <p:cNvSpPr txBox="1"/>
          <p:nvPr>
            <p:ph idx="1" type="body"/>
          </p:nvPr>
        </p:nvSpPr>
        <p:spPr>
          <a:xfrm>
            <a:off x="10498050" y="6978200"/>
            <a:ext cx="6083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4200"/>
              <a:t>[She is not going] </a:t>
            </a:r>
            <a:endParaRPr i="1" sz="4200"/>
          </a:p>
        </p:txBody>
      </p:sp>
      <p:sp>
        <p:nvSpPr>
          <p:cNvPr id="346" name="Google Shape;346;p52"/>
          <p:cNvSpPr txBox="1"/>
          <p:nvPr>
            <p:ph type="title"/>
          </p:nvPr>
        </p:nvSpPr>
        <p:spPr>
          <a:xfrm>
            <a:off x="536950" y="7376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Aller</a:t>
            </a:r>
            <a:r>
              <a:rPr lang="en-GB">
                <a:solidFill>
                  <a:schemeClr val="dk2"/>
                </a:solidFill>
              </a:rPr>
              <a:t> with </a:t>
            </a:r>
            <a:r>
              <a:rPr i="1" lang="en-GB">
                <a:solidFill>
                  <a:schemeClr val="dk2"/>
                </a:solidFill>
              </a:rPr>
              <a:t>ne….pas</a:t>
            </a:r>
            <a:endParaRPr i="1">
              <a:solidFill>
                <a:schemeClr val="dk2"/>
              </a:solidFill>
            </a:endParaRPr>
          </a:p>
        </p:txBody>
      </p:sp>
      <p:pic>
        <p:nvPicPr>
          <p:cNvPr id="347" name="Google Shape;34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375" y="4148925"/>
            <a:ext cx="2076300" cy="1586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