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10287000" cx="18288000"/>
  <p:notesSz cx="6858000" cy="9144000"/>
  <p:embeddedFontLst>
    <p:embeddedFont>
      <p:font typeface="Montserrat SemiBold"/>
      <p:regular r:id="rId9"/>
      <p:bold r:id="rId10"/>
      <p:italic r:id="rId11"/>
      <p:boldItalic r:id="rId12"/>
    </p:embeddedFont>
    <p:embeddedFont>
      <p:font typeface="Montserrat"/>
      <p:regular r:id="rId13"/>
      <p:bold r:id="rId14"/>
      <p:italic r:id="rId15"/>
      <p:boldItalic r:id="rId16"/>
    </p:embeddedFont>
    <p:embeddedFont>
      <p:font typeface="Montserrat Medium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Italic.fntdata"/><Relationship Id="rId11" Type="http://schemas.openxmlformats.org/officeDocument/2006/relationships/font" Target="fonts/MontserratSemiBold-italic.fntdata"/><Relationship Id="rId10" Type="http://schemas.openxmlformats.org/officeDocument/2006/relationships/font" Target="fonts/MontserratSemiBold-bold.fntdata"/><Relationship Id="rId13" Type="http://schemas.openxmlformats.org/officeDocument/2006/relationships/font" Target="fonts/Montserrat-regular.fntdata"/><Relationship Id="rId12" Type="http://schemas.openxmlformats.org/officeDocument/2006/relationships/font" Target="fonts/MontserratSemiBold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regular.fntdata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MontserratMedium-regular.fntdata"/><Relationship Id="rId16" Type="http://schemas.openxmlformats.org/officeDocument/2006/relationships/font" Target="fonts/Montserrat-boldItalic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italic.fntdata"/><Relationship Id="rId6" Type="http://schemas.openxmlformats.org/officeDocument/2006/relationships/slide" Target="slides/slide2.xml"/><Relationship Id="rId18" Type="http://schemas.openxmlformats.org/officeDocument/2006/relationships/font" Target="fonts/MontserratMedium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8d8868821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8d8868821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8d9e6a9df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8d9e6a9df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8d9e6a9df8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8d9e6a9df8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8d86297f9d_0_4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8d86297f9d_0_4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1">
  <p:cSld name="TITLE_ONLY_1_2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 txBox="1"/>
          <p:nvPr>
            <p:ph type="title"/>
          </p:nvPr>
        </p:nvSpPr>
        <p:spPr>
          <a:xfrm>
            <a:off x="917950" y="890050"/>
            <a:ext cx="164520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2" type="sldNum"/>
          </p:nvPr>
        </p:nvSpPr>
        <p:spPr>
          <a:xfrm>
            <a:off x="917942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8" name="Google Shape;78;p14"/>
          <p:cNvSpPr txBox="1"/>
          <p:nvPr>
            <p:ph idx="1" type="body"/>
          </p:nvPr>
        </p:nvSpPr>
        <p:spPr>
          <a:xfrm>
            <a:off x="906400" y="2857850"/>
            <a:ext cx="16463400" cy="8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2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80" name="Google Shape;80;p14"/>
          <p:cNvSpPr txBox="1"/>
          <p:nvPr>
            <p:ph idx="3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381000" lvl="4" marL="22860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81000" lvl="6" marL="32004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81" name="Google Shape;81;p14"/>
          <p:cNvSpPr txBox="1"/>
          <p:nvPr>
            <p:ph idx="4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82" name="Google Shape;82;p14"/>
          <p:cNvSpPr txBox="1"/>
          <p:nvPr>
            <p:ph idx="5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381000" lvl="4" marL="22860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81000" lvl="6" marL="32004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83" name="Google Shape;83;p14"/>
          <p:cNvSpPr txBox="1"/>
          <p:nvPr>
            <p:ph idx="6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84" name="Google Shape;84;p14"/>
          <p:cNvSpPr txBox="1"/>
          <p:nvPr>
            <p:ph idx="7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381000" lvl="4" marL="22860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81000" lvl="6" marL="32004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5"/>
          <p:cNvSpPr txBox="1"/>
          <p:nvPr>
            <p:ph type="ctrTitle"/>
          </p:nvPr>
        </p:nvSpPr>
        <p:spPr>
          <a:xfrm>
            <a:off x="917950" y="3048000"/>
            <a:ext cx="11981400" cy="2759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Moments and Levers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5"/>
          <p:cNvSpPr txBox="1"/>
          <p:nvPr>
            <p:ph idx="2" type="subTitle"/>
          </p:nvPr>
        </p:nvSpPr>
        <p:spPr>
          <a:xfrm>
            <a:off x="1835900" y="16421900"/>
            <a:ext cx="15804000" cy="247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Miss Whittick</a:t>
            </a:r>
            <a:endParaRPr/>
          </a:p>
        </p:txBody>
      </p:sp>
      <p:sp>
        <p:nvSpPr>
          <p:cNvPr id="91" name="Google Shape;91;p15"/>
          <p:cNvSpPr txBox="1"/>
          <p:nvPr/>
        </p:nvSpPr>
        <p:spPr>
          <a:xfrm>
            <a:off x="917950" y="890050"/>
            <a:ext cx="16452000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Physics - Key Stage 4 - F</a:t>
            </a: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orces</a:t>
            </a:r>
            <a:endParaRPr sz="36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2" name="Google Shape;92;p15"/>
          <p:cNvSpPr txBox="1"/>
          <p:nvPr/>
        </p:nvSpPr>
        <p:spPr>
          <a:xfrm>
            <a:off x="917950" y="82109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 SemiBold"/>
                <a:ea typeface="Montserrat SemiBold"/>
                <a:cs typeface="Montserrat SemiBold"/>
                <a:sym typeface="Montserrat SemiBold"/>
              </a:rPr>
              <a:t>Mr Saville</a:t>
            </a:r>
            <a:endParaRPr sz="2800"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Independent Practice - You Do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8" name="Google Shape;98;p16"/>
          <p:cNvSpPr txBox="1"/>
          <p:nvPr>
            <p:ph idx="1" type="body"/>
          </p:nvPr>
        </p:nvSpPr>
        <p:spPr>
          <a:xfrm>
            <a:off x="917950" y="1872900"/>
            <a:ext cx="16452000" cy="6965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AutoNum type="arabicParenR"/>
            </a:pPr>
            <a:r>
              <a:rPr lang="en-GB" sz="3000">
                <a:solidFill>
                  <a:srgbClr val="231F20"/>
                </a:solidFill>
              </a:rPr>
              <a:t>A force of 60 N is applied to a door, 0.4 m from the pivot. Calculate the moment of the force</a:t>
            </a:r>
            <a:r>
              <a:rPr lang="en-GB" sz="3000"/>
              <a:t> </a:t>
            </a:r>
            <a:endParaRPr b="1" sz="3000">
              <a:solidFill>
                <a:schemeClr val="dk1"/>
              </a:solidFill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AutoNum type="arabicParenR"/>
            </a:pPr>
            <a:r>
              <a:rPr lang="en-GB" sz="3000"/>
              <a:t>A force of 623 N is applied to a car wheel that is 0.3 m from the pivot. Calculate the moment of the force. Give your answer to 3 significant numbers. </a:t>
            </a:r>
            <a:endParaRPr b="1" sz="3000">
              <a:solidFill>
                <a:schemeClr val="dk1"/>
              </a:solidFill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AutoNum type="arabicParenR"/>
            </a:pPr>
            <a:r>
              <a:rPr lang="en-GB" sz="3000"/>
              <a:t>A crane applies a 7 kN force on a load that is 50m from the pivot. Calculate the moment of the force. </a:t>
            </a:r>
            <a:endParaRPr b="1" sz="3000">
              <a:solidFill>
                <a:schemeClr val="dk1"/>
              </a:solidFill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AutoNum type="arabicParenR"/>
            </a:pPr>
            <a:r>
              <a:rPr lang="en-GB" sz="3000"/>
              <a:t>A boy with a weight of 700 N sits on a seesaw 120 cm away from the pivot. Calculate the moment of the force. </a:t>
            </a:r>
            <a:endParaRPr b="1" sz="3000">
              <a:solidFill>
                <a:schemeClr val="dk1"/>
              </a:solidFill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AutoNum type="arabicParenR"/>
            </a:pPr>
            <a:r>
              <a:rPr lang="en-GB" sz="3000"/>
              <a:t>A force of 1.2 kN is applied on a load that is 234 cm away from the pivot. Calculate the moment of the force. </a:t>
            </a:r>
            <a:r>
              <a:rPr b="1" lang="en-GB" sz="3000">
                <a:solidFill>
                  <a:schemeClr val="dk1"/>
                </a:solidFill>
              </a:rPr>
              <a:t> </a:t>
            </a:r>
            <a:endParaRPr sz="3000">
              <a:solidFill>
                <a:srgbClr val="231F20"/>
              </a:solidFill>
            </a:endParaRPr>
          </a:p>
        </p:txBody>
      </p:sp>
      <p:sp>
        <p:nvSpPr>
          <p:cNvPr id="99" name="Google Shape;99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Independent Practice - Answers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05" name="Google Shape;105;p17"/>
          <p:cNvSpPr txBox="1"/>
          <p:nvPr>
            <p:ph idx="1" type="body"/>
          </p:nvPr>
        </p:nvSpPr>
        <p:spPr>
          <a:xfrm>
            <a:off x="917950" y="1872900"/>
            <a:ext cx="16452000" cy="6965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AutoNum type="arabicParenR"/>
            </a:pPr>
            <a:r>
              <a:rPr lang="en-GB" sz="3000"/>
              <a:t>A crane carries a load of 1000 N and creates a moment of 12000 Nm. Calculate the perpendicular distance of the load from the pivot. </a:t>
            </a:r>
            <a:r>
              <a:rPr b="1" lang="en-GB" sz="3000">
                <a:solidFill>
                  <a:schemeClr val="dk1"/>
                </a:solidFill>
              </a:rPr>
              <a:t> </a:t>
            </a:r>
            <a:endParaRPr b="1" sz="30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solidFill>
                <a:schemeClr val="dk1"/>
              </a:solidFill>
            </a:endParaRPr>
          </a:p>
          <a:p>
            <a:pPr indent="-419100" lvl="0" marL="457200" rtl="0" algn="l">
              <a:spcBef>
                <a:spcPts val="2000"/>
              </a:spcBef>
              <a:spcAft>
                <a:spcPts val="0"/>
              </a:spcAft>
              <a:buSzPts val="3000"/>
              <a:buAutoNum type="arabicParenR"/>
            </a:pPr>
            <a:r>
              <a:rPr lang="en-GB" sz="3000"/>
              <a:t>A fork-lift truck with a load of 3 kN causes a moment of 6000 Nm. Calculate the distance from the pivot. </a:t>
            </a:r>
            <a:endParaRPr sz="3000"/>
          </a:p>
          <a:p>
            <a:pPr indent="0" lvl="0" marL="45720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solidFill>
                <a:schemeClr val="dk1"/>
              </a:solidFill>
            </a:endParaRPr>
          </a:p>
          <a:p>
            <a:pPr indent="-419100" lvl="0" marL="457200" rtl="0" algn="l">
              <a:spcBef>
                <a:spcPts val="2000"/>
              </a:spcBef>
              <a:spcAft>
                <a:spcPts val="0"/>
              </a:spcAft>
              <a:buSzPts val="3000"/>
              <a:buAutoNum type="arabicParenR"/>
            </a:pPr>
            <a:r>
              <a:rPr lang="en-GB" sz="3000"/>
              <a:t>A spanner tightens a bolt with a moment of 240 Nm. Calculate the force needed to loosen the bolt when you hold the spanner 40 cm away from the pivot. </a:t>
            </a:r>
            <a:endParaRPr sz="3000"/>
          </a:p>
          <a:p>
            <a:pPr indent="0" lvl="0" marL="45720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 b="1" sz="3000">
              <a:solidFill>
                <a:schemeClr val="dk1"/>
              </a:solidFill>
            </a:endParaRPr>
          </a:p>
        </p:txBody>
      </p:sp>
      <p:sp>
        <p:nvSpPr>
          <p:cNvPr id="106" name="Google Shape;106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VG &gt; cargo site heavy crane - Free SVG Image &amp; Icon. | SVG Silh" id="111" name="Google Shape;11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45625" y="130925"/>
            <a:ext cx="7664775" cy="4524950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18"/>
          <p:cNvSpPr txBox="1"/>
          <p:nvPr/>
        </p:nvSpPr>
        <p:spPr>
          <a:xfrm>
            <a:off x="1244700" y="9255500"/>
            <a:ext cx="7902000" cy="642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9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C</a:t>
            </a:r>
            <a:r>
              <a:rPr lang="en-GB" sz="1900">
                <a:latin typeface="Montserrat"/>
                <a:ea typeface="Montserrat"/>
                <a:cs typeface="Montserrat"/>
                <a:sym typeface="Montserrat"/>
              </a:rPr>
              <a:t>redit: no attribution required</a:t>
            </a:r>
            <a:endParaRPr sz="19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3" name="Google Shape;113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4" name="Google Shape;114;p18"/>
          <p:cNvSpPr/>
          <p:nvPr/>
        </p:nvSpPr>
        <p:spPr>
          <a:xfrm rot="5400000">
            <a:off x="6402275" y="1233400"/>
            <a:ext cx="1359000" cy="672300"/>
          </a:xfrm>
          <a:prstGeom prst="rightArrow">
            <a:avLst>
              <a:gd fmla="val 50000" name="adj1"/>
              <a:gd fmla="val 49491" name="adj2"/>
            </a:avLst>
          </a:prstGeom>
          <a:solidFill>
            <a:srgbClr val="65BE4B"/>
          </a:solidFill>
          <a:ln cap="flat" cmpd="sng" w="9525">
            <a:solidFill>
              <a:srgbClr val="4B324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18"/>
          <p:cNvSpPr txBox="1"/>
          <p:nvPr>
            <p:ph idx="1" type="body"/>
          </p:nvPr>
        </p:nvSpPr>
        <p:spPr>
          <a:xfrm>
            <a:off x="3928925" y="1012025"/>
            <a:ext cx="2816700" cy="64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/>
              <a:t>Weight = 300 N</a:t>
            </a:r>
            <a:endParaRPr sz="2800"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rPr lang="en-GB" sz="2800"/>
              <a:t> </a:t>
            </a:r>
            <a:endParaRPr sz="2800"/>
          </a:p>
        </p:txBody>
      </p:sp>
      <p:cxnSp>
        <p:nvCxnSpPr>
          <p:cNvPr id="116" name="Google Shape;116;p18"/>
          <p:cNvCxnSpPr/>
          <p:nvPr/>
        </p:nvCxnSpPr>
        <p:spPr>
          <a:xfrm flipH="1" rot="10800000">
            <a:off x="7296550" y="859150"/>
            <a:ext cx="1916700" cy="24900"/>
          </a:xfrm>
          <a:prstGeom prst="straightConnector1">
            <a:avLst/>
          </a:prstGeom>
          <a:noFill/>
          <a:ln cap="flat" cmpd="sng" w="114300">
            <a:solidFill>
              <a:schemeClr val="accent5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7" name="Google Shape;117;p18"/>
          <p:cNvCxnSpPr/>
          <p:nvPr/>
        </p:nvCxnSpPr>
        <p:spPr>
          <a:xfrm flipH="1" rot="10800000">
            <a:off x="8995225" y="2643725"/>
            <a:ext cx="1916700" cy="24900"/>
          </a:xfrm>
          <a:prstGeom prst="straightConnector1">
            <a:avLst/>
          </a:prstGeom>
          <a:noFill/>
          <a:ln cap="flat" cmpd="sng" w="114300">
            <a:solidFill>
              <a:schemeClr val="accent5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8" name="Google Shape;118;p18"/>
          <p:cNvSpPr/>
          <p:nvPr/>
        </p:nvSpPr>
        <p:spPr>
          <a:xfrm rot="5400000">
            <a:off x="10205600" y="3791100"/>
            <a:ext cx="1359000" cy="672300"/>
          </a:xfrm>
          <a:prstGeom prst="rightArrow">
            <a:avLst>
              <a:gd fmla="val 50000" name="adj1"/>
              <a:gd fmla="val 49491" name="adj2"/>
            </a:avLst>
          </a:prstGeom>
          <a:solidFill>
            <a:srgbClr val="65BE4B"/>
          </a:solidFill>
          <a:ln cap="flat" cmpd="sng" w="9525">
            <a:solidFill>
              <a:srgbClr val="4B324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18"/>
          <p:cNvSpPr txBox="1"/>
          <p:nvPr>
            <p:ph idx="1" type="body"/>
          </p:nvPr>
        </p:nvSpPr>
        <p:spPr>
          <a:xfrm>
            <a:off x="11221250" y="3447750"/>
            <a:ext cx="2816700" cy="64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/>
              <a:t>Weight = 100 N</a:t>
            </a:r>
            <a:endParaRPr sz="2800"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rPr lang="en-GB" sz="2800"/>
              <a:t> </a:t>
            </a:r>
            <a:endParaRPr sz="2800"/>
          </a:p>
        </p:txBody>
      </p:sp>
      <p:sp>
        <p:nvSpPr>
          <p:cNvPr id="120" name="Google Shape;120;p18"/>
          <p:cNvSpPr txBox="1"/>
          <p:nvPr/>
        </p:nvSpPr>
        <p:spPr>
          <a:xfrm>
            <a:off x="7795775" y="1202650"/>
            <a:ext cx="12370200" cy="144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1" name="Google Shape;121;p18"/>
          <p:cNvSpPr txBox="1"/>
          <p:nvPr/>
        </p:nvSpPr>
        <p:spPr>
          <a:xfrm>
            <a:off x="9468000" y="1963650"/>
            <a:ext cx="1440000" cy="85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 m</a:t>
            </a:r>
            <a:endParaRPr/>
          </a:p>
        </p:txBody>
      </p:sp>
      <p:sp>
        <p:nvSpPr>
          <p:cNvPr id="122" name="Google Shape;122;p18"/>
          <p:cNvSpPr txBox="1"/>
          <p:nvPr/>
        </p:nvSpPr>
        <p:spPr>
          <a:xfrm>
            <a:off x="7706700" y="1012025"/>
            <a:ext cx="1440000" cy="85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 m</a:t>
            </a:r>
            <a:endParaRPr/>
          </a:p>
        </p:txBody>
      </p:sp>
      <p:sp>
        <p:nvSpPr>
          <p:cNvPr id="123" name="Google Shape;123;p18"/>
          <p:cNvSpPr txBox="1"/>
          <p:nvPr>
            <p:ph type="title"/>
          </p:nvPr>
        </p:nvSpPr>
        <p:spPr>
          <a:xfrm>
            <a:off x="369575" y="4937300"/>
            <a:ext cx="9999300" cy="986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You do: Is this crane balanced?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24" name="Google Shape;124;p18"/>
          <p:cNvSpPr txBox="1"/>
          <p:nvPr>
            <p:ph idx="1" type="body"/>
          </p:nvPr>
        </p:nvSpPr>
        <p:spPr>
          <a:xfrm>
            <a:off x="484500" y="5858075"/>
            <a:ext cx="10271100" cy="803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Clockwise Moment = Anticlockwise Moment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 sz="35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