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c94cac6f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8c94cac6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6249f42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6249f42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c65b6d047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c65b6d04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GB"/>
              <a:t>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c65b6d047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c65b6d047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c65b6d047_0_2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8c65b6d047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c65b6d047_0_2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8c65b6d047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c65b6d047_0_6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g8c65b6d047_0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Students haven’t yet practised the silent ‘H’ in Spanish phonics (although they have met ‘hablar’ and ‘hoy’), so practice the pronunciation of ‘hay’ here.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GB"/>
              <a:t>It might help students to know that it sounds similar to the English letter ‘I’!</a:t>
            </a:r>
            <a:endParaRPr i="1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8c65b6d047_0_4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g8c65b6d047_0_4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ba57f256d_1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ba57f256d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81" name="Google Shape;81;p1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5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5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6" name="Google Shape;86;p15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 txBox="1"/>
          <p:nvPr>
            <p:ph idx="4294967295" type="ctrTitle"/>
          </p:nvPr>
        </p:nvSpPr>
        <p:spPr>
          <a:xfrm>
            <a:off x="917950" y="2876300"/>
            <a:ext cx="149553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Describing people </a:t>
            </a:r>
            <a:r>
              <a:rPr lang="en-GB" sz="2800">
                <a:solidFill>
                  <a:srgbClr val="4B3241"/>
                </a:solidFill>
              </a:rPr>
              <a:t>[3/3] Worksheet</a:t>
            </a:r>
            <a:endParaRPr>
              <a:solidFill>
                <a:srgbClr val="4B3241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 sz="4700">
                <a:solidFill>
                  <a:srgbClr val="4B3241"/>
                </a:solidFill>
              </a:rPr>
              <a:t>Using</a:t>
            </a:r>
            <a:r>
              <a:rPr i="1" lang="en-GB" sz="4700">
                <a:solidFill>
                  <a:srgbClr val="4B3241"/>
                </a:solidFill>
              </a:rPr>
              <a:t> ser </a:t>
            </a:r>
            <a:r>
              <a:rPr lang="en-GB" sz="4700">
                <a:solidFill>
                  <a:srgbClr val="4B3241"/>
                </a:solidFill>
              </a:rPr>
              <a:t>and </a:t>
            </a:r>
            <a:r>
              <a:rPr i="1" lang="en-GB" sz="4700">
                <a:solidFill>
                  <a:srgbClr val="4B3241"/>
                </a:solidFill>
              </a:rPr>
              <a:t>estar</a:t>
            </a:r>
            <a:r>
              <a:rPr lang="en-GB" sz="4700">
                <a:solidFill>
                  <a:srgbClr val="4B3241"/>
                </a:solidFill>
              </a:rPr>
              <a:t> in 3rd person plural</a:t>
            </a:r>
            <a:endParaRPr sz="4700">
              <a:solidFill>
                <a:srgbClr val="4B3241"/>
              </a:solidFill>
            </a:endParaRPr>
          </a:p>
          <a:p>
            <a:pPr indent="-52705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700"/>
              <a:buChar char="-"/>
            </a:pPr>
            <a:r>
              <a:rPr lang="en-GB" sz="4700">
                <a:solidFill>
                  <a:srgbClr val="4B3241"/>
                </a:solidFill>
              </a:rPr>
              <a:t>Negation: </a:t>
            </a:r>
            <a:r>
              <a:rPr i="1" lang="en-GB" sz="4700">
                <a:solidFill>
                  <a:srgbClr val="4B3241"/>
                </a:solidFill>
              </a:rPr>
              <a:t>ni...ni…, nunca, tampoco</a:t>
            </a:r>
            <a:r>
              <a:rPr lang="en-GB" sz="4700">
                <a:solidFill>
                  <a:srgbClr val="4B3241"/>
                </a:solidFill>
              </a:rPr>
              <a:t> and </a:t>
            </a:r>
            <a:r>
              <a:rPr i="1" lang="en-GB" sz="4700">
                <a:solidFill>
                  <a:srgbClr val="4B3241"/>
                </a:solidFill>
              </a:rPr>
              <a:t>nadie</a:t>
            </a:r>
            <a:endParaRPr i="1" sz="4700">
              <a:solidFill>
                <a:srgbClr val="4B3241"/>
              </a:solidFill>
            </a:endParaRPr>
          </a:p>
        </p:txBody>
      </p:sp>
      <p:sp>
        <p:nvSpPr>
          <p:cNvPr id="95" name="Google Shape;95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96" name="Google Shape;96;p16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Se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ñ</a:t>
            </a: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orita Allinson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614850" y="806175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lang="en-GB" sz="3600">
                <a:latin typeface="Montserrat"/>
                <a:ea typeface="Montserrat"/>
                <a:cs typeface="Montserrat"/>
                <a:sym typeface="Montserrat"/>
              </a:rPr>
            </a:br>
            <a:endParaRPr b="1"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7"/>
          <p:cNvSpPr/>
          <p:nvPr/>
        </p:nvSpPr>
        <p:spPr>
          <a:xfrm>
            <a:off x="6835107" y="3251160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endParaRPr sz="2100"/>
          </a:p>
        </p:txBody>
      </p:sp>
      <p:sp>
        <p:nvSpPr>
          <p:cNvPr id="103" name="Google Shape;103;p17"/>
          <p:cNvSpPr/>
          <p:nvPr/>
        </p:nvSpPr>
        <p:spPr>
          <a:xfrm>
            <a:off x="6835107" y="4767340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endParaRPr sz="2100"/>
          </a:p>
        </p:txBody>
      </p:sp>
      <p:sp>
        <p:nvSpPr>
          <p:cNvPr id="104" name="Google Shape;104;p17"/>
          <p:cNvSpPr/>
          <p:nvPr/>
        </p:nvSpPr>
        <p:spPr>
          <a:xfrm>
            <a:off x="6835107" y="6402496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endParaRPr sz="2100"/>
          </a:p>
        </p:txBody>
      </p:sp>
      <p:sp>
        <p:nvSpPr>
          <p:cNvPr id="105" name="Google Shape;105;p17"/>
          <p:cNvSpPr/>
          <p:nvPr/>
        </p:nvSpPr>
        <p:spPr>
          <a:xfrm>
            <a:off x="6835107" y="8112577"/>
            <a:ext cx="1026000" cy="915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b="1" i="0" lang="en-GB" sz="3600" u="none" cap="none" strike="noStrike"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endParaRPr sz="2100"/>
          </a:p>
        </p:txBody>
      </p:sp>
      <p:sp>
        <p:nvSpPr>
          <p:cNvPr id="106" name="Google Shape;106;p17"/>
          <p:cNvSpPr txBox="1"/>
          <p:nvPr/>
        </p:nvSpPr>
        <p:spPr>
          <a:xfrm>
            <a:off x="8484358" y="6511882"/>
            <a:ext cx="38616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g __ __rdar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8484358" y="8131926"/>
            <a:ext cx="33222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leng__ __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8484358" y="3379911"/>
            <a:ext cx="6667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antig__ __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p17"/>
          <p:cNvSpPr txBox="1"/>
          <p:nvPr/>
        </p:nvSpPr>
        <p:spPr>
          <a:xfrm>
            <a:off x="8484358" y="4896917"/>
            <a:ext cx="41157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ag__ __ntar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7"/>
          <p:cNvSpPr txBox="1"/>
          <p:nvPr/>
        </p:nvSpPr>
        <p:spPr>
          <a:xfrm>
            <a:off x="10166446" y="3379900"/>
            <a:ext cx="751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7"/>
          <p:cNvSpPr txBox="1"/>
          <p:nvPr/>
        </p:nvSpPr>
        <p:spPr>
          <a:xfrm>
            <a:off x="10857644" y="3379910"/>
            <a:ext cx="751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7"/>
          <p:cNvSpPr txBox="1"/>
          <p:nvPr/>
        </p:nvSpPr>
        <p:spPr>
          <a:xfrm>
            <a:off x="9307390" y="4896927"/>
            <a:ext cx="751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10107651" y="4896937"/>
            <a:ext cx="775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9239474" y="6514428"/>
            <a:ext cx="724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9854350" y="6498810"/>
            <a:ext cx="775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9963983" y="8126822"/>
            <a:ext cx="724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u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7"/>
          <p:cNvSpPr txBox="1"/>
          <p:nvPr/>
        </p:nvSpPr>
        <p:spPr>
          <a:xfrm>
            <a:off x="10629848" y="8126822"/>
            <a:ext cx="775500" cy="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5B00"/>
              </a:buClr>
              <a:buSzPts val="4800"/>
              <a:buFont typeface="Century Gothic"/>
              <a:buNone/>
            </a:pPr>
            <a:r>
              <a:rPr i="0" lang="en-GB" sz="4800" u="none" cap="none" strike="noStrike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i="0" sz="36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7"/>
          <p:cNvSpPr/>
          <p:nvPr/>
        </p:nvSpPr>
        <p:spPr>
          <a:xfrm>
            <a:off x="12064057" y="2320900"/>
            <a:ext cx="5976900" cy="2556900"/>
          </a:xfrm>
          <a:prstGeom prst="wedgeRoundRectCallout">
            <a:avLst>
              <a:gd fmla="val -63253" name="adj1"/>
              <a:gd fmla="val 46108" name="adj2"/>
              <a:gd fmla="val 16667" name="adj3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300"/>
              <a:buFont typeface="Century Gothic"/>
              <a:buNone/>
            </a:pPr>
            <a:r>
              <a:rPr i="0" lang="en-GB" sz="3300" u="none" cap="none" strike="noStrike">
                <a:latin typeface="Montserrat"/>
                <a:ea typeface="Montserrat"/>
                <a:cs typeface="Montserrat"/>
                <a:sym typeface="Montserrat"/>
              </a:rPr>
              <a:t>Because the [u] is ‘gliding’ into the next vowel, it sounds like a [w]!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558809" y="1678876"/>
            <a:ext cx="17932500" cy="12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vowel [u] </a:t>
            </a:r>
            <a:r>
              <a:rPr b="1"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merges</a:t>
            </a:r>
            <a:r>
              <a:rPr i="0" lang="en-GB" sz="3600" u="none" cap="none" strike="noStrike">
                <a:latin typeface="Montserrat"/>
                <a:ea typeface="Montserrat"/>
                <a:cs typeface="Montserrat"/>
                <a:sym typeface="Montserrat"/>
              </a:rPr>
              <a:t> with [a], [e] and [o] to make a single syllable. This is a ‘weak’ vowel.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4462025" y="242002"/>
            <a:ext cx="97269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SER	and ESTAR </a:t>
            </a:r>
            <a:endParaRPr/>
          </a:p>
        </p:txBody>
      </p:sp>
      <p:sp>
        <p:nvSpPr>
          <p:cNvPr id="125" name="Google Shape;125;p18"/>
          <p:cNvSpPr txBox="1"/>
          <p:nvPr/>
        </p:nvSpPr>
        <p:spPr>
          <a:xfrm>
            <a:off x="264498" y="1019939"/>
            <a:ext cx="173661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In Spanish, there are two ways to say 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are</a:t>
            </a:r>
            <a:r>
              <a:rPr i="0" lang="en-GB" sz="3900" u="none" cap="none" strike="noStrike">
                <a:latin typeface="Montserrat"/>
                <a:ea typeface="Montserrat"/>
                <a:cs typeface="Montserrat"/>
                <a:sym typeface="Montserrat"/>
              </a:rPr>
              <a:t>’: ________ and _______.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1602275" y="972475"/>
            <a:ext cx="23730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son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14866405" y="972475"/>
            <a:ext cx="27642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9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están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8"/>
          <p:cNvSpPr txBox="1"/>
          <p:nvPr/>
        </p:nvSpPr>
        <p:spPr>
          <a:xfrm>
            <a:off x="392125" y="1680500"/>
            <a:ext cx="16402200" cy="13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Use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‘están’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to describe a temporary state and </a:t>
            </a: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‘son’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to describe permanent attributes.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t/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8"/>
          <p:cNvSpPr/>
          <p:nvPr/>
        </p:nvSpPr>
        <p:spPr>
          <a:xfrm>
            <a:off x="2674575" y="4728575"/>
            <a:ext cx="13158900" cy="10335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Look at how other present tense verbs refer to ‘they’</a:t>
            </a: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5555900" y="5872400"/>
            <a:ext cx="23730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Llevan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5555900" y="6729125"/>
            <a:ext cx="23730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Tienen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9653950" y="6729125"/>
            <a:ext cx="29520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 have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3" name="Google Shape;133;p18"/>
          <p:cNvSpPr/>
          <p:nvPr/>
        </p:nvSpPr>
        <p:spPr>
          <a:xfrm>
            <a:off x="9653950" y="5810100"/>
            <a:ext cx="29520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</a:t>
            </a: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 wear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4" name="Google Shape;134;p18"/>
          <p:cNvSpPr/>
          <p:nvPr/>
        </p:nvSpPr>
        <p:spPr>
          <a:xfrm>
            <a:off x="8266875" y="6005000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8"/>
          <p:cNvSpPr/>
          <p:nvPr/>
        </p:nvSpPr>
        <p:spPr>
          <a:xfrm>
            <a:off x="8266875" y="6822950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9653950" y="7648150"/>
            <a:ext cx="30213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 </a:t>
            </a: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live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7" name="Google Shape;137;p18"/>
          <p:cNvSpPr/>
          <p:nvPr/>
        </p:nvSpPr>
        <p:spPr>
          <a:xfrm>
            <a:off x="5555900" y="7585850"/>
            <a:ext cx="23730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Viv</a:t>
            </a: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en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38" name="Google Shape;138;p18"/>
          <p:cNvSpPr/>
          <p:nvPr/>
        </p:nvSpPr>
        <p:spPr>
          <a:xfrm>
            <a:off x="8266875" y="7719200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/>
        </p:nvSpPr>
        <p:spPr>
          <a:xfrm>
            <a:off x="392125" y="2841050"/>
            <a:ext cx="15031800" cy="17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Compare: 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Son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tímidos -&gt;  They are shy (describing character)</a:t>
            </a:r>
            <a:endParaRPr sz="2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b="1" lang="en-GB" sz="3900">
                <a:latin typeface="Montserrat"/>
                <a:ea typeface="Montserrat"/>
                <a:cs typeface="Montserrat"/>
                <a:sym typeface="Montserrat"/>
              </a:rPr>
              <a:t>Están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tímidos -&gt; They are shy (describing temporary state)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4462025" y="242002"/>
            <a:ext cx="9726900" cy="10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GB" sz="5400"/>
              <a:t>SER	and ESTAR </a:t>
            </a:r>
            <a:endParaRPr/>
          </a:p>
        </p:txBody>
      </p:sp>
      <p:sp>
        <p:nvSpPr>
          <p:cNvPr id="145" name="Google Shape;145;p19"/>
          <p:cNvSpPr txBox="1"/>
          <p:nvPr/>
        </p:nvSpPr>
        <p:spPr>
          <a:xfrm>
            <a:off x="264500" y="1067132"/>
            <a:ext cx="17366100" cy="12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The meaning of an adjective can change depending whether the verb we use is </a:t>
            </a:r>
            <a:r>
              <a:rPr i="1" lang="en-GB" sz="3900">
                <a:latin typeface="Montserrat"/>
                <a:ea typeface="Montserrat"/>
                <a:cs typeface="Montserrat"/>
                <a:sym typeface="Montserrat"/>
              </a:rPr>
              <a:t>ser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i="1" lang="en-GB" sz="3900">
                <a:latin typeface="Montserrat"/>
                <a:ea typeface="Montserrat"/>
                <a:cs typeface="Montserrat"/>
                <a:sym typeface="Montserrat"/>
              </a:rPr>
              <a:t>estar</a:t>
            </a: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9"/>
          <p:cNvSpPr/>
          <p:nvPr/>
        </p:nvSpPr>
        <p:spPr>
          <a:xfrm>
            <a:off x="444700" y="3456825"/>
            <a:ext cx="38013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Son morenos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>
            <a:off x="444700" y="4660600"/>
            <a:ext cx="38013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Están morenos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>
            <a:off x="6527675" y="4774350"/>
            <a:ext cx="84105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 are tanned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>
            <a:off x="6527675" y="3456825"/>
            <a:ext cx="84105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 are dark skinned/dark haired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4946550" y="3589425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4946550" y="4831117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444700" y="2567678"/>
            <a:ext cx="17268900" cy="7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900"/>
              <a:buFont typeface="Century Gothic"/>
              <a:buNone/>
            </a:pPr>
            <a:r>
              <a:rPr lang="en-GB" sz="3900">
                <a:latin typeface="Montserrat"/>
                <a:ea typeface="Montserrat"/>
                <a:cs typeface="Montserrat"/>
                <a:sym typeface="Montserrat"/>
              </a:rPr>
              <a:t>For example: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444700" y="5864375"/>
            <a:ext cx="38013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Son listas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4" name="Google Shape;154;p19"/>
          <p:cNvSpPr/>
          <p:nvPr/>
        </p:nvSpPr>
        <p:spPr>
          <a:xfrm>
            <a:off x="444700" y="7068150"/>
            <a:ext cx="38013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Están listas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5" name="Google Shape;155;p19"/>
          <p:cNvSpPr/>
          <p:nvPr/>
        </p:nvSpPr>
        <p:spPr>
          <a:xfrm>
            <a:off x="6527675" y="7181900"/>
            <a:ext cx="84105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 are ready</a:t>
            </a:r>
            <a:endParaRPr b="1" sz="36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156" name="Google Shape;156;p19"/>
          <p:cNvSpPr/>
          <p:nvPr/>
        </p:nvSpPr>
        <p:spPr>
          <a:xfrm>
            <a:off x="6527675" y="5864375"/>
            <a:ext cx="8410500" cy="738300"/>
          </a:xfrm>
          <a:prstGeom prst="wedgeRectCallout">
            <a:avLst>
              <a:gd fmla="val 20064" name="adj1"/>
              <a:gd fmla="val -48902" name="adj2"/>
            </a:avLst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b="1" lang="en-GB" sz="3600">
                <a:latin typeface="Century Gothic"/>
                <a:ea typeface="Century Gothic"/>
                <a:cs typeface="Century Gothic"/>
                <a:sym typeface="Century Gothic"/>
              </a:rPr>
              <a:t>They are smart</a:t>
            </a:r>
            <a:endParaRPr/>
          </a:p>
        </p:txBody>
      </p:sp>
      <p:sp>
        <p:nvSpPr>
          <p:cNvPr id="157" name="Google Shape;157;p19"/>
          <p:cNvSpPr/>
          <p:nvPr/>
        </p:nvSpPr>
        <p:spPr>
          <a:xfrm>
            <a:off x="4946550" y="6072808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4946550" y="7314500"/>
            <a:ext cx="1049100" cy="473100"/>
          </a:xfrm>
          <a:prstGeom prst="rightArrow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/>
        </p:nvSpPr>
        <p:spPr>
          <a:xfrm>
            <a:off x="581110" y="497644"/>
            <a:ext cx="17125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When you negate two words of the </a:t>
            </a:r>
            <a:r>
              <a:rPr b="1" lang="en-GB" sz="4200" u="sng">
                <a:latin typeface="Montserrat"/>
                <a:ea typeface="Montserrat"/>
                <a:cs typeface="Montserrat"/>
                <a:sym typeface="Montserrat"/>
              </a:rPr>
              <a:t>same type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</a:t>
            </a:r>
            <a:br>
              <a:rPr lang="en-GB" sz="4200"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(two nouns, two adjectives, two adverbs) use ‘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ni...ni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’, which means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‘neither….nor’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. </a:t>
            </a:r>
            <a:endParaRPr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5147300" y="2787350"/>
            <a:ext cx="65559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4200"/>
              <a:buFont typeface="Century Gothic"/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No es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ni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honesto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ni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fiel</a:t>
            </a:r>
            <a:r>
              <a:rPr i="0" lang="en-GB" sz="42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0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213675" y="4686600"/>
            <a:ext cx="88674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S/he is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neither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honest 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nor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loyal.</a:t>
            </a:r>
            <a:endParaRPr i="1" sz="4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>
            <a:off x="8250594" y="3791703"/>
            <a:ext cx="569400" cy="6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410150" y="439550"/>
            <a:ext cx="17693400" cy="21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Tampoco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also means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‘neither’, ‘nor’ or ‘either’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. Use this adverb with a verb to add </a:t>
            </a:r>
            <a:r>
              <a:rPr lang="en-GB" sz="4200" u="sng">
                <a:latin typeface="Montserrat"/>
                <a:ea typeface="Montserrat"/>
                <a:cs typeface="Montserrat"/>
                <a:sym typeface="Montserrat"/>
              </a:rPr>
              <a:t>another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negative detail to one you just mentioned:</a:t>
            </a:r>
            <a:endParaRPr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/>
          <p:nvPr/>
        </p:nvSpPr>
        <p:spPr>
          <a:xfrm flipH="1">
            <a:off x="8440944" y="2968728"/>
            <a:ext cx="569400" cy="6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29200" y="3776125"/>
            <a:ext cx="18477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S/he doesn’t have a beard</a:t>
            </a: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i="1" lang="en-GB" sz="3800">
                <a:latin typeface="Montserrat"/>
                <a:ea typeface="Montserrat"/>
                <a:cs typeface="Montserrat"/>
                <a:sym typeface="Montserrat"/>
              </a:rPr>
              <a:t>nor </a:t>
            </a: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does s/he have a moustache.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1695400" y="2153050"/>
            <a:ext cx="16482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No lleva barba,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tampoco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lleva bigote.</a:t>
            </a:r>
            <a:endParaRPr sz="2800"/>
          </a:p>
        </p:txBody>
      </p:sp>
      <p:sp>
        <p:nvSpPr>
          <p:cNvPr id="175" name="Google Shape;175;p21"/>
          <p:cNvSpPr txBox="1"/>
          <p:nvPr/>
        </p:nvSpPr>
        <p:spPr>
          <a:xfrm>
            <a:off x="64200" y="8382300"/>
            <a:ext cx="18477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S/he doesn’t have a beard; and she doesn’t have a moustache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either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10150" y="5198200"/>
            <a:ext cx="16482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Tampoco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can also go at the end of the sentence, if you put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no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at the start:</a:t>
            </a:r>
            <a:endParaRPr sz="2800"/>
          </a:p>
        </p:txBody>
      </p:sp>
      <p:sp>
        <p:nvSpPr>
          <p:cNvPr id="177" name="Google Shape;177;p21"/>
          <p:cNvSpPr txBox="1"/>
          <p:nvPr/>
        </p:nvSpPr>
        <p:spPr>
          <a:xfrm>
            <a:off x="1226550" y="6885450"/>
            <a:ext cx="16482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No lleva barba, y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no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lleva bigote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tampoco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/>
          </a:p>
        </p:txBody>
      </p:sp>
      <p:sp>
        <p:nvSpPr>
          <p:cNvPr id="178" name="Google Shape;178;p21"/>
          <p:cNvSpPr/>
          <p:nvPr/>
        </p:nvSpPr>
        <p:spPr>
          <a:xfrm flipH="1">
            <a:off x="8440944" y="7814028"/>
            <a:ext cx="569400" cy="6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/>
        </p:nvSpPr>
        <p:spPr>
          <a:xfrm>
            <a:off x="410150" y="439550"/>
            <a:ext cx="17693400" cy="21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Nunca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means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‘never’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and needs to go either at the front of the sentence, as follows:</a:t>
            </a:r>
            <a:endParaRPr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2"/>
          <p:cNvSpPr/>
          <p:nvPr/>
        </p:nvSpPr>
        <p:spPr>
          <a:xfrm flipH="1">
            <a:off x="8440944" y="3053766"/>
            <a:ext cx="569400" cy="6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2"/>
          <p:cNvSpPr txBox="1"/>
          <p:nvPr/>
        </p:nvSpPr>
        <p:spPr>
          <a:xfrm>
            <a:off x="5296175" y="3859425"/>
            <a:ext cx="7351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S/he </a:t>
            </a:r>
            <a:r>
              <a:rPr b="1" i="1" lang="en-GB" sz="3800">
                <a:latin typeface="Montserrat"/>
                <a:ea typeface="Montserrat"/>
                <a:cs typeface="Montserrat"/>
                <a:sym typeface="Montserrat"/>
              </a:rPr>
              <a:t>never</a:t>
            </a: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 gets impatient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5296175" y="2014100"/>
            <a:ext cx="71247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Nunca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se impacienta.</a:t>
            </a:r>
            <a:endParaRPr sz="2800"/>
          </a:p>
        </p:txBody>
      </p:sp>
      <p:sp>
        <p:nvSpPr>
          <p:cNvPr id="187" name="Google Shape;187;p22"/>
          <p:cNvSpPr txBox="1"/>
          <p:nvPr/>
        </p:nvSpPr>
        <p:spPr>
          <a:xfrm>
            <a:off x="4409450" y="8230050"/>
            <a:ext cx="98622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S/he never gets impatient </a:t>
            </a:r>
            <a:r>
              <a:rPr b="1" i="1" lang="en-GB" sz="4000">
                <a:latin typeface="Montserrat"/>
                <a:ea typeface="Montserrat"/>
                <a:cs typeface="Montserrat"/>
                <a:sym typeface="Montserrat"/>
              </a:rPr>
              <a:t>ever</a:t>
            </a:r>
            <a:r>
              <a:rPr i="1" lang="en-GB" sz="4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2"/>
          <p:cNvSpPr txBox="1"/>
          <p:nvPr/>
        </p:nvSpPr>
        <p:spPr>
          <a:xfrm>
            <a:off x="410150" y="5198200"/>
            <a:ext cx="164826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Nunca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can also go at the end of the sentence, if you put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no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at the start:</a:t>
            </a:r>
            <a:endParaRPr sz="2800"/>
          </a:p>
        </p:txBody>
      </p:sp>
      <p:sp>
        <p:nvSpPr>
          <p:cNvPr id="189" name="Google Shape;189;p22"/>
          <p:cNvSpPr/>
          <p:nvPr/>
        </p:nvSpPr>
        <p:spPr>
          <a:xfrm flipH="1">
            <a:off x="8440944" y="7453078"/>
            <a:ext cx="569400" cy="6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5274800" y="6442100"/>
            <a:ext cx="79641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No se impacienta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nunca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410150" y="439550"/>
            <a:ext cx="17693400" cy="21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Nadie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means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‘nobody’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‘not anybody’</a:t>
            </a: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and </a:t>
            </a:r>
            <a:r>
              <a:rPr i="1" lang="en-GB" sz="4200">
                <a:latin typeface="Montserrat"/>
                <a:ea typeface="Montserrat"/>
                <a:cs typeface="Montserrat"/>
                <a:sym typeface="Montserrat"/>
              </a:rPr>
              <a:t>usually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 needs to go before the verb, especially if they are doing the action. </a:t>
            </a:r>
            <a:endParaRPr i="1" sz="4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6" name="Google Shape;196;p23"/>
          <p:cNvSpPr/>
          <p:nvPr/>
        </p:nvSpPr>
        <p:spPr>
          <a:xfrm flipH="1">
            <a:off x="8440944" y="3053766"/>
            <a:ext cx="569400" cy="6798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3401675" y="3859425"/>
            <a:ext cx="92457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200"/>
              <a:buFont typeface="Century Gothic"/>
              <a:buNone/>
            </a:pP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Nobody </a:t>
            </a:r>
            <a:r>
              <a:rPr i="1" lang="en-GB" sz="3800">
                <a:latin typeface="Montserrat"/>
                <a:ea typeface="Montserrat"/>
                <a:cs typeface="Montserrat"/>
                <a:sym typeface="Montserrat"/>
              </a:rPr>
              <a:t>gets impatient in my family.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3235075" y="2014100"/>
            <a:ext cx="11661300" cy="9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200">
                <a:latin typeface="Montserrat"/>
                <a:ea typeface="Montserrat"/>
                <a:cs typeface="Montserrat"/>
                <a:sym typeface="Montserrat"/>
              </a:rPr>
              <a:t>Nadie </a:t>
            </a:r>
            <a:r>
              <a:rPr lang="en-GB" sz="4200">
                <a:latin typeface="Montserrat"/>
                <a:ea typeface="Montserrat"/>
                <a:cs typeface="Montserrat"/>
                <a:sym typeface="Montserrat"/>
              </a:rPr>
              <a:t>se impacienta en mi familia.</a:t>
            </a:r>
            <a:endParaRPr sz="2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Respuestas</a:t>
            </a:r>
            <a:endParaRPr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‘Son’ and ‘están’ both mean ‘ _____________’    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Use _______ to say ‘</a:t>
            </a:r>
            <a:r>
              <a:rPr i="1" lang="en-GB" sz="4800">
                <a:solidFill>
                  <a:srgbClr val="000000"/>
                </a:solidFill>
              </a:rPr>
              <a:t>they are</a:t>
            </a:r>
            <a:r>
              <a:rPr lang="en-GB" sz="4800">
                <a:solidFill>
                  <a:srgbClr val="000000"/>
                </a:solidFill>
              </a:rPr>
              <a:t>’ in a place.    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_______ means ‘</a:t>
            </a:r>
            <a:r>
              <a:rPr i="1" lang="en-GB" sz="4800">
                <a:solidFill>
                  <a:srgbClr val="000000"/>
                </a:solidFill>
              </a:rPr>
              <a:t>nobody</a:t>
            </a:r>
            <a:r>
              <a:rPr lang="en-GB" sz="4800">
                <a:solidFill>
                  <a:srgbClr val="000000"/>
                </a:solidFill>
              </a:rPr>
              <a:t>’.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True/False? Adjectives can change meaning, depending if they are used with ser/estar ____</a:t>
            </a:r>
            <a:endParaRPr sz="4800">
              <a:solidFill>
                <a:srgbClr val="000000"/>
              </a:solidFill>
            </a:endParaRPr>
          </a:p>
          <a:p>
            <a:pPr indent="-762000" lvl="0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AutoNum type="arabicPeriod"/>
            </a:pPr>
            <a:r>
              <a:rPr lang="en-GB" sz="4800">
                <a:solidFill>
                  <a:srgbClr val="000000"/>
                </a:solidFill>
              </a:rPr>
              <a:t>‘</a:t>
            </a:r>
            <a:r>
              <a:rPr i="1" lang="en-GB" sz="4800">
                <a:solidFill>
                  <a:srgbClr val="000000"/>
                </a:solidFill>
              </a:rPr>
              <a:t>He </a:t>
            </a:r>
            <a:r>
              <a:rPr i="1" lang="en-GB" sz="4800">
                <a:solidFill>
                  <a:srgbClr val="000000"/>
                </a:solidFill>
              </a:rPr>
              <a:t>never has a beard</a:t>
            </a:r>
            <a:r>
              <a:rPr lang="en-GB" sz="4800">
                <a:solidFill>
                  <a:srgbClr val="000000"/>
                </a:solidFill>
              </a:rPr>
              <a:t>’ is: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_________________________</a:t>
            </a:r>
            <a:br>
              <a:rPr lang="en-GB" sz="4800">
                <a:solidFill>
                  <a:srgbClr val="000000"/>
                </a:solidFill>
              </a:rPr>
            </a:br>
            <a:r>
              <a:rPr lang="en-GB" sz="4800">
                <a:solidFill>
                  <a:srgbClr val="000000"/>
                </a:solidFill>
              </a:rPr>
              <a:t>  </a:t>
            </a:r>
            <a:endParaRPr i="1" sz="4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800">
              <a:solidFill>
                <a:srgbClr val="000000"/>
              </a:solidFill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0889275" y="2511500"/>
            <a:ext cx="37434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they are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2657375" y="3262175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están</a:t>
            </a:r>
            <a:endParaRPr sz="4800"/>
          </a:p>
        </p:txBody>
      </p:sp>
      <p:sp>
        <p:nvSpPr>
          <p:cNvPr id="206" name="Google Shape;206;p24"/>
          <p:cNvSpPr txBox="1"/>
          <p:nvPr/>
        </p:nvSpPr>
        <p:spPr>
          <a:xfrm>
            <a:off x="2776700" y="4025300"/>
            <a:ext cx="3000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Nadie</a:t>
            </a:r>
            <a:endParaRPr sz="4800"/>
          </a:p>
        </p:txBody>
      </p:sp>
      <p:sp>
        <p:nvSpPr>
          <p:cNvPr id="207" name="Google Shape;207;p24"/>
          <p:cNvSpPr txBox="1"/>
          <p:nvPr/>
        </p:nvSpPr>
        <p:spPr>
          <a:xfrm>
            <a:off x="6157150" y="7359225"/>
            <a:ext cx="7962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Century Gothic"/>
                <a:ea typeface="Century Gothic"/>
                <a:cs typeface="Century Gothic"/>
                <a:sym typeface="Century Gothic"/>
              </a:rPr>
              <a:t>Nunca lleva barba.</a:t>
            </a:r>
            <a:endParaRPr sz="4800"/>
          </a:p>
        </p:txBody>
      </p:sp>
      <p:sp>
        <p:nvSpPr>
          <p:cNvPr id="208" name="Google Shape;208;p24"/>
          <p:cNvSpPr txBox="1"/>
          <p:nvPr/>
        </p:nvSpPr>
        <p:spPr>
          <a:xfrm>
            <a:off x="12986275" y="8653450"/>
            <a:ext cx="1563000" cy="1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Century Gothic"/>
                <a:ea typeface="Century Gothic"/>
                <a:cs typeface="Century Gothic"/>
                <a:sym typeface="Century Gothic"/>
              </a:rPr>
              <a:t>True</a:t>
            </a:r>
            <a:endParaRPr sz="4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