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Montserrat SemiBold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  <p:embeddedFont>
      <p:font typeface="Montserrat Medium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3891A7B-234D-46B9-8B62-AAA34AC312F8}">
  <a:tblStyle styleId="{A3891A7B-234D-46B9-8B62-AAA34AC312F8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MontserratMedium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MontserratMedium-italic.fntdata"/><Relationship Id="rId23" Type="http://schemas.openxmlformats.org/officeDocument/2006/relationships/font" Target="fonts/MontserratMedium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Montserrat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MontserratSemiBold-bold.fntdata"/><Relationship Id="rId14" Type="http://schemas.openxmlformats.org/officeDocument/2006/relationships/font" Target="fonts/MontserratSemiBold-regular.fntdata"/><Relationship Id="rId17" Type="http://schemas.openxmlformats.org/officeDocument/2006/relationships/font" Target="fonts/MontserratSemiBold-boldItalic.fntdata"/><Relationship Id="rId16" Type="http://schemas.openxmlformats.org/officeDocument/2006/relationships/font" Target="fonts/MontserratSemiBold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" name="Google Shape;4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5" name="Google Shape;5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51591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List outcomes in a sample space diagram (two-way table) and calculate probabilities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620713"/>
            <a:ext cx="3951000" cy="27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Mrs Dennett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88672" y="526108"/>
            <a:ext cx="8888821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List outcomes in a sample space diagram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88672" y="992214"/>
            <a:ext cx="3891600" cy="415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1. A dice is rolled and a fair coin is tossed.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Copy and complete the sample space.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Use the table to find the probability of getting an even number and a head.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40" name="Google Shape;40;p7"/>
          <p:cNvSpPr txBox="1"/>
          <p:nvPr/>
        </p:nvSpPr>
        <p:spPr>
          <a:xfrm>
            <a:off x="4600115" y="1004514"/>
            <a:ext cx="4134234" cy="39969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The table shows the results of a survey about how students travel to school.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student is picked at random.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Work out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P(a girl who walks)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P(a boy who does not get the bus)  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P(a student who travels by car)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41" name="Google Shape;41;p7"/>
          <p:cNvGraphicFramePr/>
          <p:nvPr/>
        </p:nvGraphicFramePr>
        <p:xfrm>
          <a:off x="508952" y="220601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{A3891A7B-234D-46B9-8B62-AAA34AC312F8}</a:tableStyleId>
              </a:tblPr>
              <a:tblGrid>
                <a:gridCol w="483000"/>
                <a:gridCol w="483000"/>
                <a:gridCol w="483000"/>
                <a:gridCol w="483000"/>
                <a:gridCol w="483000"/>
                <a:gridCol w="483000"/>
                <a:gridCol w="483000"/>
              </a:tblGrid>
              <a:tr h="308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2D79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2D79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2D79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2D79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2D79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2D79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2D792"/>
                    </a:solidFill>
                  </a:tcPr>
                </a:tc>
              </a:tr>
              <a:tr h="308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2D79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2H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4H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6H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8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2D79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42" name="Google Shape;42;p7"/>
          <p:cNvGraphicFramePr/>
          <p:nvPr/>
        </p:nvGraphicFramePr>
        <p:xfrm>
          <a:off x="4600115" y="168480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{A3891A7B-234D-46B9-8B62-AAA34AC312F8}</a:tableStyleId>
              </a:tblPr>
              <a:tblGrid>
                <a:gridCol w="701025"/>
                <a:gridCol w="701025"/>
                <a:gridCol w="701025"/>
                <a:gridCol w="701025"/>
                <a:gridCol w="701025"/>
              </a:tblGrid>
              <a:tr h="27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solidFill>
                      <a:srgbClr val="FDD6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Walk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FDD6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Bus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FDD6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Car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FDD6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Total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FDD6A5"/>
                    </a:solidFill>
                  </a:tcPr>
                </a:tc>
              </a:tr>
              <a:tr h="27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Boy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FDD6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24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67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27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Girl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FDD6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23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35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68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27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Total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FDD6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23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37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65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135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GB">
                <a:solidFill>
                  <a:schemeClr val="dk2"/>
                </a:solidFill>
              </a:rPr>
              <a:t>2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488672" y="239023"/>
            <a:ext cx="8888821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List outcomes in a sample space diagram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9" name="Google Shape;49;p8"/>
          <p:cNvSpPr txBox="1"/>
          <p:nvPr>
            <p:ph idx="1" type="body"/>
          </p:nvPr>
        </p:nvSpPr>
        <p:spPr>
          <a:xfrm>
            <a:off x="488672" y="705129"/>
            <a:ext cx="3761459" cy="415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3.  Two dice are rolled.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The numbers are multiplied together to get a score.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50" name="Google Shape;50;p8"/>
          <p:cNvSpPr txBox="1"/>
          <p:nvPr/>
        </p:nvSpPr>
        <p:spPr>
          <a:xfrm>
            <a:off x="4600115" y="717429"/>
            <a:ext cx="4134234" cy="39969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Copy and complete the sample space.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Find the probability of getting</a:t>
            </a:r>
            <a:endParaRPr/>
          </a:p>
          <a:p>
            <a:pPr indent="-285750" lvl="1" marL="74295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an even score </a:t>
            </a:r>
            <a:endParaRPr/>
          </a:p>
          <a:p>
            <a:pPr indent="-285750" lvl="1" marL="74295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square number score.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51" name="Google Shape;51;p8"/>
          <p:cNvGraphicFramePr/>
          <p:nvPr/>
        </p:nvGraphicFramePr>
        <p:xfrm>
          <a:off x="617558" y="198156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{A3891A7B-234D-46B9-8B62-AAA34AC312F8}</a:tableStyleId>
              </a:tblPr>
              <a:tblGrid>
                <a:gridCol w="361475"/>
                <a:gridCol w="437750"/>
                <a:gridCol w="437750"/>
                <a:gridCol w="437750"/>
                <a:gridCol w="437750"/>
                <a:gridCol w="437750"/>
                <a:gridCol w="437750"/>
              </a:tblGrid>
              <a:tr h="329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E8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E8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E8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E8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E8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E8F3"/>
                    </a:solidFill>
                  </a:tcPr>
                </a:tc>
              </a:tr>
              <a:tr h="329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E8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29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E8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29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E8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29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E8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24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29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E8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29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E8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GB">
                <a:solidFill>
                  <a:schemeClr val="dk2"/>
                </a:solidFill>
              </a:rPr>
              <a:t>3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title"/>
          </p:nvPr>
        </p:nvSpPr>
        <p:spPr>
          <a:xfrm>
            <a:off x="488672" y="270922"/>
            <a:ext cx="8888821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List outcomes in a sample space diagram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488672" y="992214"/>
            <a:ext cx="3761459" cy="415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4. Two fair dice are rolled and the numbers are added together.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9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Which score is the most likely to occur?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59" name="Google Shape;59;p9"/>
          <p:cNvSpPr txBox="1"/>
          <p:nvPr/>
        </p:nvSpPr>
        <p:spPr>
          <a:xfrm>
            <a:off x="4600115" y="1004514"/>
            <a:ext cx="4134234" cy="39969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Mo spins these two spinners.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1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1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Find the probability that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he gets two of the same letter.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he gets at least one letter B.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60" name="Google Shape;60;p9"/>
          <p:cNvGrpSpPr/>
          <p:nvPr/>
        </p:nvGrpSpPr>
        <p:grpSpPr>
          <a:xfrm>
            <a:off x="6970961" y="1596481"/>
            <a:ext cx="1339703" cy="1269928"/>
            <a:chOff x="7262037" y="2402931"/>
            <a:chExt cx="1339703" cy="1269928"/>
          </a:xfrm>
        </p:grpSpPr>
        <p:sp>
          <p:nvSpPr>
            <p:cNvPr id="61" name="Google Shape;61;p9"/>
            <p:cNvSpPr/>
            <p:nvPr/>
          </p:nvSpPr>
          <p:spPr>
            <a:xfrm>
              <a:off x="7262037" y="2402958"/>
              <a:ext cx="1339703" cy="1269901"/>
            </a:xfrm>
            <a:prstGeom prst="rect">
              <a:avLst/>
            </a:prstGeom>
            <a:noFill/>
            <a:ln cap="flat" cmpd="sng" w="25400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62" name="Google Shape;62;p9"/>
            <p:cNvCxnSpPr/>
            <p:nvPr/>
          </p:nvCxnSpPr>
          <p:spPr>
            <a:xfrm>
              <a:off x="7262037" y="2402932"/>
              <a:ext cx="1339703" cy="1269926"/>
            </a:xfrm>
            <a:prstGeom prst="straightConnector1">
              <a:avLst/>
            </a:prstGeom>
            <a:noFill/>
            <a:ln cap="flat" cmpd="sng" w="9525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63" name="Google Shape;63;p9"/>
            <p:cNvCxnSpPr/>
            <p:nvPr/>
          </p:nvCxnSpPr>
          <p:spPr>
            <a:xfrm flipH="1" rot="10800000">
              <a:off x="7262037" y="2402931"/>
              <a:ext cx="1339703" cy="1269901"/>
            </a:xfrm>
            <a:prstGeom prst="straightConnector1">
              <a:avLst/>
            </a:prstGeom>
            <a:noFill/>
            <a:ln cap="flat" cmpd="sng" w="9525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64" name="Google Shape;64;p9"/>
            <p:cNvSpPr txBox="1"/>
            <p:nvPr/>
          </p:nvSpPr>
          <p:spPr>
            <a:xfrm>
              <a:off x="7727691" y="2443411"/>
              <a:ext cx="297712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8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>
              <a:off x="8170254" y="2853215"/>
              <a:ext cx="356188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8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/>
            </a:p>
          </p:txBody>
        </p:sp>
        <p:sp>
          <p:nvSpPr>
            <p:cNvPr id="66" name="Google Shape;66;p9"/>
            <p:cNvSpPr/>
            <p:nvPr/>
          </p:nvSpPr>
          <p:spPr>
            <a:xfrm>
              <a:off x="7757802" y="3258021"/>
              <a:ext cx="348172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8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</a:t>
              </a:r>
              <a:endParaRPr/>
            </a:p>
          </p:txBody>
        </p:sp>
        <p:sp>
          <p:nvSpPr>
            <p:cNvPr id="67" name="Google Shape;67;p9"/>
            <p:cNvSpPr/>
            <p:nvPr/>
          </p:nvSpPr>
          <p:spPr>
            <a:xfrm>
              <a:off x="7283303" y="2869212"/>
              <a:ext cx="372218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8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</a:t>
              </a:r>
              <a:endParaRPr/>
            </a:p>
          </p:txBody>
        </p:sp>
      </p:grpSp>
      <p:grpSp>
        <p:nvGrpSpPr>
          <p:cNvPr id="68" name="Google Shape;68;p9"/>
          <p:cNvGrpSpPr/>
          <p:nvPr/>
        </p:nvGrpSpPr>
        <p:grpSpPr>
          <a:xfrm>
            <a:off x="4801919" y="1596481"/>
            <a:ext cx="1531200" cy="1269927"/>
            <a:chOff x="5092995" y="2402958"/>
            <a:chExt cx="1531200" cy="1269927"/>
          </a:xfrm>
        </p:grpSpPr>
        <p:sp>
          <p:nvSpPr>
            <p:cNvPr id="69" name="Google Shape;69;p9"/>
            <p:cNvSpPr/>
            <p:nvPr/>
          </p:nvSpPr>
          <p:spPr>
            <a:xfrm>
              <a:off x="5092995" y="2402958"/>
              <a:ext cx="1531089" cy="1269927"/>
            </a:xfrm>
            <a:prstGeom prst="hexagon">
              <a:avLst>
                <a:gd fmla="val 25000" name="adj"/>
                <a:gd fmla="val 115470" name="vf"/>
              </a:avLst>
            </a:prstGeom>
            <a:noFill/>
            <a:ln cap="flat" cmpd="sng" w="25400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70" name="Google Shape;70;p9"/>
            <p:cNvCxnSpPr>
              <a:stCxn id="69" idx="4"/>
              <a:endCxn id="69" idx="1"/>
            </p:cNvCxnSpPr>
            <p:nvPr/>
          </p:nvCxnSpPr>
          <p:spPr>
            <a:xfrm>
              <a:off x="5410477" y="2402958"/>
              <a:ext cx="896100" cy="1269900"/>
            </a:xfrm>
            <a:prstGeom prst="straightConnector1">
              <a:avLst/>
            </a:prstGeom>
            <a:noFill/>
            <a:ln cap="flat" cmpd="sng" w="9525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71" name="Google Shape;71;p9"/>
            <p:cNvCxnSpPr>
              <a:endCxn id="69" idx="2"/>
            </p:cNvCxnSpPr>
            <p:nvPr/>
          </p:nvCxnSpPr>
          <p:spPr>
            <a:xfrm flipH="1">
              <a:off x="5410477" y="2402985"/>
              <a:ext cx="896100" cy="1269900"/>
            </a:xfrm>
            <a:prstGeom prst="straightConnector1">
              <a:avLst/>
            </a:prstGeom>
            <a:noFill/>
            <a:ln cap="flat" cmpd="sng" w="9525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72" name="Google Shape;72;p9"/>
            <p:cNvCxnSpPr>
              <a:stCxn id="69" idx="3"/>
              <a:endCxn id="69" idx="0"/>
            </p:cNvCxnSpPr>
            <p:nvPr/>
          </p:nvCxnSpPr>
          <p:spPr>
            <a:xfrm>
              <a:off x="5092995" y="3037922"/>
              <a:ext cx="1531200" cy="0"/>
            </a:xfrm>
            <a:prstGeom prst="straightConnector1">
              <a:avLst/>
            </a:prstGeom>
            <a:noFill/>
            <a:ln cap="flat" cmpd="sng" w="9525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73" name="Google Shape;73;p9"/>
            <p:cNvSpPr txBox="1"/>
            <p:nvPr/>
          </p:nvSpPr>
          <p:spPr>
            <a:xfrm>
              <a:off x="5652702" y="2458917"/>
              <a:ext cx="297712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8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74" name="Google Shape;74;p9"/>
            <p:cNvSpPr/>
            <p:nvPr/>
          </p:nvSpPr>
          <p:spPr>
            <a:xfrm>
              <a:off x="6109155" y="2720050"/>
              <a:ext cx="356188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8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/>
            </a:p>
          </p:txBody>
        </p:sp>
        <p:sp>
          <p:nvSpPr>
            <p:cNvPr id="75" name="Google Shape;75;p9"/>
            <p:cNvSpPr/>
            <p:nvPr/>
          </p:nvSpPr>
          <p:spPr>
            <a:xfrm>
              <a:off x="6074669" y="3098697"/>
              <a:ext cx="348172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8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</a:t>
              </a:r>
              <a:endParaRPr/>
            </a:p>
          </p:txBody>
        </p:sp>
        <p:sp>
          <p:nvSpPr>
            <p:cNvPr id="76" name="Google Shape;76;p9"/>
            <p:cNvSpPr/>
            <p:nvPr/>
          </p:nvSpPr>
          <p:spPr>
            <a:xfrm>
              <a:off x="5652701" y="3283363"/>
              <a:ext cx="372218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8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</a:t>
              </a:r>
              <a:endParaRPr/>
            </a:p>
          </p:txBody>
        </p:sp>
        <p:sp>
          <p:nvSpPr>
            <p:cNvPr id="77" name="Google Shape;77;p9"/>
            <p:cNvSpPr/>
            <p:nvPr/>
          </p:nvSpPr>
          <p:spPr>
            <a:xfrm>
              <a:off x="5282829" y="3041628"/>
              <a:ext cx="336952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8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E</a:t>
              </a:r>
              <a:endParaRPr/>
            </a:p>
          </p:txBody>
        </p:sp>
        <p:sp>
          <p:nvSpPr>
            <p:cNvPr id="78" name="Google Shape;78;p9"/>
            <p:cNvSpPr/>
            <p:nvPr/>
          </p:nvSpPr>
          <p:spPr>
            <a:xfrm>
              <a:off x="5262369" y="2636154"/>
              <a:ext cx="328936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8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F</a:t>
              </a:r>
              <a:endParaRPr/>
            </a:p>
          </p:txBody>
        </p:sp>
      </p:grpSp>
      <p:sp>
        <p:nvSpPr>
          <p:cNvPr id="79" name="Google Shape;79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GB">
                <a:solidFill>
                  <a:schemeClr val="dk2"/>
                </a:solidFill>
              </a:rPr>
              <a:t>4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5" name="Google Shape;85;p10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6" name="Google Shape;86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type="title"/>
          </p:nvPr>
        </p:nvSpPr>
        <p:spPr>
          <a:xfrm>
            <a:off x="488672" y="260289"/>
            <a:ext cx="8888821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List outcomes in a sample space diagram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2" name="Google Shape;92;p11"/>
          <p:cNvSpPr txBox="1"/>
          <p:nvPr>
            <p:ph idx="1" type="body"/>
          </p:nvPr>
        </p:nvSpPr>
        <p:spPr>
          <a:xfrm>
            <a:off x="488672" y="726395"/>
            <a:ext cx="3891600" cy="415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1. A dice is rolled and a fair coin is tossed.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Copy and complete the sample space.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Use the table to find the probability of getting an even number and a head.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93" name="Google Shape;93;p11"/>
          <p:cNvSpPr txBox="1"/>
          <p:nvPr/>
        </p:nvSpPr>
        <p:spPr>
          <a:xfrm>
            <a:off x="4600115" y="738695"/>
            <a:ext cx="4134234" cy="39969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The table shows the results of a survey about how students travel to school.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student is picked at random.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Work out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P(a girl who walks)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P(a boy who does not get the bus)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P(a student who travels by car)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94" name="Google Shape;94;p11"/>
          <p:cNvGraphicFramePr/>
          <p:nvPr/>
        </p:nvGraphicFramePr>
        <p:xfrm>
          <a:off x="508952" y="186399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{A3891A7B-234D-46B9-8B62-AAA34AC312F8}</a:tableStyleId>
              </a:tblPr>
              <a:tblGrid>
                <a:gridCol w="483000"/>
                <a:gridCol w="483000"/>
                <a:gridCol w="483000"/>
                <a:gridCol w="483000"/>
                <a:gridCol w="483000"/>
                <a:gridCol w="483000"/>
                <a:gridCol w="483000"/>
              </a:tblGrid>
              <a:tr h="308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13131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2D79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2D79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2D79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2D79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2D79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2D79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2D792"/>
                    </a:solidFill>
                  </a:tcPr>
                </a:tc>
              </a:tr>
              <a:tr h="308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2D79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1H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2H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3H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4H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5H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6H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8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2D79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95" name="Google Shape;95;p11"/>
          <p:cNvGraphicFramePr/>
          <p:nvPr/>
        </p:nvGraphicFramePr>
        <p:xfrm>
          <a:off x="4600115" y="141898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{A3891A7B-234D-46B9-8B62-AAA34AC312F8}</a:tableStyleId>
              </a:tblPr>
              <a:tblGrid>
                <a:gridCol w="701025"/>
                <a:gridCol w="701025"/>
                <a:gridCol w="701025"/>
                <a:gridCol w="701025"/>
                <a:gridCol w="701025"/>
              </a:tblGrid>
              <a:tr h="27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solidFill>
                      <a:srgbClr val="FDD6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Walk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FDD6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Bus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FDD6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Car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FDD6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Total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FDD6A5"/>
                    </a:solidFill>
                  </a:tcPr>
                </a:tc>
              </a:tr>
              <a:tr h="27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Boy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FDD6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24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67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27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Girl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FDD6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23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35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68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27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Total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FDD6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23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37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65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135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96" name="Google Shape;96;p11"/>
          <p:cNvSpPr txBox="1"/>
          <p:nvPr/>
        </p:nvSpPr>
        <p:spPr>
          <a:xfrm>
            <a:off x="3735150" y="3689650"/>
            <a:ext cx="600900" cy="612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3657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97" name="Google Shape;97;p11"/>
          <p:cNvSpPr txBox="1"/>
          <p:nvPr/>
        </p:nvSpPr>
        <p:spPr>
          <a:xfrm>
            <a:off x="6753000" y="3075000"/>
            <a:ext cx="562200" cy="5025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2408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98" name="Google Shape;98;p11"/>
          <p:cNvSpPr txBox="1"/>
          <p:nvPr/>
        </p:nvSpPr>
        <p:spPr>
          <a:xfrm>
            <a:off x="8322538" y="3479107"/>
            <a:ext cx="520995" cy="501356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2436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99" name="Google Shape;99;p11"/>
          <p:cNvSpPr txBox="1"/>
          <p:nvPr/>
        </p:nvSpPr>
        <p:spPr>
          <a:xfrm>
            <a:off x="7934820" y="3892959"/>
            <a:ext cx="520995" cy="502445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-2436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00" name="Google Shape;100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GB">
                <a:solidFill>
                  <a:schemeClr val="dk2"/>
                </a:solidFill>
              </a:rPr>
              <a:t>6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2"/>
          <p:cNvSpPr txBox="1"/>
          <p:nvPr>
            <p:ph type="title"/>
          </p:nvPr>
        </p:nvSpPr>
        <p:spPr>
          <a:xfrm>
            <a:off x="488672" y="132701"/>
            <a:ext cx="8888821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List outcomes in a sample space diagram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6" name="Google Shape;106;p12"/>
          <p:cNvSpPr txBox="1"/>
          <p:nvPr>
            <p:ph idx="1" type="body"/>
          </p:nvPr>
        </p:nvSpPr>
        <p:spPr>
          <a:xfrm>
            <a:off x="488672" y="598807"/>
            <a:ext cx="3761459" cy="415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3.  Two dice are rolled.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The numbers are multiplied together to get a score.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107" name="Google Shape;107;p12"/>
          <p:cNvSpPr txBox="1"/>
          <p:nvPr/>
        </p:nvSpPr>
        <p:spPr>
          <a:xfrm>
            <a:off x="4600115" y="611107"/>
            <a:ext cx="4134234" cy="39969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Copy and complete the sample space.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Find the probability of getting</a:t>
            </a:r>
            <a:endParaRPr/>
          </a:p>
          <a:p>
            <a:pPr indent="-285750" lvl="1" marL="74295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an even score </a:t>
            </a:r>
            <a:endParaRPr/>
          </a:p>
          <a:p>
            <a:pPr indent="-285750" lvl="1" marL="74295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square number score.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08" name="Google Shape;108;p12"/>
          <p:cNvGraphicFramePr/>
          <p:nvPr/>
        </p:nvGraphicFramePr>
        <p:xfrm>
          <a:off x="617558" y="187524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{A3891A7B-234D-46B9-8B62-AAA34AC312F8}</a:tableStyleId>
              </a:tblPr>
              <a:tblGrid>
                <a:gridCol w="361475"/>
                <a:gridCol w="437750"/>
                <a:gridCol w="437750"/>
                <a:gridCol w="437750"/>
                <a:gridCol w="437750"/>
                <a:gridCol w="437750"/>
                <a:gridCol w="437750"/>
              </a:tblGrid>
              <a:tr h="329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E8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E8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E8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E8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E8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E8F3"/>
                    </a:solidFill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E8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sz="16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E8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E8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18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E8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16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24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E8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25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13131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E8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18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24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36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1313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09" name="Google Shape;109;p12"/>
          <p:cNvSpPr txBox="1"/>
          <p:nvPr/>
        </p:nvSpPr>
        <p:spPr>
          <a:xfrm>
            <a:off x="6807919" y="1679229"/>
            <a:ext cx="521100" cy="5025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2408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10" name="Google Shape;110;p12"/>
          <p:cNvSpPr txBox="1"/>
          <p:nvPr/>
        </p:nvSpPr>
        <p:spPr>
          <a:xfrm>
            <a:off x="7840823" y="2204399"/>
            <a:ext cx="521100" cy="5025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2436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11" name="Google Shape;111;p1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GB">
                <a:solidFill>
                  <a:schemeClr val="dk2"/>
                </a:solidFill>
              </a:rPr>
              <a:t>7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3"/>
          <p:cNvSpPr txBox="1"/>
          <p:nvPr>
            <p:ph type="title"/>
          </p:nvPr>
        </p:nvSpPr>
        <p:spPr>
          <a:xfrm>
            <a:off x="488672" y="387879"/>
            <a:ext cx="8888821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List outcomes in a sample space diagram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7" name="Google Shape;117;p13"/>
          <p:cNvSpPr txBox="1"/>
          <p:nvPr>
            <p:ph idx="1" type="body"/>
          </p:nvPr>
        </p:nvSpPr>
        <p:spPr>
          <a:xfrm>
            <a:off x="488672" y="992214"/>
            <a:ext cx="3761459" cy="415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4. Two fair dice are rolled and the numbers are added together.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9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Which score is the most likely to occur?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118" name="Google Shape;118;p13"/>
          <p:cNvSpPr txBox="1"/>
          <p:nvPr/>
        </p:nvSpPr>
        <p:spPr>
          <a:xfrm>
            <a:off x="4600115" y="1004514"/>
            <a:ext cx="4134234" cy="39969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Mo spins these two spinners.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1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1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Find the probability that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he gets two of the same letter.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he gets at least one letter B.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19" name="Google Shape;119;p13"/>
          <p:cNvGrpSpPr/>
          <p:nvPr/>
        </p:nvGrpSpPr>
        <p:grpSpPr>
          <a:xfrm>
            <a:off x="6970961" y="1596481"/>
            <a:ext cx="1339703" cy="1269928"/>
            <a:chOff x="7262037" y="2402931"/>
            <a:chExt cx="1339703" cy="1269928"/>
          </a:xfrm>
        </p:grpSpPr>
        <p:sp>
          <p:nvSpPr>
            <p:cNvPr id="120" name="Google Shape;120;p13"/>
            <p:cNvSpPr/>
            <p:nvPr/>
          </p:nvSpPr>
          <p:spPr>
            <a:xfrm>
              <a:off x="7262037" y="2402958"/>
              <a:ext cx="1339703" cy="1269901"/>
            </a:xfrm>
            <a:prstGeom prst="rect">
              <a:avLst/>
            </a:prstGeom>
            <a:noFill/>
            <a:ln cap="flat" cmpd="sng" w="25400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21" name="Google Shape;121;p13"/>
            <p:cNvCxnSpPr/>
            <p:nvPr/>
          </p:nvCxnSpPr>
          <p:spPr>
            <a:xfrm>
              <a:off x="7262037" y="2402932"/>
              <a:ext cx="1339703" cy="1269926"/>
            </a:xfrm>
            <a:prstGeom prst="straightConnector1">
              <a:avLst/>
            </a:prstGeom>
            <a:noFill/>
            <a:ln cap="flat" cmpd="sng" w="9525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2" name="Google Shape;122;p13"/>
            <p:cNvCxnSpPr/>
            <p:nvPr/>
          </p:nvCxnSpPr>
          <p:spPr>
            <a:xfrm flipH="1" rot="10800000">
              <a:off x="7262037" y="2402931"/>
              <a:ext cx="1339703" cy="1269901"/>
            </a:xfrm>
            <a:prstGeom prst="straightConnector1">
              <a:avLst/>
            </a:prstGeom>
            <a:noFill/>
            <a:ln cap="flat" cmpd="sng" w="9525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23" name="Google Shape;123;p13"/>
            <p:cNvSpPr txBox="1"/>
            <p:nvPr/>
          </p:nvSpPr>
          <p:spPr>
            <a:xfrm>
              <a:off x="7727691" y="2443411"/>
              <a:ext cx="297712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8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124" name="Google Shape;124;p13"/>
            <p:cNvSpPr/>
            <p:nvPr/>
          </p:nvSpPr>
          <p:spPr>
            <a:xfrm>
              <a:off x="8170254" y="2853215"/>
              <a:ext cx="356188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8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/>
            </a:p>
          </p:txBody>
        </p:sp>
        <p:sp>
          <p:nvSpPr>
            <p:cNvPr id="125" name="Google Shape;125;p13"/>
            <p:cNvSpPr/>
            <p:nvPr/>
          </p:nvSpPr>
          <p:spPr>
            <a:xfrm>
              <a:off x="7757802" y="3258021"/>
              <a:ext cx="348172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8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</a:t>
              </a:r>
              <a:endParaRPr/>
            </a:p>
          </p:txBody>
        </p:sp>
        <p:sp>
          <p:nvSpPr>
            <p:cNvPr id="126" name="Google Shape;126;p13"/>
            <p:cNvSpPr/>
            <p:nvPr/>
          </p:nvSpPr>
          <p:spPr>
            <a:xfrm>
              <a:off x="7283303" y="2869212"/>
              <a:ext cx="372218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8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</a:t>
              </a:r>
              <a:endParaRPr/>
            </a:p>
          </p:txBody>
        </p:sp>
      </p:grpSp>
      <p:grpSp>
        <p:nvGrpSpPr>
          <p:cNvPr id="127" name="Google Shape;127;p13"/>
          <p:cNvGrpSpPr/>
          <p:nvPr/>
        </p:nvGrpSpPr>
        <p:grpSpPr>
          <a:xfrm>
            <a:off x="4801919" y="1596481"/>
            <a:ext cx="1531200" cy="1269927"/>
            <a:chOff x="5092995" y="2402958"/>
            <a:chExt cx="1531200" cy="1269927"/>
          </a:xfrm>
        </p:grpSpPr>
        <p:sp>
          <p:nvSpPr>
            <p:cNvPr id="128" name="Google Shape;128;p13"/>
            <p:cNvSpPr/>
            <p:nvPr/>
          </p:nvSpPr>
          <p:spPr>
            <a:xfrm>
              <a:off x="5092995" y="2402958"/>
              <a:ext cx="1531089" cy="1269927"/>
            </a:xfrm>
            <a:prstGeom prst="hexagon">
              <a:avLst>
                <a:gd fmla="val 25000" name="adj"/>
                <a:gd fmla="val 115470" name="vf"/>
              </a:avLst>
            </a:prstGeom>
            <a:noFill/>
            <a:ln cap="flat" cmpd="sng" w="25400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29" name="Google Shape;129;p13"/>
            <p:cNvCxnSpPr>
              <a:stCxn id="128" idx="4"/>
              <a:endCxn id="128" idx="1"/>
            </p:cNvCxnSpPr>
            <p:nvPr/>
          </p:nvCxnSpPr>
          <p:spPr>
            <a:xfrm>
              <a:off x="5410477" y="2402958"/>
              <a:ext cx="896100" cy="1269900"/>
            </a:xfrm>
            <a:prstGeom prst="straightConnector1">
              <a:avLst/>
            </a:prstGeom>
            <a:noFill/>
            <a:ln cap="flat" cmpd="sng" w="9525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0" name="Google Shape;130;p13"/>
            <p:cNvCxnSpPr>
              <a:endCxn id="128" idx="2"/>
            </p:cNvCxnSpPr>
            <p:nvPr/>
          </p:nvCxnSpPr>
          <p:spPr>
            <a:xfrm flipH="1">
              <a:off x="5410477" y="2402985"/>
              <a:ext cx="896100" cy="1269900"/>
            </a:xfrm>
            <a:prstGeom prst="straightConnector1">
              <a:avLst/>
            </a:prstGeom>
            <a:noFill/>
            <a:ln cap="flat" cmpd="sng" w="9525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1" name="Google Shape;131;p13"/>
            <p:cNvCxnSpPr>
              <a:stCxn id="128" idx="3"/>
              <a:endCxn id="128" idx="0"/>
            </p:cNvCxnSpPr>
            <p:nvPr/>
          </p:nvCxnSpPr>
          <p:spPr>
            <a:xfrm>
              <a:off x="5092995" y="3037922"/>
              <a:ext cx="1531200" cy="0"/>
            </a:xfrm>
            <a:prstGeom prst="straightConnector1">
              <a:avLst/>
            </a:prstGeom>
            <a:noFill/>
            <a:ln cap="flat" cmpd="sng" w="9525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2" name="Google Shape;132;p13"/>
            <p:cNvSpPr txBox="1"/>
            <p:nvPr/>
          </p:nvSpPr>
          <p:spPr>
            <a:xfrm>
              <a:off x="5652702" y="2458917"/>
              <a:ext cx="297712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8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6109155" y="2720050"/>
              <a:ext cx="356188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8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/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6074669" y="3098697"/>
              <a:ext cx="348172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8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</a:t>
              </a:r>
              <a:endParaRPr/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5652701" y="3283363"/>
              <a:ext cx="372218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8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</a:t>
              </a:r>
              <a:endParaRPr/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5282829" y="3041628"/>
              <a:ext cx="336952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8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E</a:t>
              </a:r>
              <a:endParaRPr/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5262369" y="2636154"/>
              <a:ext cx="328936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8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F</a:t>
              </a:r>
              <a:endParaRPr/>
            </a:p>
          </p:txBody>
        </p:sp>
      </p:grpSp>
      <p:sp>
        <p:nvSpPr>
          <p:cNvPr id="138" name="Google Shape;138;p13"/>
          <p:cNvSpPr/>
          <p:nvPr/>
        </p:nvSpPr>
        <p:spPr>
          <a:xfrm>
            <a:off x="488672" y="2608838"/>
            <a:ext cx="320004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7 as there are more combinations that make 7.</a:t>
            </a: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39" name="Google Shape;139;p13"/>
          <p:cNvSpPr/>
          <p:nvPr/>
        </p:nvSpPr>
        <p:spPr>
          <a:xfrm>
            <a:off x="8063916" y="3336676"/>
            <a:ext cx="450900" cy="5004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2436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40" name="Google Shape;140;p13"/>
          <p:cNvSpPr/>
          <p:nvPr/>
        </p:nvSpPr>
        <p:spPr>
          <a:xfrm>
            <a:off x="7714904" y="3722650"/>
            <a:ext cx="450900" cy="5013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2408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41" name="Google Shape;141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GB">
                <a:solidFill>
                  <a:schemeClr val="dk2"/>
                </a:solidFill>
              </a:rPr>
              <a:t>8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