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6E69E6-1969-482E-AA20-52A14436C169}">
  <a:tblStyle styleId="{E96E69E6-1969-482E-AA20-52A14436C16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2085d616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92085d61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2085d616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2085d616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20dc7595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20dc7595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20dc7595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20dc7595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e89e37e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0e89e37e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2085d6160_5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2085d6160_5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2085d6160_5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2085d6160_5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2085d6160_5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2085d6160_5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633775" y="3783099"/>
            <a:ext cx="7980900" cy="12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B0A35"/>
              </a:buClr>
              <a:buSzPts val="4800"/>
              <a:buFont typeface="Twentieth Century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4"/>
          <p:cNvSpPr txBox="1"/>
          <p:nvPr>
            <p:ph idx="2" type="subTitle"/>
          </p:nvPr>
        </p:nvSpPr>
        <p:spPr>
          <a:xfrm>
            <a:off x="388668" y="8447868"/>
            <a:ext cx="11955600" cy="12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381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</a:pPr>
            <a:r>
              <a:rPr i="1" lang="en-GB" sz="1600">
                <a:solidFill>
                  <a:srgbClr val="4B3241"/>
                </a:solidFill>
              </a:rPr>
              <a:t>Resources by NCELP/University of York. Content has had superficial branding changes from NCELP/University of York (CC BY-NC-SA)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285488" y="2547708"/>
            <a:ext cx="17667900" cy="39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Assessment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Year 7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French</a:t>
            </a:r>
            <a:endParaRPr b="0" i="0" sz="4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47700" lvl="0" marL="685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Montserrat"/>
              <a:buNone/>
            </a:pP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Term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4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GB" sz="4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Applying your knowledge test</a:t>
            </a:r>
            <a:endParaRPr b="0" i="0" sz="4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3460" y="9347007"/>
            <a:ext cx="2473737" cy="67972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388655" y="533997"/>
            <a:ext cx="8019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 SemiBold"/>
              <a:buNone/>
            </a:pPr>
            <a:r>
              <a:rPr b="1" lang="en-GB" sz="4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French</a:t>
            </a:r>
            <a:endParaRPr b="0" i="0" sz="42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14496300" y="8246775"/>
            <a:ext cx="3791700" cy="204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681900" y="448100"/>
            <a:ext cx="16868700" cy="8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Achievement Test - Year 7 Term 3 French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7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Your name: ______________________	Your class / name of teacher: ______________________</a:t>
            </a:r>
            <a:endParaRPr b="1" sz="2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The test is in four sections: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Section A: Listening (5 minutes)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Section B: Reading (10 minutes)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Section C: Writing (15 minutes)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Section D: Speaking (6 minutes)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This makes a total of</a:t>
            </a:r>
            <a:r>
              <a:rPr b="1" lang="en-GB" sz="2700">
                <a:latin typeface="Montserrat"/>
                <a:ea typeface="Montserrat"/>
                <a:cs typeface="Montserrat"/>
                <a:sym typeface="Montserrat"/>
              </a:rPr>
              <a:t> 36 minutes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to complete the entire test.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Remember – always just have a go! If you know some words, just write or say them!</a:t>
            </a:r>
            <a:endParaRPr sz="2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Just do what you can!</a:t>
            </a:r>
            <a:endParaRPr sz="2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 b="1" sz="27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496175" y="389650"/>
            <a:ext cx="14807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SECTION A: Listening</a:t>
            </a:r>
            <a:br>
              <a:rPr b="1" lang="en-GB" sz="4000">
                <a:latin typeface="Montserrat"/>
                <a:ea typeface="Montserrat"/>
                <a:cs typeface="Montserrat"/>
                <a:sym typeface="Montserrat"/>
              </a:rPr>
            </a:b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br>
              <a:rPr b="1" lang="en-GB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On the next slide, you will hear a short story about Amir and Noura’s day.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Tick the box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under the person or people that the statement is about.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will hear the story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twice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There will be a 20 second pause in between.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After hearing it twice, you have another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minute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to finish the grid.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Google Shape;99;p17"/>
          <p:cNvGraphicFramePr/>
          <p:nvPr/>
        </p:nvGraphicFramePr>
        <p:xfrm>
          <a:off x="710775" y="115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{E96E69E6-1969-482E-AA20-52A14436C169}</a:tableStyleId>
              </a:tblPr>
              <a:tblGrid>
                <a:gridCol w="5730700"/>
                <a:gridCol w="2546975"/>
                <a:gridCol w="2546975"/>
                <a:gridCol w="2546975"/>
                <a:gridCol w="2546975"/>
              </a:tblGrid>
              <a:tr h="1111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4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Who?</a:t>
                      </a:r>
                      <a:endParaRPr b="1" sz="4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Noura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Amir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Noura and Amir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story doesn't say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going to school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is ill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pleased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likes staying at home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likes writing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normally plays with friends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likes walking in the park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finds the situation difficult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  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listening to a story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6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calm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☐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>
            <a:off x="496175" y="389650"/>
            <a:ext cx="17328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SECTION B: Reading</a:t>
            </a:r>
            <a:br>
              <a:rPr b="1"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Léa is texting Sophie about holiday plans.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Translate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what she says into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English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Write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your answer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in English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You have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minutes to complete this part of the test.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Que fais-tu aujourd’hui, Sophie?________________________________________________________________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Je travaille en ce moment. 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Mais souvent je vais chez Amir. 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Il habite à Nice! ________________________________________________________________________________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C’est une ville très intéressante._________________________________________________________________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Parfois, nous allons à la plage et nous faisons une promenade en bateau! ________________________________________________________________________________________________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Où vas-tu normalement en vacances ?________________________________________________________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/>
        </p:nvSpPr>
        <p:spPr>
          <a:xfrm>
            <a:off x="496175" y="389650"/>
            <a:ext cx="17328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SECTION C: Writing</a:t>
            </a:r>
            <a:br>
              <a:rPr b="1" lang="en-GB" sz="2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Read the message below from Amir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Translate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what he says into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French.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Write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your answer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in French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You have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15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minutes to complete this part of the test.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Hello, it’s Amir! _________________________________________________________________________________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 have a sister, Noura. __________________________________________________________________________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She is a nice and very intelligent girl! 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We like watching films at the cinema ___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 don’t have a brother.__________________________________________________________________________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Do you have a brother? ________________________________________________________________________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I’m learning English. ___________________________________________________________________________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What language are you learning?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______________________________________________________________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Do you know how to speak French? __________________________________________________________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SECTION D: Speaking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 will need to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record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your speaking.  Your teacher may have given you instructions already.  If not, use the instructions below: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Before you start this section of the test, please go to this website: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vocaroo.com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It will open in a new tab. Click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red record button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, then come back to this test.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Take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up to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one minute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to think about what to say each time, but don’t write your sentences down.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It doesn’t matter if you make a mistake - just have a go! It doesn’t matter if you speak slowly - just keep going!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7251784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8246775" y="579850"/>
            <a:ext cx="7752900" cy="8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Look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at the picture on the left.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Describe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it to a friend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 by saying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these sentences in French: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Amir is wearing a green shirt.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It is nice weather in England today.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Three dogs are playing in the park.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There is an island and there are two bridges, </a:t>
            </a:r>
            <a:r>
              <a:rPr lang="en-GB" sz="28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but there is no café.</a:t>
            </a:r>
            <a:endParaRPr sz="28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5. The church is in front of the big buildings.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To help you work out what to say, try to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break each sentence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into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groups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of words.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917950" y="804000"/>
            <a:ext cx="15703200" cy="5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Now go back to the Vocaroo window.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Click on the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red button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Click on </a:t>
            </a: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"Save &amp; Share"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Copy &amp; paste / write the URL for your Vocaroo recording here: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END OF ASSESSMENT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974150" y="4071950"/>
            <a:ext cx="14885100" cy="1091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