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94C0D3-3CE9-40FF-A1D1-65CF2DFEE22C}">
  <a:tblStyle styleId="{C194C0D3-3CE9-40FF-A1D1-65CF2DFEE22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04200" y="2065650"/>
            <a:ext cx="59109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Using direct proportion graphs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444500"/>
            <a:ext cx="3951000" cy="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Clasper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/>
        </p:nvSpPr>
        <p:spPr>
          <a:xfrm>
            <a:off x="4840271" y="924805"/>
            <a:ext cx="3951101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Table shows the pounds you get for different values of euros.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Draw a graph to represent this.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Explain how you know the currencies are in direct proportion.</a:t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Using direct proportion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4" y="924805"/>
            <a:ext cx="4047731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00">
                <a:solidFill>
                  <a:schemeClr val="dk2"/>
                </a:solidFill>
              </a:rPr>
              <a:t>This conversion graphs can be used to convert between pints and litres.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</a:pPr>
            <a:r>
              <a:t/>
            </a:r>
            <a:endParaRPr sz="10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Use the graph to convert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a) 60 pints into litres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b) 10 litres into pints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c) 1000 litres into pints 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88" y="1398372"/>
            <a:ext cx="2925551" cy="1840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" name="Google Shape;43;p7"/>
          <p:cNvGraphicFramePr/>
          <p:nvPr/>
        </p:nvGraphicFramePr>
        <p:xfrm>
          <a:off x="5180403" y="1457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{C194C0D3-3CE9-40FF-A1D1-65CF2DFEE22C}</a:tableStyleId>
              </a:tblPr>
              <a:tblGrid>
                <a:gridCol w="809575"/>
                <a:gridCol w="542275"/>
                <a:gridCol w="597400"/>
                <a:gridCol w="429125"/>
                <a:gridCol w="448000"/>
                <a:gridCol w="444475"/>
              </a:tblGrid>
              <a:tr h="17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Pounds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Euros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b="0" l="0" r="20113" t="0"/>
          <a:stretch/>
        </p:blipFill>
        <p:spPr>
          <a:xfrm rot="5400000">
            <a:off x="5969494" y="2011826"/>
            <a:ext cx="1692652" cy="211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Using direct proportion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524269" y="924805"/>
            <a:ext cx="4047731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400"/>
              <a:buNone/>
            </a:pPr>
            <a:r>
              <a:rPr lang="en-GB" sz="1400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Decide whether each graph shows a direct proportion relationship. </a:t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solidFill>
                  <a:srgbClr val="434443"/>
                </a:solidFill>
              </a:rPr>
              <a:t>a)	              b)                           c)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rgbClr val="434443"/>
                </a:solidFill>
              </a:rPr>
              <a:t>d)                            e)                       f)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52" name="Google Shape;52;p8"/>
          <p:cNvGrpSpPr/>
          <p:nvPr/>
        </p:nvGrpSpPr>
        <p:grpSpPr>
          <a:xfrm>
            <a:off x="929607" y="1624757"/>
            <a:ext cx="927100" cy="812800"/>
            <a:chOff x="939800" y="1873250"/>
            <a:chExt cx="927100" cy="812800"/>
          </a:xfrm>
        </p:grpSpPr>
        <p:cxnSp>
          <p:nvCxnSpPr>
            <p:cNvPr id="53" name="Google Shape;53;p8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4" name="Google Shape;54;p8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55" name="Google Shape;55;p8"/>
          <p:cNvGrpSpPr/>
          <p:nvPr/>
        </p:nvGrpSpPr>
        <p:grpSpPr>
          <a:xfrm>
            <a:off x="987508" y="2959888"/>
            <a:ext cx="927100" cy="812800"/>
            <a:chOff x="939800" y="1873250"/>
            <a:chExt cx="927100" cy="812800"/>
          </a:xfrm>
        </p:grpSpPr>
        <p:cxnSp>
          <p:nvCxnSpPr>
            <p:cNvPr id="56" name="Google Shape;56;p8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7" name="Google Shape;57;p8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58" name="Google Shape;58;p8"/>
          <p:cNvGrpSpPr/>
          <p:nvPr/>
        </p:nvGrpSpPr>
        <p:grpSpPr>
          <a:xfrm>
            <a:off x="2279866" y="3005045"/>
            <a:ext cx="927100" cy="812800"/>
            <a:chOff x="939800" y="1873250"/>
            <a:chExt cx="927100" cy="812800"/>
          </a:xfrm>
        </p:grpSpPr>
        <p:cxnSp>
          <p:nvCxnSpPr>
            <p:cNvPr id="59" name="Google Shape;59;p8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0" name="Google Shape;60;p8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61" name="Google Shape;61;p8"/>
          <p:cNvGrpSpPr/>
          <p:nvPr/>
        </p:nvGrpSpPr>
        <p:grpSpPr>
          <a:xfrm>
            <a:off x="2218107" y="1672572"/>
            <a:ext cx="927100" cy="812800"/>
            <a:chOff x="939800" y="1873250"/>
            <a:chExt cx="927100" cy="812800"/>
          </a:xfrm>
        </p:grpSpPr>
        <p:cxnSp>
          <p:nvCxnSpPr>
            <p:cNvPr id="62" name="Google Shape;62;p8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3" name="Google Shape;63;p8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64" name="Google Shape;64;p8"/>
          <p:cNvCxnSpPr/>
          <p:nvPr/>
        </p:nvCxnSpPr>
        <p:spPr>
          <a:xfrm>
            <a:off x="929607" y="1840657"/>
            <a:ext cx="685800" cy="5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8"/>
          <p:cNvCxnSpPr/>
          <p:nvPr/>
        </p:nvCxnSpPr>
        <p:spPr>
          <a:xfrm flipH="1" rot="10800000">
            <a:off x="987507" y="3383226"/>
            <a:ext cx="889002" cy="38946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8"/>
          <p:cNvCxnSpPr/>
          <p:nvPr/>
        </p:nvCxnSpPr>
        <p:spPr>
          <a:xfrm flipH="1" rot="10800000">
            <a:off x="2218107" y="1746234"/>
            <a:ext cx="882650" cy="35404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8"/>
          <p:cNvCxnSpPr/>
          <p:nvPr/>
        </p:nvCxnSpPr>
        <p:spPr>
          <a:xfrm>
            <a:off x="2292040" y="3219667"/>
            <a:ext cx="830058" cy="377825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8" name="Google Shape;68;p8"/>
          <p:cNvGrpSpPr/>
          <p:nvPr/>
        </p:nvGrpSpPr>
        <p:grpSpPr>
          <a:xfrm>
            <a:off x="3444513" y="1693880"/>
            <a:ext cx="927100" cy="812800"/>
            <a:chOff x="939800" y="1873250"/>
            <a:chExt cx="927100" cy="812800"/>
          </a:xfrm>
        </p:grpSpPr>
        <p:cxnSp>
          <p:nvCxnSpPr>
            <p:cNvPr id="69" name="Google Shape;69;p8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0" name="Google Shape;70;p8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71" name="Google Shape;71;p8"/>
          <p:cNvCxnSpPr/>
          <p:nvPr/>
        </p:nvCxnSpPr>
        <p:spPr>
          <a:xfrm flipH="1" rot="10800000">
            <a:off x="3444513" y="1727343"/>
            <a:ext cx="374240" cy="77933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2" name="Google Shape;72;p8"/>
          <p:cNvGrpSpPr/>
          <p:nvPr/>
        </p:nvGrpSpPr>
        <p:grpSpPr>
          <a:xfrm>
            <a:off x="3492221" y="3002179"/>
            <a:ext cx="927100" cy="812800"/>
            <a:chOff x="939800" y="1873250"/>
            <a:chExt cx="927100" cy="812800"/>
          </a:xfrm>
        </p:grpSpPr>
        <p:cxnSp>
          <p:nvCxnSpPr>
            <p:cNvPr id="73" name="Google Shape;73;p8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4" name="Google Shape;74;p8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75" name="Google Shape;75;p8"/>
          <p:cNvSpPr/>
          <p:nvPr/>
        </p:nvSpPr>
        <p:spPr>
          <a:xfrm rot="6351983">
            <a:off x="2863982" y="2870955"/>
            <a:ext cx="1136440" cy="821269"/>
          </a:xfrm>
          <a:prstGeom prst="arc">
            <a:avLst>
              <a:gd fmla="val 14216943" name="adj1"/>
              <a:gd fmla="val 2065088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708335" y="2365588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77" name="Google Shape;77;p8"/>
          <p:cNvSpPr txBox="1"/>
          <p:nvPr/>
        </p:nvSpPr>
        <p:spPr>
          <a:xfrm>
            <a:off x="798450" y="3738658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78" name="Google Shape;78;p8"/>
          <p:cNvSpPr txBox="1"/>
          <p:nvPr/>
        </p:nvSpPr>
        <p:spPr>
          <a:xfrm>
            <a:off x="3234224" y="2424603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2017075" y="2414686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80" name="Google Shape;80;p8"/>
          <p:cNvSpPr txBox="1"/>
          <p:nvPr/>
        </p:nvSpPr>
        <p:spPr>
          <a:xfrm>
            <a:off x="2104621" y="3763181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81" name="Google Shape;81;p8"/>
          <p:cNvSpPr txBox="1"/>
          <p:nvPr/>
        </p:nvSpPr>
        <p:spPr>
          <a:xfrm>
            <a:off x="3306436" y="3771253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" name="Google Shape;88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4840271" y="924805"/>
            <a:ext cx="3951101" cy="42186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Table shows the pounds you get for different values of euros.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Draw a graph to represent this.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Explain how you know the currencies are in direct proportion.</a:t>
            </a:r>
            <a:endParaRPr/>
          </a:p>
        </p:txBody>
      </p:sp>
      <p:sp>
        <p:nvSpPr>
          <p:cNvPr id="94" name="Google Shape;94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Using direct proportion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5" name="Google Shape;95;p10"/>
          <p:cNvSpPr txBox="1"/>
          <p:nvPr>
            <p:ph idx="1" type="body"/>
          </p:nvPr>
        </p:nvSpPr>
        <p:spPr>
          <a:xfrm>
            <a:off x="458974" y="924805"/>
            <a:ext cx="4047731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n-GB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400">
                <a:solidFill>
                  <a:schemeClr val="dk2"/>
                </a:solidFill>
              </a:rPr>
              <a:t>This conversion graphs can be used to convert between pints and litres.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</a:pPr>
            <a:r>
              <a:t/>
            </a:r>
            <a:endParaRPr sz="105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Use the graph to convert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a) 60 pints into litres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b) 10 litres into pints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n-GB" sz="1400">
                <a:solidFill>
                  <a:schemeClr val="dk2"/>
                </a:solidFill>
              </a:rPr>
              <a:t>c) 1000 litres into pints 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7" name="Google Shape;9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788" y="1398372"/>
            <a:ext cx="2925551" cy="1840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8" name="Google Shape;98;p10"/>
          <p:cNvGraphicFramePr/>
          <p:nvPr/>
        </p:nvGraphicFramePr>
        <p:xfrm>
          <a:off x="5180403" y="14578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{C194C0D3-3CE9-40FF-A1D1-65CF2DFEE22C}</a:tableStyleId>
              </a:tblPr>
              <a:tblGrid>
                <a:gridCol w="809575"/>
                <a:gridCol w="542275"/>
                <a:gridCol w="597400"/>
                <a:gridCol w="429125"/>
                <a:gridCol w="448000"/>
                <a:gridCol w="444475"/>
              </a:tblGrid>
              <a:tr h="17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Pounds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Euros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5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99" name="Google Shape;99;p10"/>
          <p:cNvSpPr txBox="1"/>
          <p:nvPr/>
        </p:nvSpPr>
        <p:spPr>
          <a:xfrm>
            <a:off x="2277257" y="3476859"/>
            <a:ext cx="106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34 litres 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2238896" y="3856670"/>
            <a:ext cx="106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 </a:t>
            </a:r>
            <a:r>
              <a:rPr lang="en-GB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pints</a:t>
            </a: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01" name="Google Shape;101;p10"/>
          <p:cNvSpPr txBox="1"/>
          <p:nvPr/>
        </p:nvSpPr>
        <p:spPr>
          <a:xfrm>
            <a:off x="2458828" y="4269407"/>
            <a:ext cx="1066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1800 </a:t>
            </a:r>
            <a:r>
              <a:rPr lang="en-GB" sz="1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pints</a:t>
            </a: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4">
            <a:alphaModFix/>
          </a:blip>
          <a:srcRect b="0" l="0" r="20113" t="0"/>
          <a:stretch/>
        </p:blipFill>
        <p:spPr>
          <a:xfrm rot="5400000">
            <a:off x="6018006" y="2029935"/>
            <a:ext cx="1692652" cy="21158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0"/>
          <p:cNvCxnSpPr/>
          <p:nvPr/>
        </p:nvCxnSpPr>
        <p:spPr>
          <a:xfrm rot="10800000">
            <a:off x="6017001" y="2251810"/>
            <a:ext cx="0" cy="147026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4" name="Google Shape;104;p10"/>
          <p:cNvCxnSpPr/>
          <p:nvPr/>
        </p:nvCxnSpPr>
        <p:spPr>
          <a:xfrm>
            <a:off x="6017001" y="3718252"/>
            <a:ext cx="172136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5" name="Google Shape;105;p10"/>
          <p:cNvSpPr txBox="1"/>
          <p:nvPr/>
        </p:nvSpPr>
        <p:spPr>
          <a:xfrm>
            <a:off x="5754101" y="3185097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/>
          </a:p>
        </p:txBody>
      </p:sp>
      <p:sp>
        <p:nvSpPr>
          <p:cNvPr id="106" name="Google Shape;106;p10"/>
          <p:cNvSpPr txBox="1"/>
          <p:nvPr/>
        </p:nvSpPr>
        <p:spPr>
          <a:xfrm>
            <a:off x="5754101" y="2991703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60</a:t>
            </a:r>
            <a:endParaRPr/>
          </a:p>
        </p:txBody>
      </p:sp>
      <p:sp>
        <p:nvSpPr>
          <p:cNvPr id="107" name="Google Shape;107;p10"/>
          <p:cNvSpPr txBox="1"/>
          <p:nvPr/>
        </p:nvSpPr>
        <p:spPr>
          <a:xfrm>
            <a:off x="5883130" y="3696727"/>
            <a:ext cx="31311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08" name="Google Shape;108;p10"/>
          <p:cNvSpPr txBox="1"/>
          <p:nvPr/>
        </p:nvSpPr>
        <p:spPr>
          <a:xfrm>
            <a:off x="5754101" y="3599126"/>
            <a:ext cx="20451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/>
          </a:p>
        </p:txBody>
      </p:sp>
      <p:sp>
        <p:nvSpPr>
          <p:cNvPr id="109" name="Google Shape;109;p10"/>
          <p:cNvSpPr txBox="1"/>
          <p:nvPr/>
        </p:nvSpPr>
        <p:spPr>
          <a:xfrm>
            <a:off x="6077003" y="3702945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b="0" i="0" sz="10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5754101" y="3403487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6491906" y="3702945"/>
            <a:ext cx="3413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60</a:t>
            </a:r>
            <a:endParaRPr/>
          </a:p>
        </p:txBody>
      </p:sp>
      <p:sp>
        <p:nvSpPr>
          <p:cNvPr id="112" name="Google Shape;112;p10"/>
          <p:cNvSpPr txBox="1"/>
          <p:nvPr/>
        </p:nvSpPr>
        <p:spPr>
          <a:xfrm>
            <a:off x="6263769" y="3702945"/>
            <a:ext cx="34135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endParaRPr b="0" i="0" sz="10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5754101" y="2782778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6707275" y="3702945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80</a:t>
            </a:r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6909640" y="3702945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5754101" y="2564579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100</a:t>
            </a: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7121636" y="3702945"/>
            <a:ext cx="4681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120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7307342" y="3733560"/>
            <a:ext cx="9334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Euros</a:t>
            </a:r>
            <a:endParaRPr/>
          </a:p>
        </p:txBody>
      </p:sp>
      <p:sp>
        <p:nvSpPr>
          <p:cNvPr id="119" name="Google Shape;119;p10"/>
          <p:cNvSpPr txBox="1"/>
          <p:nvPr/>
        </p:nvSpPr>
        <p:spPr>
          <a:xfrm rot="-5400000">
            <a:off x="5286699" y="2754477"/>
            <a:ext cx="93345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Pounds</a:t>
            </a:r>
            <a:endParaRPr/>
          </a:p>
        </p:txBody>
      </p:sp>
      <p:sp>
        <p:nvSpPr>
          <p:cNvPr id="120" name="Google Shape;120;p10"/>
          <p:cNvSpPr txBox="1"/>
          <p:nvPr/>
        </p:nvSpPr>
        <p:spPr>
          <a:xfrm>
            <a:off x="6010265" y="3484895"/>
            <a:ext cx="2455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21" name="Google Shape;121;p10"/>
          <p:cNvSpPr txBox="1"/>
          <p:nvPr/>
        </p:nvSpPr>
        <p:spPr>
          <a:xfrm>
            <a:off x="6135905" y="3384527"/>
            <a:ext cx="2455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22" name="Google Shape;122;p10"/>
          <p:cNvSpPr txBox="1"/>
          <p:nvPr/>
        </p:nvSpPr>
        <p:spPr>
          <a:xfrm>
            <a:off x="6369287" y="3185097"/>
            <a:ext cx="2455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23" name="Google Shape;123;p10"/>
          <p:cNvSpPr txBox="1"/>
          <p:nvPr/>
        </p:nvSpPr>
        <p:spPr>
          <a:xfrm>
            <a:off x="6826656" y="2748025"/>
            <a:ext cx="2455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24" name="Google Shape;124;p10"/>
          <p:cNvSpPr txBox="1"/>
          <p:nvPr/>
        </p:nvSpPr>
        <p:spPr>
          <a:xfrm>
            <a:off x="7047882" y="2549191"/>
            <a:ext cx="2455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cxnSp>
        <p:nvCxnSpPr>
          <p:cNvPr id="125" name="Google Shape;125;p10"/>
          <p:cNvCxnSpPr>
            <a:stCxn id="107" idx="0"/>
          </p:cNvCxnSpPr>
          <p:nvPr/>
        </p:nvCxnSpPr>
        <p:spPr>
          <a:xfrm flipH="1" rot="10800000">
            <a:off x="6039686" y="2603527"/>
            <a:ext cx="1226100" cy="109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0"/>
          <p:cNvSpPr txBox="1"/>
          <p:nvPr/>
        </p:nvSpPr>
        <p:spPr>
          <a:xfrm>
            <a:off x="4739693" y="4423296"/>
            <a:ext cx="350442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Graph is a straight line that passes through origin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Using direct proportion graphs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2" name="Google Shape;132;p11"/>
          <p:cNvSpPr txBox="1"/>
          <p:nvPr>
            <p:ph idx="1" type="body"/>
          </p:nvPr>
        </p:nvSpPr>
        <p:spPr>
          <a:xfrm>
            <a:off x="524269" y="924805"/>
            <a:ext cx="4047731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34443"/>
              </a:buClr>
              <a:buSzPts val="1400"/>
              <a:buNone/>
            </a:pPr>
            <a:r>
              <a:rPr lang="en-GB" sz="1400">
                <a:solidFill>
                  <a:srgbClr val="434443"/>
                </a:solidFill>
                <a:latin typeface="Montserrat"/>
                <a:ea typeface="Montserrat"/>
                <a:cs typeface="Montserrat"/>
                <a:sym typeface="Montserrat"/>
              </a:rPr>
              <a:t>3. Decide whether each graph shows a direct proportion relationship. </a:t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200">
                <a:solidFill>
                  <a:srgbClr val="434443"/>
                </a:solidFill>
              </a:rPr>
              <a:t>a)	              b)                           c)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rgbClr val="434443"/>
                </a:solidFill>
              </a:rPr>
              <a:t>d)                            e)                       f)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34" name="Google Shape;134;p11"/>
          <p:cNvGrpSpPr/>
          <p:nvPr/>
        </p:nvGrpSpPr>
        <p:grpSpPr>
          <a:xfrm>
            <a:off x="929607" y="1624757"/>
            <a:ext cx="927100" cy="812800"/>
            <a:chOff x="939800" y="1873250"/>
            <a:chExt cx="927100" cy="812800"/>
          </a:xfrm>
        </p:grpSpPr>
        <p:cxnSp>
          <p:nvCxnSpPr>
            <p:cNvPr id="135" name="Google Shape;135;p11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6" name="Google Shape;136;p11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37" name="Google Shape;137;p11"/>
          <p:cNvGrpSpPr/>
          <p:nvPr/>
        </p:nvGrpSpPr>
        <p:grpSpPr>
          <a:xfrm>
            <a:off x="987508" y="2959888"/>
            <a:ext cx="927100" cy="812800"/>
            <a:chOff x="939800" y="1873250"/>
            <a:chExt cx="927100" cy="812800"/>
          </a:xfrm>
        </p:grpSpPr>
        <p:cxnSp>
          <p:nvCxnSpPr>
            <p:cNvPr id="138" name="Google Shape;138;p11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9" name="Google Shape;139;p11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40" name="Google Shape;140;p11"/>
          <p:cNvGrpSpPr/>
          <p:nvPr/>
        </p:nvGrpSpPr>
        <p:grpSpPr>
          <a:xfrm>
            <a:off x="2279866" y="3005045"/>
            <a:ext cx="927100" cy="812800"/>
            <a:chOff x="939800" y="1873250"/>
            <a:chExt cx="927100" cy="812800"/>
          </a:xfrm>
        </p:grpSpPr>
        <p:cxnSp>
          <p:nvCxnSpPr>
            <p:cNvPr id="141" name="Google Shape;141;p11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2" name="Google Shape;142;p11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grpSp>
        <p:nvGrpSpPr>
          <p:cNvPr id="143" name="Google Shape;143;p11"/>
          <p:cNvGrpSpPr/>
          <p:nvPr/>
        </p:nvGrpSpPr>
        <p:grpSpPr>
          <a:xfrm>
            <a:off x="2218107" y="1672572"/>
            <a:ext cx="927100" cy="812800"/>
            <a:chOff x="939800" y="1873250"/>
            <a:chExt cx="927100" cy="812800"/>
          </a:xfrm>
        </p:grpSpPr>
        <p:cxnSp>
          <p:nvCxnSpPr>
            <p:cNvPr id="144" name="Google Shape;144;p11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5" name="Google Shape;145;p11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46" name="Google Shape;146;p11"/>
          <p:cNvCxnSpPr/>
          <p:nvPr/>
        </p:nvCxnSpPr>
        <p:spPr>
          <a:xfrm>
            <a:off x="929607" y="1840657"/>
            <a:ext cx="685800" cy="59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11"/>
          <p:cNvCxnSpPr/>
          <p:nvPr/>
        </p:nvCxnSpPr>
        <p:spPr>
          <a:xfrm flipH="1" rot="10800000">
            <a:off x="987507" y="3383226"/>
            <a:ext cx="889002" cy="38946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11"/>
          <p:cNvCxnSpPr/>
          <p:nvPr/>
        </p:nvCxnSpPr>
        <p:spPr>
          <a:xfrm flipH="1" rot="10800000">
            <a:off x="2218107" y="1746234"/>
            <a:ext cx="882650" cy="354046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11"/>
          <p:cNvCxnSpPr/>
          <p:nvPr/>
        </p:nvCxnSpPr>
        <p:spPr>
          <a:xfrm>
            <a:off x="2292040" y="3219667"/>
            <a:ext cx="830058" cy="377825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0" name="Google Shape;150;p11"/>
          <p:cNvGrpSpPr/>
          <p:nvPr/>
        </p:nvGrpSpPr>
        <p:grpSpPr>
          <a:xfrm>
            <a:off x="3444513" y="1693880"/>
            <a:ext cx="927100" cy="812800"/>
            <a:chOff x="939800" y="1873250"/>
            <a:chExt cx="927100" cy="812800"/>
          </a:xfrm>
        </p:grpSpPr>
        <p:cxnSp>
          <p:nvCxnSpPr>
            <p:cNvPr id="151" name="Google Shape;151;p11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52" name="Google Shape;152;p11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53" name="Google Shape;153;p11"/>
          <p:cNvCxnSpPr/>
          <p:nvPr/>
        </p:nvCxnSpPr>
        <p:spPr>
          <a:xfrm flipH="1" rot="10800000">
            <a:off x="3444513" y="1727343"/>
            <a:ext cx="374240" cy="77933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4" name="Google Shape;154;p11"/>
          <p:cNvGrpSpPr/>
          <p:nvPr/>
        </p:nvGrpSpPr>
        <p:grpSpPr>
          <a:xfrm>
            <a:off x="3492221" y="3002179"/>
            <a:ext cx="927100" cy="812800"/>
            <a:chOff x="939800" y="1873250"/>
            <a:chExt cx="927100" cy="812800"/>
          </a:xfrm>
        </p:grpSpPr>
        <p:cxnSp>
          <p:nvCxnSpPr>
            <p:cNvPr id="155" name="Google Shape;155;p11"/>
            <p:cNvCxnSpPr/>
            <p:nvPr/>
          </p:nvCxnSpPr>
          <p:spPr>
            <a:xfrm rot="10800000">
              <a:off x="939800" y="1873250"/>
              <a:ext cx="0" cy="81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56" name="Google Shape;156;p11"/>
            <p:cNvCxnSpPr/>
            <p:nvPr/>
          </p:nvCxnSpPr>
          <p:spPr>
            <a:xfrm>
              <a:off x="939800" y="2686050"/>
              <a:ext cx="9271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157" name="Google Shape;157;p11"/>
          <p:cNvSpPr/>
          <p:nvPr/>
        </p:nvSpPr>
        <p:spPr>
          <a:xfrm rot="6351983">
            <a:off x="2863982" y="2870955"/>
            <a:ext cx="1136440" cy="821269"/>
          </a:xfrm>
          <a:prstGeom prst="arc">
            <a:avLst>
              <a:gd fmla="val 14216943" name="adj1"/>
              <a:gd fmla="val 2065088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708335" y="2365588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798450" y="3738658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60" name="Google Shape;160;p11"/>
          <p:cNvSpPr txBox="1"/>
          <p:nvPr/>
        </p:nvSpPr>
        <p:spPr>
          <a:xfrm>
            <a:off x="3234224" y="2424603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61" name="Google Shape;161;p11"/>
          <p:cNvSpPr txBox="1"/>
          <p:nvPr/>
        </p:nvSpPr>
        <p:spPr>
          <a:xfrm>
            <a:off x="2017075" y="2414686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62" name="Google Shape;162;p11"/>
          <p:cNvSpPr txBox="1"/>
          <p:nvPr/>
        </p:nvSpPr>
        <p:spPr>
          <a:xfrm>
            <a:off x="2104621" y="3763181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3306436" y="3771253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164" name="Google Shape;164;p11"/>
          <p:cNvSpPr txBox="1"/>
          <p:nvPr/>
        </p:nvSpPr>
        <p:spPr>
          <a:xfrm>
            <a:off x="1222650" y="1923769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3776504" y="3425565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/>
          </a:p>
        </p:txBody>
      </p:sp>
      <p:sp>
        <p:nvSpPr>
          <p:cNvPr id="166" name="Google Shape;166;p11"/>
          <p:cNvSpPr txBox="1"/>
          <p:nvPr/>
        </p:nvSpPr>
        <p:spPr>
          <a:xfrm>
            <a:off x="2261613" y="3425566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2527607" y="2235576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endParaRPr/>
          </a:p>
        </p:txBody>
      </p:sp>
      <p:sp>
        <p:nvSpPr>
          <p:cNvPr id="168" name="Google Shape;168;p11"/>
          <p:cNvSpPr txBox="1"/>
          <p:nvPr/>
        </p:nvSpPr>
        <p:spPr>
          <a:xfrm>
            <a:off x="3635925" y="2189012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1062793" y="3337480"/>
            <a:ext cx="82495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