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4"/>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10287000" cx="18288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
      <p:font typeface="Quicksand"/>
      <p:regular r:id="rId36"/>
      <p:bold r:id="rId37"/>
    </p:embeddedFont>
    <p:embeddedFont>
      <p:font typeface="Roboto Mon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BCEE7C-8089-43A5-8C37-958DECFDA4FA}">
  <a:tblStyle styleId="{76BCEE7C-8089-43A5-8C37-958DECFDA4F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A8F66B4-E255-4A89-A042-B0E13B38F4C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italic.fntdata"/><Relationship Id="rId20" Type="http://schemas.openxmlformats.org/officeDocument/2006/relationships/slide" Target="slides/slide13.xml"/><Relationship Id="rId41" Type="http://schemas.openxmlformats.org/officeDocument/2006/relationships/font" Target="fonts/RobotoMono-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ontserratSemiBold-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4.xml"/><Relationship Id="rId33" Type="http://schemas.openxmlformats.org/officeDocument/2006/relationships/font" Target="fonts/MontserratMedium-bold.fntdata"/><Relationship Id="rId10" Type="http://schemas.openxmlformats.org/officeDocument/2006/relationships/slide" Target="slides/slide3.xml"/><Relationship Id="rId32" Type="http://schemas.openxmlformats.org/officeDocument/2006/relationships/font" Target="fonts/MontserratMedium-regular.fntdata"/><Relationship Id="rId13" Type="http://schemas.openxmlformats.org/officeDocument/2006/relationships/slide" Target="slides/slide6.xml"/><Relationship Id="rId35" Type="http://schemas.openxmlformats.org/officeDocument/2006/relationships/font" Target="fonts/MontserratMedium-boldItalic.fntdata"/><Relationship Id="rId12" Type="http://schemas.openxmlformats.org/officeDocument/2006/relationships/slide" Target="slides/slide5.xml"/><Relationship Id="rId34" Type="http://schemas.openxmlformats.org/officeDocument/2006/relationships/font" Target="fonts/MontserratMedium-italic.fntdata"/><Relationship Id="rId15" Type="http://schemas.openxmlformats.org/officeDocument/2006/relationships/slide" Target="slides/slide8.xml"/><Relationship Id="rId37" Type="http://schemas.openxmlformats.org/officeDocument/2006/relationships/font" Target="fonts/Quicksand-bold.fntdata"/><Relationship Id="rId14" Type="http://schemas.openxmlformats.org/officeDocument/2006/relationships/slide" Target="slides/slide7.xml"/><Relationship Id="rId36" Type="http://schemas.openxmlformats.org/officeDocument/2006/relationships/font" Target="fonts/Quicksand-regular.fntdata"/><Relationship Id="rId17" Type="http://schemas.openxmlformats.org/officeDocument/2006/relationships/slide" Target="slides/slide10.xml"/><Relationship Id="rId39" Type="http://schemas.openxmlformats.org/officeDocument/2006/relationships/font" Target="fonts/RobotoMono-bold.fntdata"/><Relationship Id="rId16" Type="http://schemas.openxmlformats.org/officeDocument/2006/relationships/slide" Target="slides/slide9.xml"/><Relationship Id="rId38" Type="http://schemas.openxmlformats.org/officeDocument/2006/relationships/font" Target="fonts/RobotoMon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3d7128f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a3d7128f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91c96ccb4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91c96ccb4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91c96ccb4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91c96ccb4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3d7128fe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3d7128fe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3d7128fe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3d7128fe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3d7128fe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3d7128fe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c62f7efe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c62f7efe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91c96ccb4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91c96ccb4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3d7128f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3d7128f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3d7128fe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3d7128f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3d7128fe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3d7128fe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3d7128fe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3d7128fe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3d7128fe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3d7128fe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0" name="Shape 100"/>
        <p:cNvGrpSpPr/>
        <p:nvPr/>
      </p:nvGrpSpPr>
      <p:grpSpPr>
        <a:xfrm>
          <a:off x="0" y="0"/>
          <a:ext cx="0" cy="0"/>
          <a:chOff x="0" y="0"/>
          <a:chExt cx="0" cy="0"/>
        </a:xfrm>
      </p:grpSpPr>
      <p:sp>
        <p:nvSpPr>
          <p:cNvPr id="101" name="Google Shape;101;p19"/>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102" name="Google Shape;102;p19"/>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103" name="Google Shape;103;p19"/>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104" name="Google Shape;104;p19"/>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05" name="Google Shape;105;p19"/>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08" name="Google Shape;108;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9" name="Google Shape;109;p20"/>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 name="Shape 110"/>
        <p:cNvGrpSpPr/>
        <p:nvPr/>
      </p:nvGrpSpPr>
      <p:grpSpPr>
        <a:xfrm>
          <a:off x="0" y="0"/>
          <a:ext cx="0" cy="0"/>
          <a:chOff x="0" y="0"/>
          <a:chExt cx="0" cy="0"/>
        </a:xfrm>
      </p:grpSpPr>
      <p:sp>
        <p:nvSpPr>
          <p:cNvPr id="111" name="Google Shape;111;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2" name="Google Shape;112;p21"/>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3" name="Google Shape;11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4" name="Shape 114"/>
        <p:cNvGrpSpPr/>
        <p:nvPr/>
      </p:nvGrpSpPr>
      <p:grpSpPr>
        <a:xfrm>
          <a:off x="0" y="0"/>
          <a:ext cx="0" cy="0"/>
          <a:chOff x="0" y="0"/>
          <a:chExt cx="0" cy="0"/>
        </a:xfrm>
      </p:grpSpPr>
      <p:sp>
        <p:nvSpPr>
          <p:cNvPr id="115" name="Google Shape;115;p22"/>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6" name="Google Shape;116;p22"/>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7" name="Google Shape;117;p22"/>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8" name="Google Shape;118;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19" name="Google Shape;119;p22"/>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23"/>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2" name="Google Shape;122;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3" name="Shape 123"/>
        <p:cNvGrpSpPr/>
        <p:nvPr/>
      </p:nvGrpSpPr>
      <p:grpSpPr>
        <a:xfrm>
          <a:off x="0" y="0"/>
          <a:ext cx="0" cy="0"/>
          <a:chOff x="0" y="0"/>
          <a:chExt cx="0" cy="0"/>
        </a:xfrm>
      </p:grpSpPr>
      <p:sp>
        <p:nvSpPr>
          <p:cNvPr id="124" name="Google Shape;124;p2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6" name="Google Shape;126;p24"/>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24"/>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28" name="Google Shape;128;p24"/>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9" name="Google Shape;129;p24"/>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30" name="Google Shape;130;p24"/>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1" name="Google Shape;131;p24"/>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2" name="Shape 132"/>
        <p:cNvGrpSpPr/>
        <p:nvPr/>
      </p:nvGrpSpPr>
      <p:grpSpPr>
        <a:xfrm>
          <a:off x="0" y="0"/>
          <a:ext cx="0" cy="0"/>
          <a:chOff x="0" y="0"/>
          <a:chExt cx="0" cy="0"/>
        </a:xfrm>
      </p:grpSpPr>
      <p:sp>
        <p:nvSpPr>
          <p:cNvPr id="133" name="Google Shape;133;p25"/>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34" name="Google Shape;134;p25"/>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5" name="Google Shape;135;p25"/>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36" name="Google Shape;136;p25"/>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7" name="Google Shape;137;p25"/>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8" name="Google Shape;138;p25"/>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9" name="Google Shape;139;p25"/>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40" name="Google Shape;140;p25"/>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41" name="Google Shape;141;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42" name="Shape 142"/>
        <p:cNvGrpSpPr/>
        <p:nvPr/>
      </p:nvGrpSpPr>
      <p:grpSpPr>
        <a:xfrm>
          <a:off x="0" y="0"/>
          <a:ext cx="0" cy="0"/>
          <a:chOff x="0" y="0"/>
          <a:chExt cx="0" cy="0"/>
        </a:xfrm>
      </p:grpSpPr>
      <p:sp>
        <p:nvSpPr>
          <p:cNvPr id="143" name="Google Shape;143;p2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44" name="Google Shape;144;p26"/>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5" name="Google Shape;145;p26"/>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6" name="Google Shape;146;p26"/>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7" name="Google Shape;147;p26"/>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48" name="Google Shape;148;p26"/>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9" name="Google Shape;149;p26"/>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50" name="Google Shape;150;p26"/>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1" name="Google Shape;151;p26"/>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52" name="Google Shape;152;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3" name="Shape 153"/>
        <p:cNvGrpSpPr/>
        <p:nvPr/>
      </p:nvGrpSpPr>
      <p:grpSpPr>
        <a:xfrm>
          <a:off x="0" y="0"/>
          <a:ext cx="0" cy="0"/>
          <a:chOff x="0" y="0"/>
          <a:chExt cx="0" cy="0"/>
        </a:xfrm>
      </p:grpSpPr>
      <p:sp>
        <p:nvSpPr>
          <p:cNvPr id="154" name="Google Shape;154;p27"/>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5" name="Google Shape;155;p27"/>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56" name="Google Shape;156;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57" name="Shape 157"/>
        <p:cNvGrpSpPr/>
        <p:nvPr/>
      </p:nvGrpSpPr>
      <p:grpSpPr>
        <a:xfrm>
          <a:off x="0" y="0"/>
          <a:ext cx="0" cy="0"/>
          <a:chOff x="0" y="0"/>
          <a:chExt cx="0" cy="0"/>
        </a:xfrm>
      </p:grpSpPr>
      <p:sp>
        <p:nvSpPr>
          <p:cNvPr id="158" name="Google Shape;158;p28"/>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59" name="Google Shape;159;p28"/>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60" name="Google Shape;160;p28"/>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sp>
        <p:nvSpPr>
          <p:cNvPr id="162" name="Google Shape;162;p29"/>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3.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97" name="Google Shape;97;p18"/>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98" name="Google Shape;98;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9" name="Google Shape;99;p18"/>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31"/>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a:t>
            </a:r>
            <a:r>
              <a:rPr lang="en-GB" sz="7000">
                <a:solidFill>
                  <a:srgbClr val="4B3241"/>
                </a:solidFill>
              </a:rPr>
              <a:t> 2</a:t>
            </a:r>
            <a:r>
              <a:rPr lang="en-GB" sz="7000">
                <a:solidFill>
                  <a:srgbClr val="4B3241"/>
                </a:solidFill>
              </a:rPr>
              <a:t>: Initiate a Project</a:t>
            </a:r>
            <a:r>
              <a:rPr lang="en-GB" sz="7000">
                <a:solidFill>
                  <a:srgbClr val="4B3241"/>
                </a:solidFill>
              </a:rPr>
              <a:t>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IT Project Management</a:t>
            </a:r>
            <a:endParaRPr sz="3000">
              <a:solidFill>
                <a:srgbClr val="4B3241"/>
              </a:solidFill>
            </a:endParaRPr>
          </a:p>
        </p:txBody>
      </p:sp>
      <p:sp>
        <p:nvSpPr>
          <p:cNvPr id="170" name="Google Shape;170;p31"/>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71" name="Google Shape;171;p31"/>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Steve Gibson</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72" name="Google Shape;172;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3" name="Google Shape;173;p31"/>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Complete a </a:t>
            </a:r>
            <a:r>
              <a:rPr lang="en-GB"/>
              <a:t>feasibility</a:t>
            </a:r>
            <a:r>
              <a:rPr lang="en-GB"/>
              <a:t> report</a:t>
            </a:r>
            <a:endParaRPr/>
          </a:p>
        </p:txBody>
      </p:sp>
      <p:sp>
        <p:nvSpPr>
          <p:cNvPr id="238" name="Google Shape;238;p4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9" name="Google Shape;239;p40"/>
          <p:cNvSpPr txBox="1"/>
          <p:nvPr>
            <p:ph idx="1" type="body"/>
          </p:nvPr>
        </p:nvSpPr>
        <p:spPr>
          <a:xfrm>
            <a:off x="917950" y="2876300"/>
            <a:ext cx="15825300" cy="2091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Over the next few slides there are the different elements of our template feasibility report. Complete each section carefully.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Complete a feasibility report</a:t>
            </a:r>
            <a:endParaRPr/>
          </a:p>
        </p:txBody>
      </p:sp>
      <p:sp>
        <p:nvSpPr>
          <p:cNvPr id="245" name="Google Shape;245;p4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46" name="Google Shape;246;p41"/>
          <p:cNvGraphicFramePr/>
          <p:nvPr/>
        </p:nvGraphicFramePr>
        <p:xfrm>
          <a:off x="952500" y="1867700"/>
          <a:ext cx="3000000" cy="3000000"/>
        </p:xfrm>
        <a:graphic>
          <a:graphicData uri="http://schemas.openxmlformats.org/drawingml/2006/table">
            <a:tbl>
              <a:tblPr>
                <a:noFill/>
                <a:tableStyleId>{BA8F66B4-E255-4A89-A042-B0E13B38F4C7}</a:tableStyleId>
              </a:tblPr>
              <a:tblGrid>
                <a:gridCol w="4852125"/>
                <a:gridCol w="11530875"/>
              </a:tblGrid>
              <a:tr h="1074950">
                <a:tc gridSpan="2">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Introduction</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hMerge="1"/>
              </a:tr>
              <a:tr h="5388875">
                <a:tc gridSpan="2">
                  <a:txBody>
                    <a:bodyPr/>
                    <a:lstStyle/>
                    <a:p>
                      <a:pPr indent="0" lvl="0" marL="0" rtl="0" algn="l">
                        <a:spcBef>
                          <a:spcPts val="0"/>
                        </a:spcBef>
                        <a:spcAft>
                          <a:spcPts val="0"/>
                        </a:spcAft>
                        <a:buNone/>
                      </a:pPr>
                      <a:r>
                        <a:rPr lang="en-GB" sz="2800">
                          <a:latin typeface="Montserrat"/>
                          <a:ea typeface="Montserrat"/>
                          <a:cs typeface="Montserrat"/>
                          <a:sym typeface="Montserrat"/>
                        </a:rPr>
                        <a:t>Write briefly about the company here</a:t>
                      </a:r>
                      <a:endParaRPr sz="2800">
                        <a:latin typeface="Roboto Mono"/>
                        <a:ea typeface="Roboto Mono"/>
                        <a:cs typeface="Roboto Mono"/>
                        <a:sym typeface="Roboto Mono"/>
                      </a:endParaRPr>
                    </a:p>
                  </a:txBody>
                  <a:tcPr marT="91425" marB="91425" marR="91425" marL="91425"/>
                </a:tc>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Complete a feasibility report </a:t>
            </a:r>
            <a:endParaRPr/>
          </a:p>
        </p:txBody>
      </p:sp>
      <p:sp>
        <p:nvSpPr>
          <p:cNvPr id="252" name="Google Shape;252;p4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53" name="Google Shape;253;p42"/>
          <p:cNvGraphicFramePr/>
          <p:nvPr/>
        </p:nvGraphicFramePr>
        <p:xfrm>
          <a:off x="952500" y="1867700"/>
          <a:ext cx="3000000" cy="3000000"/>
        </p:xfrm>
        <a:graphic>
          <a:graphicData uri="http://schemas.openxmlformats.org/drawingml/2006/table">
            <a:tbl>
              <a:tblPr>
                <a:noFill/>
                <a:tableStyleId>{BA8F66B4-E255-4A89-A042-B0E13B38F4C7}</a:tableStyleId>
              </a:tblPr>
              <a:tblGrid>
                <a:gridCol w="4852125"/>
                <a:gridCol w="11530875"/>
              </a:tblGrid>
              <a:tr h="1159275">
                <a:tc>
                  <a:txBody>
                    <a:bodyPr/>
                    <a:lstStyle/>
                    <a:p>
                      <a:pPr indent="0" lvl="0" marL="0" rtl="0" algn="l">
                        <a:spcBef>
                          <a:spcPts val="0"/>
                        </a:spcBef>
                        <a:spcAft>
                          <a:spcPts val="0"/>
                        </a:spcAft>
                        <a:buNone/>
                      </a:pPr>
                      <a:r>
                        <a:rPr b="1" lang="en-GB" sz="2800" u="sng">
                          <a:solidFill>
                            <a:srgbClr val="FFFFFF"/>
                          </a:solidFill>
                          <a:latin typeface="Montserrat"/>
                          <a:ea typeface="Montserrat"/>
                          <a:cs typeface="Montserrat"/>
                          <a:sym typeface="Montserrat"/>
                        </a:rPr>
                        <a:t>User Requirements</a:t>
                      </a:r>
                      <a:br>
                        <a:rPr b="1" lang="en-GB" sz="2800">
                          <a:solidFill>
                            <a:srgbClr val="FFFFFF"/>
                          </a:solidFill>
                          <a:latin typeface="Montserrat"/>
                          <a:ea typeface="Montserrat"/>
                          <a:cs typeface="Montserrat"/>
                          <a:sym typeface="Montserrat"/>
                        </a:rPr>
                      </a:br>
                      <a:r>
                        <a:rPr b="1" lang="en-GB" sz="2800">
                          <a:solidFill>
                            <a:srgbClr val="FFFFFF"/>
                          </a:solidFill>
                          <a:latin typeface="Montserrat"/>
                          <a:ea typeface="Montserrat"/>
                          <a:cs typeface="Montserrat"/>
                          <a:sym typeface="Montserrat"/>
                        </a:rPr>
                        <a:t>Requirement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t/>
                      </a:r>
                      <a:endParaRPr b="1" sz="2800">
                        <a:solidFill>
                          <a:srgbClr val="FFFFFF"/>
                        </a:solidFill>
                        <a:latin typeface="Montserrat"/>
                        <a:ea typeface="Montserrat"/>
                        <a:cs typeface="Montserrat"/>
                        <a:sym typeface="Montserrat"/>
                      </a:endParaRPr>
                    </a:p>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What needs to be done</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5811525">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(Do not complete until instructed)</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917950" y="890050"/>
            <a:ext cx="11908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 Consider constraints</a:t>
            </a:r>
            <a:endParaRPr/>
          </a:p>
        </p:txBody>
      </p:sp>
      <p:sp>
        <p:nvSpPr>
          <p:cNvPr id="259" name="Google Shape;259;p4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60" name="Google Shape;260;p43"/>
          <p:cNvSpPr txBox="1"/>
          <p:nvPr>
            <p:ph idx="1" type="body"/>
          </p:nvPr>
        </p:nvSpPr>
        <p:spPr>
          <a:xfrm>
            <a:off x="917950" y="2876300"/>
            <a:ext cx="15653100" cy="2091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Over the next few slides there are a few more elements of our template feasibility report. Complete each section carefully.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Consider constraints</a:t>
            </a:r>
            <a:endParaRPr/>
          </a:p>
          <a:p>
            <a:pPr indent="0" lvl="0" marL="0" rtl="0" algn="l">
              <a:spcBef>
                <a:spcPts val="0"/>
              </a:spcBef>
              <a:spcAft>
                <a:spcPts val="0"/>
              </a:spcAft>
              <a:buNone/>
            </a:pPr>
            <a:r>
              <a:t/>
            </a:r>
            <a:endParaRPr/>
          </a:p>
        </p:txBody>
      </p:sp>
      <p:sp>
        <p:nvSpPr>
          <p:cNvPr id="266" name="Google Shape;266;p4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67" name="Google Shape;267;p44"/>
          <p:cNvGraphicFramePr/>
          <p:nvPr/>
        </p:nvGraphicFramePr>
        <p:xfrm>
          <a:off x="952500" y="1867700"/>
          <a:ext cx="3000000" cy="3000000"/>
        </p:xfrm>
        <a:graphic>
          <a:graphicData uri="http://schemas.openxmlformats.org/drawingml/2006/table">
            <a:tbl>
              <a:tblPr>
                <a:noFill/>
                <a:tableStyleId>{BA8F66B4-E255-4A89-A042-B0E13B38F4C7}</a:tableStyleId>
              </a:tblPr>
              <a:tblGrid>
                <a:gridCol w="4375775"/>
                <a:gridCol w="2592550"/>
                <a:gridCol w="9414700"/>
              </a:tblGrid>
              <a:tr h="1159275">
                <a:tc>
                  <a:txBody>
                    <a:bodyPr/>
                    <a:lstStyle/>
                    <a:p>
                      <a:pPr indent="0" lvl="0" marL="0" rtl="0" algn="l">
                        <a:spcBef>
                          <a:spcPts val="0"/>
                        </a:spcBef>
                        <a:spcAft>
                          <a:spcPts val="0"/>
                        </a:spcAft>
                        <a:buNone/>
                      </a:pPr>
                      <a:r>
                        <a:rPr b="1" lang="en-GB" sz="2800" u="sng">
                          <a:solidFill>
                            <a:srgbClr val="FFFFFF"/>
                          </a:solidFill>
                          <a:latin typeface="Montserrat"/>
                          <a:ea typeface="Montserrat"/>
                          <a:cs typeface="Montserrat"/>
                          <a:sym typeface="Montserrat"/>
                        </a:rPr>
                        <a:t>Constraints</a:t>
                      </a:r>
                      <a:endParaRPr b="1" sz="2800" u="sng">
                        <a:solidFill>
                          <a:srgbClr val="FFFFFF"/>
                        </a:solidFill>
                        <a:latin typeface="Montserrat"/>
                        <a:ea typeface="Montserrat"/>
                        <a:cs typeface="Montserrat"/>
                        <a:sym typeface="Montserrat"/>
                      </a:endParaRPr>
                    </a:p>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Risk</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t/>
                      </a:r>
                      <a:endParaRPr b="1" sz="2800">
                        <a:solidFill>
                          <a:srgbClr val="FFFFFF"/>
                        </a:solidFill>
                        <a:latin typeface="Montserrat"/>
                        <a:ea typeface="Montserrat"/>
                        <a:cs typeface="Montserrat"/>
                        <a:sym typeface="Montserrat"/>
                      </a:endParaRPr>
                    </a:p>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Level of risk</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t/>
                      </a:r>
                      <a:endParaRPr b="1" sz="2800">
                        <a:solidFill>
                          <a:srgbClr val="FFFFFF"/>
                        </a:solidFill>
                        <a:latin typeface="Montserrat"/>
                        <a:ea typeface="Montserrat"/>
                        <a:cs typeface="Montserrat"/>
                        <a:sym typeface="Montserrat"/>
                      </a:endParaRPr>
                    </a:p>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Mitigation steps</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5811525">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700">
                        <a:latin typeface="Roboto Mono"/>
                        <a:ea typeface="Roboto Mono"/>
                        <a:cs typeface="Roboto Mono"/>
                        <a:sym typeface="Roboto Mono"/>
                      </a:endParaRPr>
                    </a:p>
                  </a:txBody>
                  <a:tcPr marT="91425" marB="91425" marR="91425" marL="91425"/>
                </a:tc>
                <a:tc>
                  <a:txBody>
                    <a:bodyPr/>
                    <a:lstStyle/>
                    <a:p>
                      <a:pPr indent="0" lvl="0" marL="0" rtl="0" algn="l">
                        <a:spcBef>
                          <a:spcPts val="0"/>
                        </a:spcBef>
                        <a:spcAft>
                          <a:spcPts val="0"/>
                        </a:spcAft>
                        <a:buNone/>
                      </a:pPr>
                      <a:r>
                        <a:t/>
                      </a:r>
                      <a:endParaRPr sz="2700">
                        <a:latin typeface="Roboto Mono"/>
                        <a:ea typeface="Roboto Mono"/>
                        <a:cs typeface="Roboto Mono"/>
                        <a:sym typeface="Roboto Mono"/>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Consider constraints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3" name="Google Shape;273;p4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74" name="Google Shape;274;p45"/>
          <p:cNvGraphicFramePr/>
          <p:nvPr/>
        </p:nvGraphicFramePr>
        <p:xfrm>
          <a:off x="952500" y="1867700"/>
          <a:ext cx="3000000" cy="3000000"/>
        </p:xfrm>
        <a:graphic>
          <a:graphicData uri="http://schemas.openxmlformats.org/drawingml/2006/table">
            <a:tbl>
              <a:tblPr>
                <a:noFill/>
                <a:tableStyleId>{BA8F66B4-E255-4A89-A042-B0E13B38F4C7}</a:tableStyleId>
              </a:tblPr>
              <a:tblGrid>
                <a:gridCol w="4852125"/>
                <a:gridCol w="11530875"/>
              </a:tblGrid>
              <a:tr h="1074950">
                <a:tc gridSpan="2">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Conclusion</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hMerge="1"/>
              </a:tr>
              <a:tr h="5388875">
                <a:tc gridSpan="2">
                  <a:txBody>
                    <a:bodyPr/>
                    <a:lstStyle/>
                    <a:p>
                      <a:pPr indent="0" lvl="0" marL="0" rtl="0" algn="l">
                        <a:spcBef>
                          <a:spcPts val="0"/>
                        </a:spcBef>
                        <a:spcAft>
                          <a:spcPts val="0"/>
                        </a:spcAft>
                        <a:buNone/>
                      </a:pPr>
                      <a:r>
                        <a:t/>
                      </a:r>
                      <a:endParaRPr sz="2800">
                        <a:latin typeface="Roboto Mono"/>
                        <a:ea typeface="Roboto Mono"/>
                        <a:cs typeface="Roboto Mono"/>
                        <a:sym typeface="Roboto Mono"/>
                      </a:endParaRPr>
                    </a:p>
                  </a:txBody>
                  <a:tcPr marT="91425" marB="91425" marR="91425" marL="91425"/>
                </a:tc>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Task 4: Task List</a:t>
            </a:r>
            <a:endParaRPr>
              <a:solidFill>
                <a:srgbClr val="000000"/>
              </a:solidFill>
            </a:endParaRPr>
          </a:p>
        </p:txBody>
      </p:sp>
      <p:sp>
        <p:nvSpPr>
          <p:cNvPr id="280" name="Google Shape;280;p4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1" name="Google Shape;281;p46"/>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300">
                <a:solidFill>
                  <a:srgbClr val="FFFFFF"/>
                </a:solidFill>
                <a:latin typeface="Montserrat"/>
                <a:ea typeface="Montserrat"/>
                <a:cs typeface="Montserrat"/>
                <a:sym typeface="Montserrat"/>
              </a:rPr>
              <a:t>Integrated system</a:t>
            </a:r>
            <a:endParaRPr b="1" sz="3300">
              <a:solidFill>
                <a:srgbClr val="FFFFFF"/>
              </a:solidFill>
              <a:latin typeface="Montserrat"/>
              <a:ea typeface="Montserrat"/>
              <a:cs typeface="Montserrat"/>
              <a:sym typeface="Montserrat"/>
            </a:endParaRPr>
          </a:p>
        </p:txBody>
      </p:sp>
      <p:sp>
        <p:nvSpPr>
          <p:cNvPr id="282" name="Google Shape;282;p46"/>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latin typeface="Montserrat"/>
                <a:ea typeface="Montserrat"/>
                <a:cs typeface="Montserrat"/>
                <a:sym typeface="Montserrat"/>
              </a:rPr>
              <a:t> </a:t>
            </a:r>
            <a:endParaRPr sz="2800">
              <a:solidFill>
                <a:srgbClr val="434343"/>
              </a:solidFill>
              <a:latin typeface="Montserrat"/>
              <a:ea typeface="Montserrat"/>
              <a:cs typeface="Montserrat"/>
              <a:sym typeface="Montserrat"/>
            </a:endParaRPr>
          </a:p>
        </p:txBody>
      </p:sp>
      <p:sp>
        <p:nvSpPr>
          <p:cNvPr id="283" name="Google Shape;283;p46"/>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300">
                <a:solidFill>
                  <a:srgbClr val="FFFFFF"/>
                </a:solidFill>
                <a:latin typeface="Montserrat"/>
                <a:ea typeface="Montserrat"/>
                <a:cs typeface="Montserrat"/>
                <a:sym typeface="Montserrat"/>
              </a:rPr>
              <a:t>Dessert selection tool</a:t>
            </a:r>
            <a:endParaRPr b="1" sz="3300">
              <a:solidFill>
                <a:srgbClr val="FFFFFF"/>
              </a:solidFill>
              <a:latin typeface="Montserrat"/>
              <a:ea typeface="Montserrat"/>
              <a:cs typeface="Montserrat"/>
              <a:sym typeface="Montserrat"/>
            </a:endParaRPr>
          </a:p>
        </p:txBody>
      </p:sp>
      <p:sp>
        <p:nvSpPr>
          <p:cNvPr id="284" name="Google Shape;284;p46"/>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285" name="Google Shape;285;p46"/>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300">
                <a:solidFill>
                  <a:srgbClr val="FFFFFF"/>
                </a:solidFill>
                <a:latin typeface="Montserrat"/>
                <a:ea typeface="Montserrat"/>
                <a:cs typeface="Montserrat"/>
                <a:sym typeface="Montserrat"/>
              </a:rPr>
              <a:t>Advertising posters</a:t>
            </a:r>
            <a:endParaRPr b="1" sz="3300">
              <a:solidFill>
                <a:srgbClr val="FFFFFF"/>
              </a:solidFill>
              <a:latin typeface="Montserrat"/>
              <a:ea typeface="Montserrat"/>
              <a:cs typeface="Montserrat"/>
              <a:sym typeface="Montserrat"/>
            </a:endParaRPr>
          </a:p>
        </p:txBody>
      </p:sp>
      <p:sp>
        <p:nvSpPr>
          <p:cNvPr id="286" name="Google Shape;286;p46"/>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t/>
            </a:r>
            <a:endParaRPr sz="2800">
              <a:solidFill>
                <a:srgbClr val="434343"/>
              </a:solidFill>
              <a:latin typeface="Roboto Mono"/>
              <a:ea typeface="Roboto Mono"/>
              <a:cs typeface="Roboto Mono"/>
              <a:sym typeface="Roboto Mono"/>
            </a:endParaRPr>
          </a:p>
        </p:txBody>
      </p:sp>
      <p:sp>
        <p:nvSpPr>
          <p:cNvPr id="287" name="Google Shape;287;p46"/>
          <p:cNvSpPr txBox="1"/>
          <p:nvPr>
            <p:ph idx="1" type="body"/>
          </p:nvPr>
        </p:nvSpPr>
        <p:spPr>
          <a:xfrm>
            <a:off x="917950" y="1818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 Create a list of tasks that need to be carried out to complete the Delicious Desserts project.</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Read the project brief</a:t>
            </a:r>
            <a:endParaRPr>
              <a:solidFill>
                <a:schemeClr val="dk2"/>
              </a:solidFill>
            </a:endParaRPr>
          </a:p>
        </p:txBody>
      </p:sp>
      <p:sp>
        <p:nvSpPr>
          <p:cNvPr id="179" name="Google Shape;179;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0" name="Google Shape;180;p32"/>
          <p:cNvSpPr txBox="1"/>
          <p:nvPr>
            <p:ph idx="1" type="body"/>
          </p:nvPr>
        </p:nvSpPr>
        <p:spPr>
          <a:xfrm>
            <a:off x="917950" y="2876300"/>
            <a:ext cx="15631800" cy="2091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Over the next few slides there is a detailed project brief. Make a list of the key information that will help you to understand what you would need to do to initiate this project.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186" name="Google Shape;186;p33"/>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000000"/>
                </a:solidFill>
              </a:rPr>
              <a:t>Delicious Desserts is a small shop in a popular town offering a variety of desserts that includes waffles, cookie dough and cheesecakes. They close relatively early, so they miss out on evening trade. </a:t>
            </a:r>
            <a:endParaRPr sz="2800">
              <a:solidFill>
                <a:srgbClr val="000000"/>
              </a:solidFill>
            </a:endParaRPr>
          </a:p>
          <a:p>
            <a:pPr indent="0" lvl="0" marL="0" rtl="0" algn="l">
              <a:spcBef>
                <a:spcPts val="2000"/>
              </a:spcBef>
              <a:spcAft>
                <a:spcPts val="0"/>
              </a:spcAft>
              <a:buNone/>
            </a:pPr>
            <a:r>
              <a:rPr lang="en-GB" sz="2800">
                <a:solidFill>
                  <a:srgbClr val="000000"/>
                </a:solidFill>
              </a:rPr>
              <a:t>To grow their business, they are going to offer an online ordering service and need support to develop an integrated system that will maintain effective stock control and sales to calculate any profit made in a week, a month, and a year. They intend to launch the online service in eight weeks’ time.</a:t>
            </a:r>
            <a:endParaRPr sz="2800">
              <a:solidFill>
                <a:srgbClr val="000000"/>
              </a:solidFill>
            </a:endParaRPr>
          </a:p>
          <a:p>
            <a:pPr indent="0" lvl="0" marL="0" rtl="0" algn="l">
              <a:spcBef>
                <a:spcPts val="2000"/>
              </a:spcBef>
              <a:spcAft>
                <a:spcPts val="2000"/>
              </a:spcAft>
              <a:buNone/>
            </a:pPr>
            <a:r>
              <a:rPr lang="en-GB" sz="2800">
                <a:solidFill>
                  <a:srgbClr val="000000"/>
                </a:solidFill>
              </a:rPr>
              <a:t>The system they currently use consists of a spreadsheet that itemises stock in their stores and is updated at the end of each week after a manual stocktake. This can result in some items running out before the order arrives the following week, having a negative impact on the business. They want the new system to prevent this from happening.</a:t>
            </a:r>
            <a:endParaRPr sz="2800"/>
          </a:p>
        </p:txBody>
      </p:sp>
      <p:sp>
        <p:nvSpPr>
          <p:cNvPr id="187" name="Google Shape;187;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193" name="Google Shape;193;p3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000000"/>
                </a:solidFill>
              </a:rPr>
              <a:t>They have a separate system that contains a daily count of desserts sold, including the price they have been sold for, which provides a daily tally of earnings. This is totalled at the end of each week before subtracting the costs for the week, giving an indication of profit or loss for that week. </a:t>
            </a:r>
            <a:endParaRPr sz="2800">
              <a:solidFill>
                <a:srgbClr val="000000"/>
              </a:solidFill>
            </a:endParaRPr>
          </a:p>
          <a:p>
            <a:pPr indent="0" lvl="0" marL="0" rtl="0" algn="l">
              <a:spcBef>
                <a:spcPts val="2000"/>
              </a:spcBef>
              <a:spcAft>
                <a:spcPts val="0"/>
              </a:spcAft>
              <a:buNone/>
            </a:pPr>
            <a:r>
              <a:rPr lang="en-GB" sz="2800">
                <a:solidFill>
                  <a:srgbClr val="000000"/>
                </a:solidFill>
              </a:rPr>
              <a:t>They realise that things can be improved by calculating a daily running cost for the shop including staff wages, utility services, and rent, that can be included in the selling price of the goods. This is currently calculated from the cost of the ingredients.</a:t>
            </a:r>
            <a:endParaRPr sz="2800">
              <a:solidFill>
                <a:srgbClr val="000000"/>
              </a:solidFill>
            </a:endParaRPr>
          </a:p>
          <a:p>
            <a:pPr indent="0" lvl="0" marL="0" rtl="0" algn="l">
              <a:spcBef>
                <a:spcPts val="2000"/>
              </a:spcBef>
              <a:spcAft>
                <a:spcPts val="2000"/>
              </a:spcAft>
              <a:buNone/>
            </a:pPr>
            <a:r>
              <a:rPr lang="en-GB" sz="2800">
                <a:solidFill>
                  <a:srgbClr val="000000"/>
                </a:solidFill>
              </a:rPr>
              <a:t>They also need to remain competitive and overpricing of goods is not what they are aiming for, so a sensible solution needs to be arranged.</a:t>
            </a:r>
            <a:endParaRPr sz="2800"/>
          </a:p>
        </p:txBody>
      </p:sp>
      <p:sp>
        <p:nvSpPr>
          <p:cNvPr id="194" name="Google Shape;194;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200" name="Google Shape;200;p3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000000"/>
                </a:solidFill>
              </a:rPr>
              <a:t>In addition to this, they want to provide an interactive service that will help an indecisive customer to select a dessert that they would enjoy from their menu. They have touchscreen devices at tables in the shop that could be used for this service, and will need to advertise the online ordering and interactive services.</a:t>
            </a:r>
            <a:endParaRPr sz="2800">
              <a:solidFill>
                <a:srgbClr val="000000"/>
              </a:solidFill>
            </a:endParaRPr>
          </a:p>
          <a:p>
            <a:pPr indent="0" lvl="0" marL="0" rtl="0" algn="l">
              <a:spcBef>
                <a:spcPts val="2000"/>
              </a:spcBef>
              <a:spcAft>
                <a:spcPts val="0"/>
              </a:spcAft>
              <a:buNone/>
            </a:pPr>
            <a:r>
              <a:rPr lang="en-GB" sz="2800">
                <a:solidFill>
                  <a:srgbClr val="000000"/>
                </a:solidFill>
              </a:rPr>
              <a:t>The team who manage the shop have basic IT skills, so are able to input data and interpret what a chart means if it is provided for them. They also respond well to visual reminders that stock is about to run out.</a:t>
            </a:r>
            <a:endParaRPr sz="2800">
              <a:solidFill>
                <a:srgbClr val="000000"/>
              </a:solidFill>
            </a:endParaRPr>
          </a:p>
          <a:p>
            <a:pPr indent="0" lvl="0" marL="0" rtl="0" algn="l">
              <a:spcBef>
                <a:spcPts val="2000"/>
              </a:spcBef>
              <a:spcAft>
                <a:spcPts val="2000"/>
              </a:spcAft>
              <a:buNone/>
            </a:pPr>
            <a:r>
              <a:t/>
            </a:r>
            <a:endParaRPr sz="2800">
              <a:solidFill>
                <a:srgbClr val="000000"/>
              </a:solidFill>
            </a:endParaRPr>
          </a:p>
        </p:txBody>
      </p:sp>
      <p:sp>
        <p:nvSpPr>
          <p:cNvPr id="201" name="Google Shape;201;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917950" y="890050"/>
            <a:ext cx="9519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207" name="Google Shape;207;p3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000000"/>
                </a:solidFill>
              </a:rPr>
              <a:t>The following shows the costs of the </a:t>
            </a:r>
            <a:r>
              <a:rPr b="1" lang="en-GB" sz="2800">
                <a:solidFill>
                  <a:srgbClr val="000000"/>
                </a:solidFill>
              </a:rPr>
              <a:t>basic ingredients</a:t>
            </a:r>
            <a:r>
              <a:rPr lang="en-GB" sz="2800">
                <a:solidFill>
                  <a:srgbClr val="000000"/>
                </a:solidFill>
              </a:rPr>
              <a:t> that must be available daily:</a:t>
            </a:r>
            <a:endParaRPr sz="2800"/>
          </a:p>
          <a:p>
            <a:pPr indent="0" lvl="0" marL="0" rtl="0" algn="l">
              <a:lnSpc>
                <a:spcPct val="115000"/>
              </a:lnSpc>
              <a:spcBef>
                <a:spcPts val="2000"/>
              </a:spcBef>
              <a:spcAft>
                <a:spcPts val="0"/>
              </a:spcAft>
              <a:buNone/>
            </a:pPr>
            <a:r>
              <a:rPr lang="en-GB" sz="2800">
                <a:solidFill>
                  <a:srgbClr val="000000"/>
                </a:solidFill>
              </a:rPr>
              <a:t>Plain flour 16 kg: £9.99</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Sugar 25 kg: £35.56</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Baking powder 850g: £8.49</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Salt 3 kg: £2.49</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Milk 2.27 ltr: £2.39</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Icing sugar 1 kg: £2.66</a:t>
            </a:r>
            <a:endParaRPr sz="2800">
              <a:solidFill>
                <a:srgbClr val="000000"/>
              </a:solidFill>
            </a:endParaRPr>
          </a:p>
          <a:p>
            <a:pPr indent="0" lvl="0" marL="0" rtl="0" algn="l">
              <a:lnSpc>
                <a:spcPct val="115000"/>
              </a:lnSpc>
              <a:spcBef>
                <a:spcPts val="0"/>
              </a:spcBef>
              <a:spcAft>
                <a:spcPts val="0"/>
              </a:spcAft>
              <a:buNone/>
            </a:pPr>
            <a:r>
              <a:t/>
            </a:r>
            <a:endParaRPr sz="2800"/>
          </a:p>
        </p:txBody>
      </p:sp>
      <p:sp>
        <p:nvSpPr>
          <p:cNvPr id="208" name="Google Shape;208;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09" name="Google Shape;209;p36"/>
          <p:cNvSpPr txBox="1"/>
          <p:nvPr>
            <p:ph idx="1" type="body"/>
          </p:nvPr>
        </p:nvSpPr>
        <p:spPr>
          <a:xfrm>
            <a:off x="9376150" y="2876300"/>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chemeClr val="lt1"/>
                </a:solidFill>
              </a:rPr>
              <a:t>The following shows the costs of the </a:t>
            </a:r>
            <a:r>
              <a:rPr b="1" lang="en-GB" sz="2800">
                <a:solidFill>
                  <a:schemeClr val="lt1"/>
                </a:solidFill>
              </a:rPr>
              <a:t>basic ingredients</a:t>
            </a:r>
            <a:r>
              <a:rPr lang="en-GB" sz="2800">
                <a:solidFill>
                  <a:schemeClr val="lt1"/>
                </a:solidFill>
              </a:rPr>
              <a:t> that must be available daily:</a:t>
            </a:r>
            <a:endParaRPr sz="3500">
              <a:solidFill>
                <a:schemeClr val="lt1"/>
              </a:solidFill>
            </a:endParaRPr>
          </a:p>
          <a:p>
            <a:pPr indent="0" lvl="0" marL="0" rtl="0" algn="l">
              <a:lnSpc>
                <a:spcPct val="115000"/>
              </a:lnSpc>
              <a:spcBef>
                <a:spcPts val="2000"/>
              </a:spcBef>
              <a:spcAft>
                <a:spcPts val="0"/>
              </a:spcAft>
              <a:buNone/>
            </a:pPr>
            <a:r>
              <a:rPr lang="en-GB" sz="2800">
                <a:solidFill>
                  <a:srgbClr val="000000"/>
                </a:solidFill>
              </a:rPr>
              <a:t>B</a:t>
            </a:r>
            <a:r>
              <a:rPr lang="en-GB" sz="2800">
                <a:solidFill>
                  <a:srgbClr val="000000"/>
                </a:solidFill>
              </a:rPr>
              <a:t>utter 1 kg: £7.00</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Vanilla extract 500 ml: £4.79</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Soft brown sugar 1 kg: £3.54</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Cream cheese 1 kg: £7.50</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Digestive biscuits 1 kg: £4.03</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Double cream 1 ltr: £3.70</a:t>
            </a:r>
            <a:endParaRPr sz="3500"/>
          </a:p>
          <a:p>
            <a:pPr indent="0" lvl="0" marL="0" rtl="0" algn="l">
              <a:lnSpc>
                <a:spcPct val="115000"/>
              </a:lnSpc>
              <a:spcBef>
                <a:spcPts val="0"/>
              </a:spcBef>
              <a:spcAft>
                <a:spcPts val="0"/>
              </a:spcAft>
              <a:buNone/>
            </a:pPr>
            <a:r>
              <a:rPr lang="en-GB" sz="1100">
                <a:solidFill>
                  <a:srgbClr val="000000"/>
                </a:solidFill>
                <a:latin typeface="Quicksand"/>
                <a:ea typeface="Quicksand"/>
                <a:cs typeface="Quicksand"/>
                <a:sym typeface="Quicksand"/>
              </a:rPr>
              <a:t>B</a:t>
            </a:r>
            <a:endParaRPr sz="3500"/>
          </a:p>
          <a:p>
            <a:pPr indent="0" lvl="0" marL="457200" rtl="0" algn="l">
              <a:spcBef>
                <a:spcPts val="0"/>
              </a:spcBef>
              <a:spcAft>
                <a:spcPts val="0"/>
              </a:spcAft>
              <a:buNone/>
            </a:pPr>
            <a:r>
              <a:t/>
            </a:r>
            <a:endParaRPr sz="35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917950" y="890050"/>
            <a:ext cx="9519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215" name="Google Shape;215;p37"/>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800">
                <a:solidFill>
                  <a:srgbClr val="000000"/>
                </a:solidFill>
              </a:rPr>
              <a:t>The following are</a:t>
            </a:r>
            <a:r>
              <a:rPr b="1" lang="en-GB" sz="2800">
                <a:solidFill>
                  <a:srgbClr val="000000"/>
                </a:solidFill>
              </a:rPr>
              <a:t> additional ingredients:</a:t>
            </a:r>
            <a:endParaRPr b="1" sz="2800">
              <a:solidFill>
                <a:srgbClr val="000000"/>
              </a:solidFill>
            </a:endParaRPr>
          </a:p>
          <a:p>
            <a:pPr indent="0" lvl="0" marL="0" rtl="0" algn="l">
              <a:lnSpc>
                <a:spcPct val="115000"/>
              </a:lnSpc>
              <a:spcBef>
                <a:spcPts val="0"/>
              </a:spcBef>
              <a:spcAft>
                <a:spcPts val="0"/>
              </a:spcAft>
              <a:buNone/>
            </a:pPr>
            <a:r>
              <a:t/>
            </a:r>
            <a:endParaRPr b="1" sz="2800">
              <a:solidFill>
                <a:srgbClr val="000000"/>
              </a:solidFill>
            </a:endParaRPr>
          </a:p>
          <a:p>
            <a:pPr indent="0" lvl="0" marL="0" rtl="0" algn="l">
              <a:lnSpc>
                <a:spcPct val="115000"/>
              </a:lnSpc>
              <a:spcBef>
                <a:spcPts val="0"/>
              </a:spcBef>
              <a:spcAft>
                <a:spcPts val="0"/>
              </a:spcAft>
              <a:buNone/>
            </a:pPr>
            <a:r>
              <a:rPr lang="en-GB" sz="2800">
                <a:solidFill>
                  <a:srgbClr val="000000"/>
                </a:solidFill>
              </a:rPr>
              <a:t>Fudge pieces 1 kg: £9.50</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Belgian milk choc chunks 1 kg: £11.60</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Belgian dark choc chunks 1 kg: £12.44</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Belgian white choc drops 1 kg: £14.33</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Ice cream 1 ltr: £1.27</a:t>
            </a:r>
            <a:endParaRPr sz="2800">
              <a:solidFill>
                <a:srgbClr val="000000"/>
              </a:solidFill>
            </a:endParaRPr>
          </a:p>
          <a:p>
            <a:pPr indent="0" lvl="0" marL="0" rtl="0" algn="l">
              <a:lnSpc>
                <a:spcPct val="115000"/>
              </a:lnSpc>
              <a:spcBef>
                <a:spcPts val="0"/>
              </a:spcBef>
              <a:spcAft>
                <a:spcPts val="0"/>
              </a:spcAft>
              <a:buNone/>
            </a:pPr>
            <a:r>
              <a:t/>
            </a:r>
            <a:endParaRPr sz="2800"/>
          </a:p>
        </p:txBody>
      </p:sp>
      <p:sp>
        <p:nvSpPr>
          <p:cNvPr id="216" name="Google Shape;216;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17" name="Google Shape;217;p37"/>
          <p:cNvSpPr txBox="1"/>
          <p:nvPr>
            <p:ph idx="1" type="body"/>
          </p:nvPr>
        </p:nvSpPr>
        <p:spPr>
          <a:xfrm>
            <a:off x="9376150" y="2876300"/>
            <a:ext cx="79020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800">
                <a:solidFill>
                  <a:schemeClr val="lt1"/>
                </a:solidFill>
              </a:rPr>
              <a:t>The following are</a:t>
            </a:r>
            <a:r>
              <a:rPr b="1" lang="en-GB" sz="2800">
                <a:solidFill>
                  <a:schemeClr val="lt1"/>
                </a:solidFill>
              </a:rPr>
              <a:t> additional ingredients:</a:t>
            </a:r>
            <a:endParaRPr b="1" sz="2800">
              <a:solidFill>
                <a:schemeClr val="lt1"/>
              </a:solidFill>
            </a:endParaRPr>
          </a:p>
          <a:p>
            <a:pPr indent="0" lvl="0" marL="0" rtl="0" algn="l">
              <a:lnSpc>
                <a:spcPct val="115000"/>
              </a:lnSpc>
              <a:spcBef>
                <a:spcPts val="0"/>
              </a:spcBef>
              <a:spcAft>
                <a:spcPts val="0"/>
              </a:spcAft>
              <a:buNone/>
            </a:pPr>
            <a:r>
              <a:t/>
            </a:r>
            <a:endParaRPr b="1" sz="2800">
              <a:solidFill>
                <a:srgbClr val="000000"/>
              </a:solidFill>
            </a:endParaRPr>
          </a:p>
          <a:p>
            <a:pPr indent="0" lvl="0" marL="0" rtl="0" algn="l">
              <a:lnSpc>
                <a:spcPct val="115000"/>
              </a:lnSpc>
              <a:spcBef>
                <a:spcPts val="0"/>
              </a:spcBef>
              <a:spcAft>
                <a:spcPts val="0"/>
              </a:spcAft>
              <a:buNone/>
            </a:pPr>
            <a:r>
              <a:rPr lang="en-GB" sz="2800">
                <a:solidFill>
                  <a:srgbClr val="000000"/>
                </a:solidFill>
              </a:rPr>
              <a:t>Cocoa powder 1 kg: £15.65</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Black cherry topping 1 kg: £6.20</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Apricot topping 1 kg: £6.20</a:t>
            </a:r>
            <a:endParaRPr sz="2800">
              <a:solidFill>
                <a:srgbClr val="000000"/>
              </a:solidFill>
            </a:endParaRPr>
          </a:p>
          <a:p>
            <a:pPr indent="0" lvl="0" marL="0" rtl="0" algn="l">
              <a:lnSpc>
                <a:spcPct val="115000"/>
              </a:lnSpc>
              <a:spcBef>
                <a:spcPts val="0"/>
              </a:spcBef>
              <a:spcAft>
                <a:spcPts val="0"/>
              </a:spcAft>
              <a:buNone/>
            </a:pPr>
            <a:r>
              <a:rPr lang="en-GB" sz="2800">
                <a:solidFill>
                  <a:srgbClr val="000000"/>
                </a:solidFill>
              </a:rPr>
              <a:t>Strawberry topping 1 kg: £5.10</a:t>
            </a:r>
            <a:endParaRPr sz="2800"/>
          </a:p>
          <a:p>
            <a:pPr indent="0" lvl="0" marL="457200" rtl="0" algn="l">
              <a:spcBef>
                <a:spcPts val="0"/>
              </a:spcBef>
              <a:spcAft>
                <a:spcPts val="0"/>
              </a:spcAft>
              <a:buNone/>
            </a:pPr>
            <a:r>
              <a:t/>
            </a:r>
            <a:endParaRPr sz="2800"/>
          </a:p>
          <a:p>
            <a:pPr indent="0" lvl="0" marL="45720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2000"/>
              </a:spcAft>
              <a:buNone/>
            </a:pPr>
            <a:r>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917950" y="890050"/>
            <a:ext cx="9519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223" name="Google Shape;223;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24" name="Google Shape;224;p38"/>
          <p:cNvGraphicFramePr/>
          <p:nvPr/>
        </p:nvGraphicFramePr>
        <p:xfrm>
          <a:off x="2354663" y="2409713"/>
          <a:ext cx="3000000" cy="3000000"/>
        </p:xfrm>
        <a:graphic>
          <a:graphicData uri="http://schemas.openxmlformats.org/drawingml/2006/table">
            <a:tbl>
              <a:tblPr>
                <a:noFill/>
                <a:tableStyleId>{76BCEE7C-8089-43A5-8C37-958DECFDA4FA}</a:tableStyleId>
              </a:tblPr>
              <a:tblGrid>
                <a:gridCol w="4310225"/>
                <a:gridCol w="4310225"/>
                <a:gridCol w="4310225"/>
              </a:tblGrid>
              <a:tr h="1321050">
                <a:tc>
                  <a:txBody>
                    <a:bodyPr/>
                    <a:lstStyle/>
                    <a:p>
                      <a:pPr indent="0" lvl="0" marL="0" rtl="0" algn="l">
                        <a:lnSpc>
                          <a:spcPct val="115000"/>
                        </a:lnSpc>
                        <a:spcBef>
                          <a:spcPts val="0"/>
                        </a:spcBef>
                        <a:spcAft>
                          <a:spcPts val="0"/>
                        </a:spcAft>
                        <a:buNone/>
                      </a:pPr>
                      <a:r>
                        <a:rPr b="1" lang="en-GB" sz="2800">
                          <a:latin typeface="Montserrat"/>
                          <a:ea typeface="Montserrat"/>
                          <a:cs typeface="Montserrat"/>
                          <a:sym typeface="Montserrat"/>
                        </a:rPr>
                        <a:t>Waffle recipe</a:t>
                      </a:r>
                      <a:endParaRPr b="1"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b="1" lang="en-GB" sz="2800">
                          <a:latin typeface="Montserrat"/>
                          <a:ea typeface="Montserrat"/>
                          <a:cs typeface="Montserrat"/>
                          <a:sym typeface="Montserrat"/>
                        </a:rPr>
                        <a:t>Basic cookie dough recipe</a:t>
                      </a:r>
                      <a:endParaRPr b="1"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b="1" lang="en-GB" sz="2800">
                          <a:latin typeface="Montserrat"/>
                          <a:ea typeface="Montserrat"/>
                          <a:cs typeface="Montserrat"/>
                          <a:sym typeface="Montserrat"/>
                        </a:rPr>
                        <a:t>Cheesecake recipe</a:t>
                      </a:r>
                      <a:endParaRPr b="1" sz="2800">
                        <a:latin typeface="Montserrat"/>
                        <a:ea typeface="Montserrat"/>
                        <a:cs typeface="Montserrat"/>
                        <a:sym typeface="Montserrat"/>
                      </a:endParaRPr>
                    </a:p>
                  </a:txBody>
                  <a:tcPr marT="63500" marB="63500" marR="63500" marL="63500"/>
                </a:tc>
              </a:tr>
              <a:tr h="414652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250 g plain flour</a:t>
                      </a:r>
                      <a:endParaRPr sz="2800">
                        <a:latin typeface="Montserrat"/>
                        <a:ea typeface="Montserrat"/>
                        <a:cs typeface="Montserrat"/>
                        <a:sym typeface="Montserrat"/>
                      </a:endParaRPr>
                    </a:p>
                    <a:p>
                      <a:pPr indent="0" lvl="0" marL="0" rtl="0" algn="l">
                        <a:lnSpc>
                          <a:spcPct val="115000"/>
                        </a:lnSpc>
                        <a:spcBef>
                          <a:spcPts val="0"/>
                        </a:spcBef>
                        <a:spcAft>
                          <a:spcPts val="0"/>
                        </a:spcAft>
                        <a:buNone/>
                      </a:pPr>
                      <a:r>
                        <a:rPr lang="en-GB" sz="2800">
                          <a:latin typeface="Montserrat"/>
                          <a:ea typeface="Montserrat"/>
                          <a:cs typeface="Montserrat"/>
                          <a:sym typeface="Montserrat"/>
                        </a:rPr>
                        <a:t>4 tbsp sugar</a:t>
                      </a:r>
                      <a:endParaRPr sz="2800">
                        <a:latin typeface="Montserrat"/>
                        <a:ea typeface="Montserrat"/>
                        <a:cs typeface="Montserrat"/>
                        <a:sym typeface="Montserrat"/>
                      </a:endParaRPr>
                    </a:p>
                    <a:p>
                      <a:pPr indent="0" lvl="0" marL="0" rtl="0" algn="l">
                        <a:lnSpc>
                          <a:spcPct val="115000"/>
                        </a:lnSpc>
                        <a:spcBef>
                          <a:spcPts val="0"/>
                        </a:spcBef>
                        <a:spcAft>
                          <a:spcPts val="0"/>
                        </a:spcAft>
                        <a:buNone/>
                      </a:pPr>
                      <a:r>
                        <a:rPr lang="en-GB" sz="2800">
                          <a:latin typeface="Montserrat"/>
                          <a:ea typeface="Montserrat"/>
                          <a:cs typeface="Montserrat"/>
                          <a:sym typeface="Montserrat"/>
                        </a:rPr>
                        <a:t>4 tsp baking powder</a:t>
                      </a:r>
                      <a:endParaRPr sz="2800">
                        <a:latin typeface="Montserrat"/>
                        <a:ea typeface="Montserrat"/>
                        <a:cs typeface="Montserrat"/>
                        <a:sym typeface="Montserrat"/>
                      </a:endParaRPr>
                    </a:p>
                    <a:p>
                      <a:pPr indent="0" lvl="0" marL="0" rtl="0" algn="l">
                        <a:lnSpc>
                          <a:spcPct val="115000"/>
                        </a:lnSpc>
                        <a:spcBef>
                          <a:spcPts val="0"/>
                        </a:spcBef>
                        <a:spcAft>
                          <a:spcPts val="0"/>
                        </a:spcAft>
                        <a:buNone/>
                      </a:pPr>
                      <a:r>
                        <a:rPr lang="en-GB" sz="2800">
                          <a:latin typeface="Montserrat"/>
                          <a:ea typeface="Montserrat"/>
                          <a:cs typeface="Montserrat"/>
                          <a:sym typeface="Montserrat"/>
                        </a:rPr>
                        <a:t>1/2 tsp salt</a:t>
                      </a:r>
                      <a:endParaRPr sz="2800">
                        <a:latin typeface="Montserrat"/>
                        <a:ea typeface="Montserrat"/>
                        <a:cs typeface="Montserrat"/>
                        <a:sym typeface="Montserrat"/>
                      </a:endParaRPr>
                    </a:p>
                    <a:p>
                      <a:pPr indent="0" lvl="0" marL="0" rtl="0" algn="l">
                        <a:lnSpc>
                          <a:spcPct val="115000"/>
                        </a:lnSpc>
                        <a:spcBef>
                          <a:spcPts val="0"/>
                        </a:spcBef>
                        <a:spcAft>
                          <a:spcPts val="0"/>
                        </a:spcAft>
                        <a:buNone/>
                      </a:pPr>
                      <a:r>
                        <a:rPr lang="en-GB" sz="2800">
                          <a:latin typeface="Montserrat"/>
                          <a:ea typeface="Montserrat"/>
                          <a:cs typeface="Montserrat"/>
                          <a:sym typeface="Montserrat"/>
                        </a:rPr>
                        <a:t>350 ml milk</a:t>
                      </a:r>
                      <a:endParaRPr sz="2800">
                        <a:latin typeface="Montserrat"/>
                        <a:ea typeface="Montserrat"/>
                        <a:cs typeface="Montserrat"/>
                        <a:sym typeface="Montserrat"/>
                      </a:endParaRPr>
                    </a:p>
                    <a:p>
                      <a:pPr indent="0" lvl="0" marL="0" rtl="0" algn="l">
                        <a:lnSpc>
                          <a:spcPct val="115000"/>
                        </a:lnSpc>
                        <a:spcBef>
                          <a:spcPts val="0"/>
                        </a:spcBef>
                        <a:spcAft>
                          <a:spcPts val="0"/>
                        </a:spcAft>
                        <a:buNone/>
                      </a:pPr>
                      <a:r>
                        <a:rPr lang="en-GB" sz="2800">
                          <a:latin typeface="Montserrat"/>
                          <a:ea typeface="Montserrat"/>
                          <a:cs typeface="Montserrat"/>
                          <a:sym typeface="Montserrat"/>
                        </a:rPr>
                        <a:t>9 g melted unsalted butter</a:t>
                      </a:r>
                      <a:endParaRPr sz="2800">
                        <a:latin typeface="Montserrat"/>
                        <a:ea typeface="Montserrat"/>
                        <a:cs typeface="Montserrat"/>
                        <a:sym typeface="Montserrat"/>
                      </a:endParaRPr>
                    </a:p>
                    <a:p>
                      <a:pPr indent="0" lvl="0" marL="0" rtl="0" algn="l">
                        <a:lnSpc>
                          <a:spcPct val="115000"/>
                        </a:lnSpc>
                        <a:spcBef>
                          <a:spcPts val="0"/>
                        </a:spcBef>
                        <a:spcAft>
                          <a:spcPts val="0"/>
                        </a:spcAft>
                        <a:buNone/>
                      </a:pPr>
                      <a:r>
                        <a:rPr lang="en-GB" sz="2800">
                          <a:latin typeface="Montserrat"/>
                          <a:ea typeface="Montserrat"/>
                          <a:cs typeface="Montserrat"/>
                          <a:sym typeface="Montserrat"/>
                        </a:rPr>
                        <a:t>1 tsp vanilla extract</a:t>
                      </a:r>
                      <a:endParaRPr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lang="en-GB" sz="2800">
                          <a:latin typeface="Montserrat"/>
                          <a:ea typeface="Montserrat"/>
                          <a:cs typeface="Montserrat"/>
                          <a:sym typeface="Montserrat"/>
                        </a:rPr>
                        <a:t>100 g butter</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175 g soft brown sugar</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2 tsp vanilla extract</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140 g plain flour</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2 tbsp milk</a:t>
                      </a:r>
                      <a:endParaRPr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lang="en-GB" sz="2800">
                          <a:latin typeface="Montserrat"/>
                          <a:ea typeface="Montserrat"/>
                          <a:cs typeface="Montserrat"/>
                          <a:sym typeface="Montserrat"/>
                        </a:rPr>
                        <a:t>300 g digestive biscuits</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150 g unsalted butter</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750 g soft cheese</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2 tsp vanilla extract</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100 g icing sugar</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300 ml double cream</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63500" marB="63500" marR="63500" marL="635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917950" y="890050"/>
            <a:ext cx="9519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Read the project brief</a:t>
            </a:r>
            <a:endParaRPr/>
          </a:p>
        </p:txBody>
      </p:sp>
      <p:sp>
        <p:nvSpPr>
          <p:cNvPr id="230" name="Google Shape;230;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1" name="Google Shape;231;p39"/>
          <p:cNvSpPr txBox="1"/>
          <p:nvPr>
            <p:ph idx="1" type="body"/>
          </p:nvPr>
        </p:nvSpPr>
        <p:spPr>
          <a:xfrm>
            <a:off x="9376150" y="2876300"/>
            <a:ext cx="79020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800">
                <a:solidFill>
                  <a:srgbClr val="000000"/>
                </a:solidFill>
              </a:rPr>
              <a:t>Other costs:</a:t>
            </a:r>
            <a:endParaRPr b="1" sz="2800">
              <a:solidFill>
                <a:srgbClr val="000000"/>
              </a:solidFill>
            </a:endParaRPr>
          </a:p>
          <a:p>
            <a:pPr indent="0" lvl="0" marL="0" rtl="0" algn="l">
              <a:lnSpc>
                <a:spcPct val="115000"/>
              </a:lnSpc>
              <a:spcBef>
                <a:spcPts val="0"/>
              </a:spcBef>
              <a:spcAft>
                <a:spcPts val="0"/>
              </a:spcAft>
              <a:buNone/>
            </a:pPr>
            <a:r>
              <a:t/>
            </a:r>
            <a:endParaRPr b="1" sz="2800">
              <a:solidFill>
                <a:srgbClr val="000000"/>
              </a:solidFill>
            </a:endParaRPr>
          </a:p>
          <a:p>
            <a:pPr indent="0" lvl="0" marL="0" rtl="0" algn="l">
              <a:lnSpc>
                <a:spcPct val="115000"/>
              </a:lnSpc>
              <a:spcBef>
                <a:spcPts val="0"/>
              </a:spcBef>
              <a:spcAft>
                <a:spcPts val="0"/>
              </a:spcAft>
              <a:buNone/>
            </a:pPr>
            <a:r>
              <a:rPr b="1" lang="en-GB" sz="2800">
                <a:solidFill>
                  <a:srgbClr val="000000"/>
                </a:solidFill>
              </a:rPr>
              <a:t>Popular desserts:</a:t>
            </a:r>
            <a:endParaRPr b="1" sz="2800">
              <a:solidFill>
                <a:srgbClr val="000000"/>
              </a:solidFill>
            </a:endParaRPr>
          </a:p>
          <a:p>
            <a:pPr indent="0" lvl="0" marL="0" rtl="0" algn="l">
              <a:lnSpc>
                <a:spcPct val="115000"/>
              </a:lnSpc>
              <a:spcBef>
                <a:spcPts val="0"/>
              </a:spcBef>
              <a:spcAft>
                <a:spcPts val="0"/>
              </a:spcAft>
              <a:buNone/>
            </a:pPr>
            <a:r>
              <a:t/>
            </a:r>
            <a:endParaRPr sz="2800">
              <a:solidFill>
                <a:srgbClr val="000000"/>
              </a:solidFill>
            </a:endParaRPr>
          </a:p>
          <a:p>
            <a:pPr indent="0" lvl="0" marL="0" rtl="0" algn="l">
              <a:lnSpc>
                <a:spcPct val="100000"/>
              </a:lnSpc>
              <a:spcBef>
                <a:spcPts val="0"/>
              </a:spcBef>
              <a:spcAft>
                <a:spcPts val="0"/>
              </a:spcAft>
              <a:buNone/>
            </a:pPr>
            <a:r>
              <a:rPr lang="en-GB" sz="2800">
                <a:solidFill>
                  <a:srgbClr val="000000"/>
                </a:solidFill>
              </a:rPr>
              <a:t>Strawberry cheesecake, chocolate cheesecake, chocolate fudge waffle, strawberry waffle, triple chocolate chip cookie dough</a:t>
            </a:r>
            <a:endParaRPr sz="2800">
              <a:solidFill>
                <a:srgbClr val="000000"/>
              </a:solidFill>
            </a:endParaRPr>
          </a:p>
          <a:p>
            <a:pPr indent="0" lvl="0" marL="0" rtl="0" algn="l">
              <a:spcBef>
                <a:spcPts val="0"/>
              </a:spcBef>
              <a:spcAft>
                <a:spcPts val="2000"/>
              </a:spcAft>
              <a:buNone/>
            </a:pPr>
            <a:r>
              <a:t/>
            </a:r>
            <a:endParaRPr sz="2800"/>
          </a:p>
        </p:txBody>
      </p:sp>
      <p:graphicFrame>
        <p:nvGraphicFramePr>
          <p:cNvPr id="232" name="Google Shape;232;p39"/>
          <p:cNvGraphicFramePr/>
          <p:nvPr/>
        </p:nvGraphicFramePr>
        <p:xfrm>
          <a:off x="917950" y="2260000"/>
          <a:ext cx="3000000" cy="3000000"/>
        </p:xfrm>
        <a:graphic>
          <a:graphicData uri="http://schemas.openxmlformats.org/drawingml/2006/table">
            <a:tbl>
              <a:tblPr>
                <a:noFill/>
                <a:tableStyleId>{76BCEE7C-8089-43A5-8C37-958DECFDA4FA}</a:tableStyleId>
              </a:tblPr>
              <a:tblGrid>
                <a:gridCol w="3904000"/>
                <a:gridCol w="3904000"/>
              </a:tblGrid>
              <a:tr h="1441750">
                <a:tc>
                  <a:txBody>
                    <a:bodyPr/>
                    <a:lstStyle/>
                    <a:p>
                      <a:pPr indent="0" lvl="0" marL="0" rtl="0" algn="l">
                        <a:spcBef>
                          <a:spcPts val="0"/>
                        </a:spcBef>
                        <a:spcAft>
                          <a:spcPts val="0"/>
                        </a:spcAft>
                        <a:buNone/>
                      </a:pPr>
                      <a:r>
                        <a:rPr b="1" lang="en-GB" sz="2800">
                          <a:latin typeface="Montserrat"/>
                          <a:ea typeface="Montserrat"/>
                          <a:cs typeface="Montserrat"/>
                          <a:sym typeface="Montserrat"/>
                        </a:rPr>
                        <a:t>Item</a:t>
                      </a:r>
                      <a:endParaRPr b="1"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b="1" lang="en-GB" sz="2800">
                          <a:latin typeface="Montserrat"/>
                          <a:ea typeface="Montserrat"/>
                          <a:cs typeface="Montserrat"/>
                          <a:sym typeface="Montserrat"/>
                        </a:rPr>
                        <a:t>Annual cost</a:t>
                      </a:r>
                      <a:endParaRPr b="1" sz="2800">
                        <a:latin typeface="Montserrat"/>
                        <a:ea typeface="Montserrat"/>
                        <a:cs typeface="Montserrat"/>
                        <a:sym typeface="Montserrat"/>
                      </a:endParaRPr>
                    </a:p>
                  </a:txBody>
                  <a:tcPr marT="63500" marB="63500" marR="63500" marL="63500"/>
                </a:tc>
              </a:tr>
              <a:tr h="1441750">
                <a:tc>
                  <a:txBody>
                    <a:bodyPr/>
                    <a:lstStyle/>
                    <a:p>
                      <a:pPr indent="0" lvl="0" marL="0" rtl="0" algn="l">
                        <a:spcBef>
                          <a:spcPts val="0"/>
                        </a:spcBef>
                        <a:spcAft>
                          <a:spcPts val="0"/>
                        </a:spcAft>
                        <a:buNone/>
                      </a:pPr>
                      <a:r>
                        <a:rPr lang="en-GB" sz="2800">
                          <a:latin typeface="Montserrat"/>
                          <a:ea typeface="Montserrat"/>
                          <a:cs typeface="Montserrat"/>
                          <a:sym typeface="Montserrat"/>
                        </a:rPr>
                        <a:t>Staff wages</a:t>
                      </a:r>
                      <a:endParaRPr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lang="en-GB" sz="2800">
                          <a:latin typeface="Montserrat"/>
                          <a:ea typeface="Montserrat"/>
                          <a:cs typeface="Montserrat"/>
                          <a:sym typeface="Montserrat"/>
                        </a:rPr>
                        <a:t>£63,000</a:t>
                      </a:r>
                      <a:endParaRPr sz="2800">
                        <a:latin typeface="Montserrat"/>
                        <a:ea typeface="Montserrat"/>
                        <a:cs typeface="Montserrat"/>
                        <a:sym typeface="Montserrat"/>
                      </a:endParaRPr>
                    </a:p>
                  </a:txBody>
                  <a:tcPr marT="63500" marB="63500" marR="63500" marL="63500"/>
                </a:tc>
              </a:tr>
              <a:tr h="1441750">
                <a:tc>
                  <a:txBody>
                    <a:bodyPr/>
                    <a:lstStyle/>
                    <a:p>
                      <a:pPr indent="0" lvl="0" marL="0" rtl="0" algn="l">
                        <a:spcBef>
                          <a:spcPts val="0"/>
                        </a:spcBef>
                        <a:spcAft>
                          <a:spcPts val="0"/>
                        </a:spcAft>
                        <a:buNone/>
                      </a:pPr>
                      <a:r>
                        <a:rPr lang="en-GB" sz="2800">
                          <a:latin typeface="Montserrat"/>
                          <a:ea typeface="Montserrat"/>
                          <a:cs typeface="Montserrat"/>
                          <a:sym typeface="Montserrat"/>
                        </a:rPr>
                        <a:t>Utility bills</a:t>
                      </a:r>
                      <a:endParaRPr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lang="en-GB" sz="2800">
                          <a:latin typeface="Montserrat"/>
                          <a:ea typeface="Montserrat"/>
                          <a:cs typeface="Montserrat"/>
                          <a:sym typeface="Montserrat"/>
                        </a:rPr>
                        <a:t>£32,790</a:t>
                      </a:r>
                      <a:endParaRPr sz="2800">
                        <a:latin typeface="Montserrat"/>
                        <a:ea typeface="Montserrat"/>
                        <a:cs typeface="Montserrat"/>
                        <a:sym typeface="Montserrat"/>
                      </a:endParaRPr>
                    </a:p>
                  </a:txBody>
                  <a:tcPr marT="63500" marB="63500" marR="63500" marL="63500"/>
                </a:tc>
              </a:tr>
              <a:tr h="1441750">
                <a:tc>
                  <a:txBody>
                    <a:bodyPr/>
                    <a:lstStyle/>
                    <a:p>
                      <a:pPr indent="0" lvl="0" marL="0" rtl="0" algn="l">
                        <a:spcBef>
                          <a:spcPts val="0"/>
                        </a:spcBef>
                        <a:spcAft>
                          <a:spcPts val="0"/>
                        </a:spcAft>
                        <a:buNone/>
                      </a:pPr>
                      <a:r>
                        <a:rPr lang="en-GB" sz="2800">
                          <a:latin typeface="Montserrat"/>
                          <a:ea typeface="Montserrat"/>
                          <a:cs typeface="Montserrat"/>
                          <a:sym typeface="Montserrat"/>
                        </a:rPr>
                        <a:t>Rent</a:t>
                      </a:r>
                      <a:endParaRPr sz="2800">
                        <a:latin typeface="Montserrat"/>
                        <a:ea typeface="Montserrat"/>
                        <a:cs typeface="Montserrat"/>
                        <a:sym typeface="Montserrat"/>
                      </a:endParaRPr>
                    </a:p>
                  </a:txBody>
                  <a:tcPr marT="63500" marB="63500" marR="63500" marL="63500"/>
                </a:tc>
                <a:tc>
                  <a:txBody>
                    <a:bodyPr/>
                    <a:lstStyle/>
                    <a:p>
                      <a:pPr indent="0" lvl="0" marL="0" rtl="0" algn="l">
                        <a:spcBef>
                          <a:spcPts val="0"/>
                        </a:spcBef>
                        <a:spcAft>
                          <a:spcPts val="0"/>
                        </a:spcAft>
                        <a:buNone/>
                      </a:pPr>
                      <a:r>
                        <a:rPr lang="en-GB" sz="2800">
                          <a:latin typeface="Montserrat"/>
                          <a:ea typeface="Montserrat"/>
                          <a:cs typeface="Montserrat"/>
                          <a:sym typeface="Montserrat"/>
                        </a:rPr>
                        <a:t>£12,000</a:t>
                      </a:r>
                      <a:endParaRPr sz="2800">
                        <a:latin typeface="Montserrat"/>
                        <a:ea typeface="Montserrat"/>
                        <a:cs typeface="Montserrat"/>
                        <a:sym typeface="Montserrat"/>
                      </a:endParaRPr>
                    </a:p>
                  </a:txBody>
                  <a:tcPr marT="63500" marB="63500" marR="63500" marL="6350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