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10287000" cx="18288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B5EA283-7BD5-4C3F-9690-22358D7BE0AB}">
  <a:tblStyle styleId="{1B5EA283-7BD5-4C3F-9690-22358D7BE0A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Montserra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33535b7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33535b7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c33535b7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c33535b7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c33535b75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c33535b75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c33535b75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c33535b75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c33535b75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c33535b75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c33535b75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c33535b75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c33535b75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c33535b75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c33535b75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8c33535b75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Nationalism and Militarism</a:t>
            </a:r>
            <a:endParaRPr/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KS3 History-Lesson 5 of 6 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1835900" y="16421900"/>
            <a:ext cx="15804000" cy="247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Mr Arscott</a:t>
            </a:r>
            <a:endParaRPr/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699325" y="47846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Enquiry: Did the Assassination of the Archduke Franz Ferdinand lead to the outbreak of WWI?</a:t>
            </a:r>
            <a:endParaRPr/>
          </a:p>
        </p:txBody>
      </p:sp>
      <p:sp>
        <p:nvSpPr>
          <p:cNvPr id="83" name="Google Shape;83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Nicholas Hewitt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734725" y="1837650"/>
            <a:ext cx="15981600" cy="435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-GB" sz="3600"/>
              <a:t>Nationalism </a:t>
            </a:r>
            <a:r>
              <a:rPr lang="en-GB" sz="3600"/>
              <a:t>is the belief that </a:t>
            </a:r>
            <a:r>
              <a:rPr lang="en-GB" sz="3600"/>
              <a:t>one's country or state is distinct from and superior to other nations. If a person or group of people are influenced by </a:t>
            </a:r>
            <a:r>
              <a:rPr b="1" lang="en-GB" sz="3600"/>
              <a:t>Nationalism</a:t>
            </a:r>
            <a:r>
              <a:rPr lang="en-GB" sz="3600"/>
              <a:t>, they are likely to hold </a:t>
            </a:r>
            <a:r>
              <a:rPr b="1" lang="en-GB" sz="3600"/>
              <a:t>patriotic</a:t>
            </a:r>
            <a:r>
              <a:rPr lang="en-GB" sz="3600"/>
              <a:t> views. </a:t>
            </a:r>
            <a:r>
              <a:rPr b="1" lang="en-GB" sz="3600"/>
              <a:t>Militarism</a:t>
            </a:r>
            <a:r>
              <a:rPr lang="en-GB" sz="3600"/>
              <a:t> </a:t>
            </a:r>
            <a:r>
              <a:rPr lang="en-GB" sz="3400"/>
              <a:t>describes a culture in which emphasis and importance are placed on how powerful a nation’s army is. </a:t>
            </a:r>
            <a:endParaRPr sz="3400"/>
          </a:p>
        </p:txBody>
      </p:sp>
      <p:sp>
        <p:nvSpPr>
          <p:cNvPr id="91" name="Google Shape;91;p15"/>
          <p:cNvSpPr txBox="1"/>
          <p:nvPr/>
        </p:nvSpPr>
        <p:spPr>
          <a:xfrm>
            <a:off x="599700" y="280450"/>
            <a:ext cx="15513900" cy="10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4400" u="sng">
                <a:latin typeface="Montserrat"/>
                <a:ea typeface="Montserrat"/>
                <a:cs typeface="Montserrat"/>
                <a:sym typeface="Montserrat"/>
              </a:rPr>
              <a:t>Defining Nationalism and Militarism</a:t>
            </a:r>
            <a:endParaRPr b="1" sz="2800" u="sng"/>
          </a:p>
        </p:txBody>
      </p:sp>
      <p:sp>
        <p:nvSpPr>
          <p:cNvPr id="92" name="Google Shape;92;p15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3" name="Google Shape;93;p15"/>
          <p:cNvSpPr txBox="1"/>
          <p:nvPr/>
        </p:nvSpPr>
        <p:spPr>
          <a:xfrm>
            <a:off x="1105050" y="5886875"/>
            <a:ext cx="7373700" cy="13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4000"/>
              </a:spcAft>
              <a:buNone/>
            </a:pPr>
            <a:r>
              <a:rPr b="1" lang="en-GB" sz="3000">
                <a:latin typeface="Montserrat"/>
                <a:ea typeface="Montserrat"/>
                <a:cs typeface="Montserrat"/>
                <a:sym typeface="Montserrat"/>
              </a:rPr>
              <a:t>Patriotism is when you are passionate for your nation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9" name="Google Shape;99;p16"/>
          <p:cNvSpPr txBox="1"/>
          <p:nvPr>
            <p:ph idx="1" type="body"/>
          </p:nvPr>
        </p:nvSpPr>
        <p:spPr>
          <a:xfrm>
            <a:off x="690375" y="2330650"/>
            <a:ext cx="16090200" cy="7739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600"/>
              <a:t>The growth of European empires, for example the British Empire, fuelled the rise of </a:t>
            </a:r>
            <a:r>
              <a:rPr b="1" lang="en-GB" sz="3600"/>
              <a:t>Nationalism</a:t>
            </a:r>
            <a:r>
              <a:rPr lang="en-GB" sz="3600"/>
              <a:t>. Populations began to believe that their culture and nation were </a:t>
            </a:r>
            <a:r>
              <a:rPr b="1" lang="en-GB" sz="3600"/>
              <a:t>superior</a:t>
            </a:r>
            <a:r>
              <a:rPr lang="en-GB" sz="3600"/>
              <a:t> to others. New nations such as Germany, which had only been </a:t>
            </a:r>
            <a:r>
              <a:rPr lang="en-GB" sz="3600"/>
              <a:t>unified</a:t>
            </a:r>
            <a:r>
              <a:rPr lang="en-GB" sz="3600"/>
              <a:t> in 1871, were </a:t>
            </a:r>
            <a:r>
              <a:rPr lang="en-GB" sz="3600"/>
              <a:t>desperate</a:t>
            </a:r>
            <a:r>
              <a:rPr lang="en-GB" sz="3600"/>
              <a:t> to establish </a:t>
            </a:r>
            <a:r>
              <a:rPr lang="en-GB" sz="3600"/>
              <a:t>themselves</a:t>
            </a:r>
            <a:r>
              <a:rPr lang="en-GB" sz="3600"/>
              <a:t> as powerful well respected nations. </a:t>
            </a:r>
            <a:r>
              <a:rPr b="1" lang="en-GB" sz="3600"/>
              <a:t>Militarism</a:t>
            </a:r>
            <a:r>
              <a:rPr lang="en-GB" sz="3600"/>
              <a:t> was partly a product of </a:t>
            </a:r>
            <a:r>
              <a:rPr b="1" lang="en-GB" sz="3600"/>
              <a:t>Nationalism</a:t>
            </a:r>
            <a:r>
              <a:rPr lang="en-GB" sz="3600"/>
              <a:t>. In order to defend </a:t>
            </a:r>
            <a:r>
              <a:rPr lang="en-GB" sz="3600"/>
              <a:t>one's</a:t>
            </a:r>
            <a:r>
              <a:rPr lang="en-GB" sz="3600"/>
              <a:t> national borders and growing empire, or to encourage people to be </a:t>
            </a:r>
            <a:r>
              <a:rPr b="1" lang="en-GB" sz="3600"/>
              <a:t>patriotic</a:t>
            </a:r>
            <a:r>
              <a:rPr lang="en-GB" sz="3600"/>
              <a:t>, leaders such as the Kaiser invested heavily in their armed forces and made great displays of military power at home and abroad. </a:t>
            </a:r>
            <a:endParaRPr/>
          </a:p>
          <a:p>
            <a:pPr indent="0" lvl="0" marL="0" rtl="0" algn="l">
              <a:lnSpc>
                <a:spcPct val="14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400"/>
          </a:p>
        </p:txBody>
      </p:sp>
      <p:sp>
        <p:nvSpPr>
          <p:cNvPr id="100" name="Google Shape;100;p16"/>
          <p:cNvSpPr txBox="1"/>
          <p:nvPr/>
        </p:nvSpPr>
        <p:spPr>
          <a:xfrm>
            <a:off x="513950" y="285050"/>
            <a:ext cx="16856100" cy="10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4400" u="sng">
                <a:latin typeface="Montserrat"/>
                <a:ea typeface="Montserrat"/>
                <a:cs typeface="Montserrat"/>
                <a:sym typeface="Montserrat"/>
              </a:rPr>
              <a:t>Why were Nationalism and Militarism on the rise in Europe</a:t>
            </a:r>
            <a:r>
              <a:rPr b="1" lang="en-GB" sz="4400" u="sng"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b="1" sz="44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6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7" name="Google Shape;107;p17"/>
          <p:cNvSpPr txBox="1"/>
          <p:nvPr>
            <p:ph idx="1" type="body"/>
          </p:nvPr>
        </p:nvSpPr>
        <p:spPr>
          <a:xfrm>
            <a:off x="802200" y="2632750"/>
            <a:ext cx="16683600" cy="5651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400"/>
              <a:t>A good example of the reality of </a:t>
            </a:r>
            <a:r>
              <a:rPr b="1" lang="en-GB" sz="3400"/>
              <a:t>militarism </a:t>
            </a:r>
            <a:r>
              <a:rPr lang="en-GB" sz="3400"/>
              <a:t>and </a:t>
            </a:r>
            <a:r>
              <a:rPr b="1" lang="en-GB" sz="3400"/>
              <a:t>nationalism</a:t>
            </a:r>
            <a:r>
              <a:rPr lang="en-GB" sz="3400"/>
              <a:t>, would be the </a:t>
            </a:r>
            <a:r>
              <a:rPr b="1" lang="en-GB" sz="3400"/>
              <a:t>arms race</a:t>
            </a:r>
            <a:r>
              <a:rPr lang="en-GB" sz="3400"/>
              <a:t> taking place in Europe prior to WWI. For example, eager to prove their navy was superior, the British had </a:t>
            </a:r>
            <a:r>
              <a:rPr lang="en-GB" sz="3400"/>
              <a:t>released</a:t>
            </a:r>
            <a:r>
              <a:rPr lang="en-GB" sz="3400"/>
              <a:t> a new type of war ship; </a:t>
            </a:r>
            <a:r>
              <a:rPr b="1" lang="en-GB" sz="3400"/>
              <a:t>The Dreadnought</a:t>
            </a:r>
            <a:r>
              <a:rPr lang="en-GB" sz="3400"/>
              <a:t> in 1906. Germany too began producing these ships and the two powers competed to see who could construct more in the years leading up to 1914. </a:t>
            </a:r>
            <a:endParaRPr sz="3400"/>
          </a:p>
        </p:txBody>
      </p:sp>
      <p:sp>
        <p:nvSpPr>
          <p:cNvPr id="108" name="Google Shape;108;p17"/>
          <p:cNvSpPr txBox="1"/>
          <p:nvPr/>
        </p:nvSpPr>
        <p:spPr>
          <a:xfrm>
            <a:off x="513950" y="285050"/>
            <a:ext cx="15780600" cy="10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4400" u="sng">
                <a:latin typeface="Montserrat"/>
                <a:ea typeface="Montserrat"/>
                <a:cs typeface="Montserrat"/>
                <a:sym typeface="Montserrat"/>
              </a:rPr>
              <a:t>What did Militarism and Nationalism look like?</a:t>
            </a:r>
            <a:endParaRPr b="1" sz="44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7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5" name="Google Shape;115;p18"/>
          <p:cNvSpPr txBox="1"/>
          <p:nvPr>
            <p:ph idx="1" type="body"/>
          </p:nvPr>
        </p:nvSpPr>
        <p:spPr>
          <a:xfrm>
            <a:off x="962400" y="2199450"/>
            <a:ext cx="16363200" cy="5397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600"/>
              <a:t>By 1914 the European Powers had large and powerful </a:t>
            </a:r>
            <a:r>
              <a:rPr lang="en-GB" sz="3600"/>
              <a:t>armies. Leaders and indeed many ordinary people, believed that their nation could win a war with another and that using the army to establish power and respect as a nation, was a desirable idea. Armies had significant power and influence over the way in which leaders thought and acted. The Kaiser saw himself as a military leader whose </a:t>
            </a:r>
            <a:r>
              <a:rPr b="1" lang="en-GB" sz="3600"/>
              <a:t>authority</a:t>
            </a:r>
            <a:r>
              <a:rPr lang="en-GB" sz="3600"/>
              <a:t> came from Germany’s powerful army. These ideas and the reality that nations had such powerful and destructive forces, meant that small disputes or frustrations could rapidly turn into serious conflicts. </a:t>
            </a:r>
            <a:endParaRPr sz="3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14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400"/>
          </a:p>
        </p:txBody>
      </p:sp>
      <p:sp>
        <p:nvSpPr>
          <p:cNvPr id="116" name="Google Shape;116;p18"/>
          <p:cNvSpPr txBox="1"/>
          <p:nvPr/>
        </p:nvSpPr>
        <p:spPr>
          <a:xfrm>
            <a:off x="818750" y="285050"/>
            <a:ext cx="16641000" cy="10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4400" u="sng">
                <a:latin typeface="Montserrat"/>
                <a:ea typeface="Montserrat"/>
                <a:cs typeface="Montserrat"/>
                <a:sym typeface="Montserrat"/>
              </a:rPr>
              <a:t>How did rising Nationalism and Militarism make a war in Europe more likely</a:t>
            </a:r>
            <a:r>
              <a:rPr b="1" lang="en-GB" sz="4400" u="sng"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b="1" sz="44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8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917950" y="445150"/>
            <a:ext cx="26402400" cy="325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Glossary</a:t>
            </a:r>
            <a:endParaRPr/>
          </a:p>
        </p:txBody>
      </p:sp>
      <p:sp>
        <p:nvSpPr>
          <p:cNvPr id="123" name="Google Shape;123;p19"/>
          <p:cNvSpPr txBox="1"/>
          <p:nvPr/>
        </p:nvSpPr>
        <p:spPr>
          <a:xfrm>
            <a:off x="917950" y="1367150"/>
            <a:ext cx="16942200" cy="64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Nationalism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The belief that one's country or state is superior.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Militarism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 A culture which emphasises the importance of a strong army.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Superior: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 Better than.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Patriotic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Love and passion for one’s nation. 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Arms Race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A competition between nations to improve their armies.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The Dreadnought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A new and powerful type of warship (in 1906).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Authority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Power or the right to control, order and lead.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9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30" name="Google Shape;130;p20"/>
          <p:cNvSpPr txBox="1"/>
          <p:nvPr>
            <p:ph type="title"/>
          </p:nvPr>
        </p:nvSpPr>
        <p:spPr>
          <a:xfrm>
            <a:off x="917950" y="2804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600"/>
              <a:t>Comprehension Questions</a:t>
            </a:r>
            <a:endParaRPr sz="5600"/>
          </a:p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918000" y="1279425"/>
            <a:ext cx="16452000" cy="7925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rgbClr val="000000"/>
              </a:solidFill>
            </a:endParaRPr>
          </a:p>
          <a:p>
            <a:pPr indent="-469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AutoNum type="arabicPeriod"/>
            </a:pPr>
            <a:r>
              <a:rPr lang="en-GB" sz="3800">
                <a:solidFill>
                  <a:srgbClr val="000000"/>
                </a:solidFill>
              </a:rPr>
              <a:t>Which nation, Britain or Germany, produced more ‘dreadnoughts’ 1906-14?</a:t>
            </a:r>
            <a:endParaRPr sz="3800">
              <a:solidFill>
                <a:srgbClr val="000000"/>
              </a:solidFill>
            </a:endParaRPr>
          </a:p>
          <a:p>
            <a:pPr indent="-469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AutoNum type="arabicPeriod"/>
            </a:pPr>
            <a:r>
              <a:rPr lang="en-GB" sz="3800">
                <a:solidFill>
                  <a:srgbClr val="000000"/>
                </a:solidFill>
              </a:rPr>
              <a:t>What term is used to describe a competition between nations to build up the more powerful military?</a:t>
            </a:r>
            <a:endParaRPr sz="3800">
              <a:solidFill>
                <a:srgbClr val="000000"/>
              </a:solidFill>
            </a:endParaRPr>
          </a:p>
          <a:p>
            <a:pPr indent="-469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AutoNum type="arabicPeriod"/>
            </a:pPr>
            <a:r>
              <a:rPr lang="en-GB" sz="3800">
                <a:solidFill>
                  <a:srgbClr val="000000"/>
                </a:solidFill>
              </a:rPr>
              <a:t>Can you define the word ‘patriotic’?</a:t>
            </a:r>
            <a:endParaRPr sz="3800">
              <a:solidFill>
                <a:srgbClr val="000000"/>
              </a:solidFill>
            </a:endParaRPr>
          </a:p>
          <a:p>
            <a:pPr indent="-469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AutoNum type="arabicPeriod"/>
            </a:pPr>
            <a:r>
              <a:rPr lang="en-GB" sz="3800">
                <a:solidFill>
                  <a:srgbClr val="000000"/>
                </a:solidFill>
              </a:rPr>
              <a:t>How did nationalism make a war in Europe more likely?</a:t>
            </a:r>
            <a:endParaRPr sz="3800">
              <a:solidFill>
                <a:srgbClr val="000000"/>
              </a:solidFill>
            </a:endParaRPr>
          </a:p>
          <a:p>
            <a:pPr indent="-469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AutoNum type="arabicPeriod"/>
            </a:pPr>
            <a:r>
              <a:rPr lang="en-GB" sz="3800">
                <a:solidFill>
                  <a:srgbClr val="000000"/>
                </a:solidFill>
              </a:rPr>
              <a:t>How did militarism make a war in Europe more likely?</a:t>
            </a:r>
            <a:endParaRPr sz="3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 u="sng">
                <a:solidFill>
                  <a:srgbClr val="000000"/>
                </a:solidFill>
              </a:rPr>
              <a:t>Sentence starter:</a:t>
            </a:r>
            <a:r>
              <a:rPr lang="en-GB" sz="3800">
                <a:solidFill>
                  <a:srgbClr val="000000"/>
                </a:solidFill>
              </a:rPr>
              <a:t>  One way in which nationalism made a war in Europe more likely was...</a:t>
            </a:r>
            <a:endParaRPr sz="3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rgbClr val="000000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rgbClr val="000000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rgbClr val="000000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000000"/>
              </a:solidFill>
            </a:endParaRPr>
          </a:p>
        </p:txBody>
      </p:sp>
      <p:sp>
        <p:nvSpPr>
          <p:cNvPr id="132" name="Google Shape;132;p20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918000" y="3354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Return to the Enquiry</a:t>
            </a:r>
            <a:endParaRPr/>
          </a:p>
        </p:txBody>
      </p:sp>
      <p:sp>
        <p:nvSpPr>
          <p:cNvPr id="138" name="Google Shape;138;p21"/>
          <p:cNvSpPr txBox="1"/>
          <p:nvPr/>
        </p:nvSpPr>
        <p:spPr>
          <a:xfrm>
            <a:off x="783350" y="1109050"/>
            <a:ext cx="15596700" cy="17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What was the relationship between nationalism and militarism in Europe pre 1914?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39" name="Google Shape;139;p21"/>
          <p:cNvGraphicFramePr/>
          <p:nvPr/>
        </p:nvGraphicFramePr>
        <p:xfrm>
          <a:off x="704875" y="3288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{1B5EA283-7BD5-4C3F-9690-22358D7BE0AB}</a:tableStyleId>
              </a:tblPr>
              <a:tblGrid>
                <a:gridCol w="11718550"/>
                <a:gridCol w="3878150"/>
              </a:tblGrid>
              <a:tr h="8026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rgbClr val="5B0F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Sentence starters:</a:t>
                      </a:r>
                      <a:endParaRPr b="1" sz="2800">
                        <a:solidFill>
                          <a:srgbClr val="5B0F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27000" marB="127000" marR="127000" marL="127000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rgbClr val="5B0F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Key words</a:t>
                      </a:r>
                      <a:endParaRPr b="1" sz="2800">
                        <a:solidFill>
                          <a:srgbClr val="5B0F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27000" marB="127000" marR="127000" marL="127000">
                    <a:solidFill>
                      <a:schemeClr val="dk1"/>
                    </a:solidFill>
                  </a:tcPr>
                </a:tc>
              </a:tr>
              <a:tr h="56198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Nationalism led states to believe in the importance of...</a:t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Militarism was an important feature of nationalism because...</a:t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27000" marB="127000" marR="127000" marL="1270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-Patriotism -Arms-race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-Unification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27000" marB="127000" marR="127000" marL="12700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