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6aaca9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6aaca9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bb607c5d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bb607c5d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c7cceef4e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c7cceef4e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c7cceef4e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c7cceef4e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e6aaca922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e6aaca922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670850" y="3199450"/>
            <a:ext cx="141816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Medieval Lives in Material Culture</a:t>
            </a:r>
            <a:endParaRPr/>
          </a:p>
        </p:txBody>
      </p:sp>
      <p:sp>
        <p:nvSpPr>
          <p:cNvPr id="80" name="Google Shape;80;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History</a:t>
            </a:r>
            <a:endParaRPr/>
          </a:p>
          <a:p>
            <a:pPr indent="0" lvl="0" marL="0" rtl="0" algn="l">
              <a:spcBef>
                <a:spcPts val="2000"/>
              </a:spcBef>
              <a:spcAft>
                <a:spcPts val="0"/>
              </a:spcAft>
              <a:buNone/>
            </a:pPr>
            <a:r>
              <a:rPr lang="en-GB"/>
              <a:t>Lesson 3 of an enquiry of 4 lessons</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Enquiry: Which sources reveal the most about medieval peasants?</a:t>
            </a:r>
            <a:endParaRPr/>
          </a:p>
          <a:p>
            <a:pPr indent="0" lvl="0" marL="0" rtl="0" algn="l">
              <a:spcBef>
                <a:spcPts val="2000"/>
              </a:spcBef>
              <a:spcAft>
                <a:spcPts val="2000"/>
              </a:spcAft>
              <a:buNone/>
            </a:pPr>
            <a:r>
              <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Sellin</a:t>
            </a:r>
            <a:endParaRPr>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Studying material culture means examining the objects and buildings of a particular society. Historians of material culture are not just interested in what the objects are, but also in other puzzles like how they were used, how much they were worth to their owners, how their owners thought about them.</a:t>
            </a:r>
            <a:endParaRPr sz="3600"/>
          </a:p>
          <a:p>
            <a:pPr indent="0" lvl="0" marL="0" rtl="0" algn="l">
              <a:spcBef>
                <a:spcPts val="2000"/>
              </a:spcBef>
              <a:spcAft>
                <a:spcPts val="0"/>
              </a:spcAft>
              <a:buNone/>
            </a:pPr>
            <a:r>
              <a:rPr lang="en-GB" sz="3600"/>
              <a:t>Studying the material culture of the medieval period often requires a lot of </a:t>
            </a:r>
            <a:r>
              <a:rPr b="1" lang="en-GB" sz="3600"/>
              <a:t>archaeology</a:t>
            </a:r>
            <a:r>
              <a:rPr lang="en-GB" sz="3600"/>
              <a:t>. This is because a lot of the objects and buildings from hundreds of years ago are now lost underground, meaning that skilled archaeologists are required to dig up and examine the material culture.</a:t>
            </a:r>
            <a:endParaRPr sz="3600"/>
          </a:p>
          <a:p>
            <a:pPr indent="0" lvl="0" marL="0" rtl="0" algn="l">
              <a:spcBef>
                <a:spcPts val="2000"/>
              </a:spcBef>
              <a:spcAft>
                <a:spcPts val="2000"/>
              </a:spcAft>
              <a:buNone/>
            </a:pPr>
            <a:r>
              <a:rPr lang="en-GB" sz="3600"/>
              <a:t>Material culture can help us learn about those who could rarely read or write; in our case, the ordinary lives of medieval peasants. </a:t>
            </a:r>
            <a:endParaRPr sz="3600"/>
          </a:p>
        </p:txBody>
      </p:sp>
      <p:sp>
        <p:nvSpPr>
          <p:cNvPr id="90" name="Google Shape;90;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1" name="Google Shape;91;p15"/>
          <p:cNvSpPr txBox="1"/>
          <p:nvPr/>
        </p:nvSpPr>
        <p:spPr>
          <a:xfrm>
            <a:off x="599700" y="280450"/>
            <a:ext cx="160155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What is the study of material culture?</a:t>
            </a:r>
            <a:endParaRPr b="1" sz="2800"/>
          </a:p>
        </p:txBody>
      </p:sp>
      <p:sp>
        <p:nvSpPr>
          <p:cNvPr id="92" name="Google Shape;92;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8" name="Google Shape;98;p16"/>
          <p:cNvSpPr txBox="1"/>
          <p:nvPr/>
        </p:nvSpPr>
        <p:spPr>
          <a:xfrm>
            <a:off x="599700" y="280450"/>
            <a:ext cx="16617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What can Wharram Percy reveal about medieval lives?</a:t>
            </a:r>
            <a:endParaRPr b="1" sz="2800"/>
          </a:p>
        </p:txBody>
      </p:sp>
      <p:sp>
        <p:nvSpPr>
          <p:cNvPr id="99" name="Google Shape;99;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0" name="Google Shape;100;p16"/>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Wharram Percy was a medieval village in Yorkshire. Although it has been deserted since the sixteenth century, it appears to have contained human settlement for many thousands of years. It is mentioned in </a:t>
            </a:r>
            <a:r>
              <a:rPr lang="en-GB" sz="3600"/>
              <a:t>Domesday</a:t>
            </a:r>
            <a:r>
              <a:rPr lang="en-GB" sz="3600"/>
              <a:t> Book, and appears to be a typical medieval village.</a:t>
            </a:r>
            <a:endParaRPr sz="3600"/>
          </a:p>
          <a:p>
            <a:pPr indent="0" lvl="0" marL="0" rtl="0" algn="l">
              <a:spcBef>
                <a:spcPts val="2000"/>
              </a:spcBef>
              <a:spcAft>
                <a:spcPts val="2000"/>
              </a:spcAft>
              <a:buNone/>
            </a:pPr>
            <a:r>
              <a:rPr lang="en-GB" sz="3600"/>
              <a:t>Discoveries from archaeological </a:t>
            </a:r>
            <a:r>
              <a:rPr b="1" lang="en-GB" sz="3600"/>
              <a:t>excavations</a:t>
            </a:r>
            <a:r>
              <a:rPr lang="en-GB" sz="3600"/>
              <a:t> have revealed a vast amount of objects owned by the villagers. These included leather shoes,  metal cups,  ceramic vases, board games made from animal bones </a:t>
            </a:r>
            <a:r>
              <a:rPr lang="en-GB" sz="3600"/>
              <a:t>and teeth. While many items were functional, like horseshoes, ploughs, tools, and locks, others were decorative. This suggests that peasants took pride in their life outside of work, choosing to demonstrate the little wealth that they had. </a:t>
            </a: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Material culture also provides an excellent insight into the religious beliefs of peasants. Churches, which were very common in villages and towns, often contained </a:t>
            </a:r>
            <a:r>
              <a:rPr lang="en-GB" sz="3600"/>
              <a:t>lavish </a:t>
            </a:r>
            <a:r>
              <a:rPr lang="en-GB" sz="3600"/>
              <a:t>decoration and ornate objects. Peasants would have wanted the churches to demonstrate their devotion to God.</a:t>
            </a:r>
            <a:endParaRPr sz="3600"/>
          </a:p>
          <a:p>
            <a:pPr indent="0" lvl="0" marL="0" rtl="0" algn="l">
              <a:spcBef>
                <a:spcPts val="2000"/>
              </a:spcBef>
              <a:spcAft>
                <a:spcPts val="2000"/>
              </a:spcAft>
              <a:buNone/>
            </a:pPr>
            <a:r>
              <a:rPr lang="en-GB" sz="3600"/>
              <a:t>Churches were also decorated with </a:t>
            </a:r>
            <a:r>
              <a:rPr b="1" lang="en-GB" sz="3600"/>
              <a:t>doom paintings. </a:t>
            </a:r>
            <a:r>
              <a:rPr lang="en-GB" sz="3600"/>
              <a:t>These were large, vivid portrayals of heaven and hell, drawn in great detail on the walls. Peasants were rarely able to read, and therefore the Church used these paintings to teach peasants to fear hell, and follow the Church. We can tell these paintings must have been successful, because peasants also commonly collected </a:t>
            </a:r>
            <a:r>
              <a:rPr b="1" lang="en-GB" sz="3600"/>
              <a:t>pilgrim badges</a:t>
            </a:r>
            <a:r>
              <a:rPr lang="en-GB" sz="3600"/>
              <a:t>; little souvenirs from their visits to holy sites.</a:t>
            </a:r>
            <a:endParaRPr sz="3600"/>
          </a:p>
        </p:txBody>
      </p:sp>
      <p:sp>
        <p:nvSpPr>
          <p:cNvPr id="106" name="Google Shape;106;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7" name="Google Shape;107;p17"/>
          <p:cNvSpPr txBox="1"/>
          <p:nvPr/>
        </p:nvSpPr>
        <p:spPr>
          <a:xfrm>
            <a:off x="599700" y="280450"/>
            <a:ext cx="17265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Investigating religious belief through material culture</a:t>
            </a:r>
            <a:endParaRPr b="1" sz="2800"/>
          </a:p>
        </p:txBody>
      </p:sp>
      <p:sp>
        <p:nvSpPr>
          <p:cNvPr id="108" name="Google Shape;108;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Material culture has some limitations. Some objects simply cannot survive hundreds of years. Those objects that do survive might be quite rare. When an object is rare, it can be difficult to know </a:t>
            </a:r>
            <a:r>
              <a:rPr i="1" lang="en-GB" sz="3600"/>
              <a:t>exactly</a:t>
            </a:r>
            <a:r>
              <a:rPr lang="en-GB" sz="3600"/>
              <a:t> what it is, and how it was used; they do not come with a written instruction manual!</a:t>
            </a:r>
            <a:endParaRPr sz="3600"/>
          </a:p>
          <a:p>
            <a:pPr indent="0" lvl="0" marL="0" rtl="0" algn="l">
              <a:spcBef>
                <a:spcPts val="2000"/>
              </a:spcBef>
              <a:spcAft>
                <a:spcPts val="2000"/>
              </a:spcAft>
              <a:buNone/>
            </a:pPr>
            <a:r>
              <a:rPr lang="en-GB" sz="3600"/>
              <a:t>Furthermore, it can be difficult to work out why objects were made and how they were used. Historians of material culture often need to check other sources to see how objects were used; simply holding the object in your hand might not be enough to know why it had been made, owned, or valued by a medieval peasant.</a:t>
            </a:r>
            <a:endParaRPr sz="3600"/>
          </a:p>
        </p:txBody>
      </p:sp>
      <p:sp>
        <p:nvSpPr>
          <p:cNvPr id="114" name="Google Shape;114;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5" name="Google Shape;115;p18"/>
          <p:cNvSpPr txBox="1"/>
          <p:nvPr/>
        </p:nvSpPr>
        <p:spPr>
          <a:xfrm>
            <a:off x="599700" y="280450"/>
            <a:ext cx="17265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How might material culture </a:t>
            </a:r>
            <a:r>
              <a:rPr b="1" i="1" lang="en-GB" sz="4400">
                <a:latin typeface="Montserrat"/>
                <a:ea typeface="Montserrat"/>
                <a:cs typeface="Montserrat"/>
                <a:sym typeface="Montserrat"/>
              </a:rPr>
              <a:t>not</a:t>
            </a:r>
            <a:r>
              <a:rPr b="1" lang="en-GB" sz="4400">
                <a:latin typeface="Montserrat"/>
                <a:ea typeface="Montserrat"/>
                <a:cs typeface="Montserrat"/>
                <a:sym typeface="Montserrat"/>
              </a:rPr>
              <a:t> reveal medieval lives?</a:t>
            </a:r>
            <a:endParaRPr b="1" sz="2800"/>
          </a:p>
        </p:txBody>
      </p:sp>
      <p:sp>
        <p:nvSpPr>
          <p:cNvPr id="116" name="Google Shape;116;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1835900" y="1780100"/>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2" name="Google Shape;122;p19"/>
          <p:cNvSpPr txBox="1"/>
          <p:nvPr/>
        </p:nvSpPr>
        <p:spPr>
          <a:xfrm>
            <a:off x="806100" y="2741375"/>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600">
                <a:latin typeface="Montserrat"/>
                <a:ea typeface="Montserrat"/>
                <a:cs typeface="Montserrat"/>
                <a:sym typeface="Montserrat"/>
              </a:rPr>
              <a:t>Archaeology:</a:t>
            </a:r>
            <a:r>
              <a:rPr lang="en-GB" sz="3600">
                <a:latin typeface="Montserrat"/>
                <a:ea typeface="Montserrat"/>
                <a:cs typeface="Montserrat"/>
                <a:sym typeface="Montserrat"/>
              </a:rPr>
              <a:t> recovering material culture, often from the ground</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Doom painting: </a:t>
            </a:r>
            <a:r>
              <a:rPr lang="en-GB" sz="3600">
                <a:latin typeface="Montserrat"/>
                <a:ea typeface="Montserrat"/>
                <a:cs typeface="Montserrat"/>
                <a:sym typeface="Montserrat"/>
              </a:rPr>
              <a:t>a large, often scary painting of heaven and hell, found on the walls of medieval churches.</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Excavation:</a:t>
            </a:r>
            <a:r>
              <a:rPr lang="en-GB" sz="3600">
                <a:latin typeface="Montserrat"/>
                <a:ea typeface="Montserrat"/>
                <a:cs typeface="Montserrat"/>
                <a:sym typeface="Montserrat"/>
              </a:rPr>
              <a:t> a carefully organised and conducted dig of an historic site</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Pilgrim badge:</a:t>
            </a:r>
            <a:r>
              <a:rPr lang="en-GB" sz="3600">
                <a:latin typeface="Montserrat"/>
                <a:ea typeface="Montserrat"/>
                <a:cs typeface="Montserrat"/>
                <a:sym typeface="Montserrat"/>
              </a:rPr>
              <a:t> a small souvenir, usually made from metal, sold to those pilgrims who visited holy shrines and churches. Commonly owned by peasants.</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3" name="Google Shape;123;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30" name="Google Shape;130;p20"/>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Why do historians of material culture often need to use </a:t>
            </a:r>
            <a:r>
              <a:rPr lang="en-GB" sz="3800">
                <a:solidFill>
                  <a:srgbClr val="000000"/>
                </a:solidFill>
              </a:rPr>
              <a:t>archaeological</a:t>
            </a:r>
            <a:r>
              <a:rPr lang="en-GB" sz="3800">
                <a:solidFill>
                  <a:srgbClr val="000000"/>
                </a:solidFill>
              </a:rPr>
              <a:t> methods to investigate medieval lives?</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Why is it important that decorative </a:t>
            </a:r>
            <a:r>
              <a:rPr i="1" lang="en-GB" sz="3800">
                <a:solidFill>
                  <a:srgbClr val="000000"/>
                </a:solidFill>
              </a:rPr>
              <a:t>and</a:t>
            </a:r>
            <a:r>
              <a:rPr lang="en-GB" sz="3800">
                <a:solidFill>
                  <a:srgbClr val="000000"/>
                </a:solidFill>
              </a:rPr>
              <a:t> functional objects were found at Wharram Percy?</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can doom paintings and pilgrim badges reveal about religious belief among medieval peasants?</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difficulties can be found when investigating material culture?</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31" name="Google Shape;131;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