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E7B175-1137-4C44-A1EC-67A6BBD2B646}">
  <a:tblStyle styleId="{24E7B175-1137-4C44-A1EC-67A6BBD2B64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f60833e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f60833e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c3a40434a_0_1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c3a40434a_0_1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c3a40434a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8c3a40434a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8c3a40434a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c0bd40fba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c0bd40fba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c3a40434a_0_8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8c3a40434a_0_8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8c3a40434a_0_8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c3a40434a_0_2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c3a40434a_0_2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c3a40434a_0_8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8c3a40434a_0_8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8c3a40434a_0_8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c3a40434a_0_1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c3a40434a_0_1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c3a40434a_0_18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c3a40434a_0_1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c3a40434a_0_16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8c3a40434a_0_16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8c3a40434a_0_16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3000"/>
              <a:buChar char="–"/>
              <a:defRPr sz="3000"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 sz="2700"/>
            </a:lvl3pPr>
            <a:lvl4pPr indent="-3810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4294967295" type="ctrTitle"/>
          </p:nvPr>
        </p:nvSpPr>
        <p:spPr>
          <a:xfrm>
            <a:off x="917950" y="2876300"/>
            <a:ext cx="111708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Describing people [2 / 2]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in general and right now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3" name="Google Shape;83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Señorita Correa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>
            <p:ph type="title"/>
          </p:nvPr>
        </p:nvSpPr>
        <p:spPr>
          <a:xfrm>
            <a:off x="873850" y="89100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Learning Summary: SER y ESTAR</a:t>
            </a:r>
            <a:endParaRPr b="1" sz="5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Spanish has two verbs meaning ‘ ________’        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Use _______ to say ‘</a:t>
            </a:r>
            <a:r>
              <a:rPr i="1" lang="en-GB" sz="4800">
                <a:solidFill>
                  <a:srgbClr val="000000"/>
                </a:solidFill>
              </a:rPr>
              <a:t>s/he is</a:t>
            </a:r>
            <a:r>
              <a:rPr lang="en-GB" sz="4800">
                <a:solidFill>
                  <a:srgbClr val="000000"/>
                </a:solidFill>
              </a:rPr>
              <a:t>’ in a place.    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_______ means ‘</a:t>
            </a:r>
            <a:r>
              <a:rPr i="1" lang="en-GB" sz="4800">
                <a:solidFill>
                  <a:srgbClr val="000000"/>
                </a:solidFill>
              </a:rPr>
              <a:t>I am</a:t>
            </a:r>
            <a:r>
              <a:rPr lang="en-GB" sz="4800">
                <a:solidFill>
                  <a:srgbClr val="000000"/>
                </a:solidFill>
              </a:rPr>
              <a:t>’ (trait).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To ask ‘</a:t>
            </a:r>
            <a:r>
              <a:rPr i="1" lang="en-GB" sz="4800">
                <a:solidFill>
                  <a:srgbClr val="000000"/>
                </a:solidFill>
              </a:rPr>
              <a:t>How are you (today)</a:t>
            </a:r>
            <a:r>
              <a:rPr lang="en-GB" sz="4800">
                <a:solidFill>
                  <a:srgbClr val="000000"/>
                </a:solidFill>
              </a:rPr>
              <a:t>?’, say:</a:t>
            </a:r>
            <a:br>
              <a:rPr lang="en-GB" sz="4800">
                <a:solidFill>
                  <a:srgbClr val="000000"/>
                </a:solidFill>
              </a:rPr>
            </a:br>
            <a:r>
              <a:rPr lang="en-GB" sz="4800">
                <a:solidFill>
                  <a:srgbClr val="000000"/>
                </a:solidFill>
              </a:rPr>
              <a:t>______________________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‘</a:t>
            </a:r>
            <a:r>
              <a:rPr i="1" lang="en-GB" sz="4800">
                <a:solidFill>
                  <a:srgbClr val="000000"/>
                </a:solidFill>
              </a:rPr>
              <a:t>She is (generally) happy</a:t>
            </a:r>
            <a:r>
              <a:rPr lang="en-GB" sz="4800">
                <a:solidFill>
                  <a:srgbClr val="000000"/>
                </a:solidFill>
              </a:rPr>
              <a:t>’ is:</a:t>
            </a:r>
            <a:br>
              <a:rPr lang="en-GB" sz="4800">
                <a:solidFill>
                  <a:srgbClr val="000000"/>
                </a:solidFill>
              </a:rPr>
            </a:br>
            <a:r>
              <a:rPr lang="en-GB" sz="4800">
                <a:solidFill>
                  <a:srgbClr val="000000"/>
                </a:solidFill>
              </a:rPr>
              <a:t>_________________________</a:t>
            </a:r>
            <a:br>
              <a:rPr lang="en-GB" sz="4800">
                <a:solidFill>
                  <a:srgbClr val="000000"/>
                </a:solidFill>
              </a:rPr>
            </a:br>
            <a:r>
              <a:rPr lang="en-GB" sz="4800">
                <a:solidFill>
                  <a:srgbClr val="000000"/>
                </a:solidFill>
              </a:rPr>
              <a:t>  </a:t>
            </a:r>
            <a:endParaRPr i="1"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000000"/>
              </a:solidFill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12055400" y="2532575"/>
            <a:ext cx="2670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to be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2657375" y="3262175"/>
            <a:ext cx="30000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está</a:t>
            </a:r>
            <a:endParaRPr sz="4800"/>
          </a:p>
        </p:txBody>
      </p:sp>
      <p:sp>
        <p:nvSpPr>
          <p:cNvPr id="212" name="Google Shape;212;p24"/>
          <p:cNvSpPr txBox="1"/>
          <p:nvPr/>
        </p:nvSpPr>
        <p:spPr>
          <a:xfrm>
            <a:off x="1310000" y="4085575"/>
            <a:ext cx="30000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oy</a:t>
            </a:r>
            <a:endParaRPr sz="4800"/>
          </a:p>
        </p:txBody>
      </p:sp>
      <p:sp>
        <p:nvSpPr>
          <p:cNvPr id="213" name="Google Shape;213;p24"/>
          <p:cNvSpPr txBox="1"/>
          <p:nvPr/>
        </p:nvSpPr>
        <p:spPr>
          <a:xfrm>
            <a:off x="1974700" y="7499875"/>
            <a:ext cx="79620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Es feliz.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1361875" y="5760375"/>
            <a:ext cx="79620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¿Cómo estás?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7373250" y="2556165"/>
            <a:ext cx="3452700" cy="43290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8014047" y="4994303"/>
            <a:ext cx="2259900" cy="1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0800" u="none" cap="none" strike="noStrike"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b="1" i="0" lang="en-GB" sz="108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387130" y="618780"/>
            <a:ext cx="47115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lvidar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2837907" y="657381"/>
            <a:ext cx="38697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3179224" y="5019744"/>
            <a:ext cx="33951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7054383" y="6963171"/>
            <a:ext cx="41793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617288" y="5082984"/>
            <a:ext cx="33660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lo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7323795" y="8474003"/>
            <a:ext cx="3694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[little, few]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7373246" y="128300"/>
            <a:ext cx="3329400" cy="29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800">
                <a:latin typeface="Montserrat"/>
                <a:ea typeface="Montserrat"/>
                <a:cs typeface="Montserrat"/>
                <a:sym typeface="Montserrat"/>
              </a:rPr>
              <a:t>[o]</a:t>
            </a:r>
            <a:endParaRPr sz="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247978" y="10448412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600"/>
              <a:buFont typeface="Twentieth Century"/>
              <a:buNone/>
            </a:pPr>
            <a:r>
              <a:rPr lang="en-GB" sz="2100"/>
              <a:t>o</a:t>
            </a:r>
            <a:endParaRPr sz="2100"/>
          </a:p>
        </p:txBody>
      </p:sp>
      <p:sp>
        <p:nvSpPr>
          <p:cNvPr id="100" name="Google Shape;100;p16"/>
          <p:cNvSpPr txBox="1"/>
          <p:nvPr/>
        </p:nvSpPr>
        <p:spPr>
          <a:xfrm>
            <a:off x="3510468" y="2984523"/>
            <a:ext cx="3295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[to forget]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3695946" y="7556872"/>
            <a:ext cx="3050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[alone]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17"/>
          <p:cNvGraphicFramePr/>
          <p:nvPr/>
        </p:nvGraphicFramePr>
        <p:xfrm>
          <a:off x="6472650" y="48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{24E7B175-1137-4C44-A1EC-67A6BBD2B646}</a:tableStyleId>
              </a:tblPr>
              <a:tblGrid>
                <a:gridCol w="725450"/>
                <a:gridCol w="3482200"/>
                <a:gridCol w="4659050"/>
              </a:tblGrid>
              <a:tr h="604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Word</a:t>
                      </a:r>
                      <a:endParaRPr b="1"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English meaning</a:t>
                      </a:r>
                      <a:endParaRPr b="1"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soy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eres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are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s/he is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alto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tall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bajo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short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alegre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cheerful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feliz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happy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simpático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nice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guapo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good looking</a:t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7" name="Google Shape;107;p17"/>
          <p:cNvSpPr txBox="1"/>
          <p:nvPr>
            <p:ph type="title"/>
          </p:nvPr>
        </p:nvSpPr>
        <p:spPr>
          <a:xfrm>
            <a:off x="336800" y="1606296"/>
            <a:ext cx="5078400" cy="50004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000000"/>
                </a:solidFill>
              </a:rPr>
              <a:t>¿Está bien? (Is that ok?)</a:t>
            </a:r>
            <a:endParaRPr sz="5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000000"/>
                </a:solidFill>
              </a:rPr>
              <a:t>Está bien. </a:t>
            </a:r>
            <a:endParaRPr sz="5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000000"/>
                </a:solidFill>
              </a:rPr>
              <a:t>(It is ok.)</a:t>
            </a:r>
            <a:endParaRPr sz="5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-391850" y="1639100"/>
            <a:ext cx="18069000" cy="1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Arial"/>
              <a:buNone/>
            </a:pP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In Spanish, there are two ways to say ‘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I am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’: ________ and _______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11604863" y="1630530"/>
            <a:ext cx="19617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estoy</a:t>
            </a:r>
            <a:endParaRPr b="1" i="0" sz="3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644850" y="2622223"/>
            <a:ext cx="17424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Arial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Use ‘______’ for temporary state/mood. 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7211109" y="4588428"/>
            <a:ext cx="4291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Arial"/>
              <a:buNone/>
            </a:pP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Soy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 activo/a.</a:t>
            </a:r>
            <a:endParaRPr i="0" sz="3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644849" y="4592715"/>
            <a:ext cx="5559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Arial"/>
              <a:buNone/>
            </a:pP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I am active 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trait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7211109" y="5571551"/>
            <a:ext cx="5365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Arial"/>
              <a:buNone/>
            </a:pP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Estoy nervioso/a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44849" y="5580119"/>
            <a:ext cx="63657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Arial"/>
              <a:buNone/>
            </a:pP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I am nervous 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(state).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5036370" y="1639106"/>
            <a:ext cx="19617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soy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644849" y="3605317"/>
            <a:ext cx="13337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Arial"/>
              <a:buNone/>
            </a:pPr>
            <a:r>
              <a:rPr b="1" i="0" lang="en-GB" sz="39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Use ‘_______’ for permanent traits.</a:t>
            </a:r>
            <a:endParaRPr sz="3900"/>
          </a:p>
        </p:txBody>
      </p:sp>
      <p:sp>
        <p:nvSpPr>
          <p:cNvPr id="122" name="Google Shape;122;p18"/>
          <p:cNvSpPr txBox="1"/>
          <p:nvPr/>
        </p:nvSpPr>
        <p:spPr>
          <a:xfrm>
            <a:off x="2153576" y="3605314"/>
            <a:ext cx="1624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soy</a:t>
            </a:r>
            <a:endParaRPr b="1" i="0" sz="3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029174" y="2617929"/>
            <a:ext cx="2346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stoy 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11604868" y="2617936"/>
            <a:ext cx="6455100" cy="3838200"/>
          </a:xfrm>
          <a:prstGeom prst="wedgeEllipseCallout">
            <a:avLst>
              <a:gd fmla="val -49693" name="adj1"/>
              <a:gd fmla="val 50372" name="adj2"/>
            </a:avLst>
          </a:prstGeom>
          <a:noFill/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translate</a:t>
            </a:r>
            <a:r>
              <a:rPr i="0" lang="en-GB" sz="33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‘estar’, English often uses a verb with –ing: e.g. ‘I’m </a:t>
            </a:r>
            <a:r>
              <a:rPr i="1" lang="en-GB" sz="33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feeling</a:t>
            </a:r>
            <a:r>
              <a:rPr i="0" lang="en-GB" sz="33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nervous’.</a:t>
            </a:r>
            <a:endParaRPr i="0" sz="33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3956558" y="-468369"/>
            <a:ext cx="97269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latin typeface="Montserrat"/>
                <a:ea typeface="Montserrat"/>
                <a:cs typeface="Montserrat"/>
                <a:sym typeface="Montserrat"/>
              </a:rPr>
              <a:t>SER	and ESTAR (‘I am’) 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1100" y="8839200"/>
            <a:ext cx="1198100" cy="11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-256760" l="30899" r="-30900" t="256760"/>
          <a:stretch/>
        </p:blipFill>
        <p:spPr>
          <a:xfrm>
            <a:off x="5843588" y="4481513"/>
            <a:ext cx="6600825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933300" y="260575"/>
            <a:ext cx="157734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Using the negative ‘no’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620775" y="1584475"/>
            <a:ext cx="176673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In Spanish, to say how people are or </a:t>
            </a:r>
            <a:r>
              <a:rPr i="1" lang="en-GB" sz="3300">
                <a:latin typeface="Montserrat"/>
                <a:ea typeface="Montserrat"/>
                <a:cs typeface="Montserrat"/>
                <a:sym typeface="Montserrat"/>
              </a:rPr>
              <a:t>are not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, we put 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‘no’ before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verb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This makes a negative.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620775" y="2876300"/>
            <a:ext cx="30000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Example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620775" y="3715213"/>
            <a:ext cx="76560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Estoy feliz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No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estoy feliz. 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5361700" y="3429000"/>
            <a:ext cx="4677600" cy="15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I am happy.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am not 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happy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768575" y="5480525"/>
            <a:ext cx="12592800" cy="10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This works for any verb and any person (e.g., I, you, s/he).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620775" y="6574325"/>
            <a:ext cx="57051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Eres bajo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No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eres bajo.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4951625" y="6369875"/>
            <a:ext cx="72273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You are short.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aren’t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short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51100" y="8839200"/>
            <a:ext cx="1198100" cy="11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0" y="1673675"/>
            <a:ext cx="18288000" cy="1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Arial"/>
              <a:buNone/>
            </a:pP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In Spanish, there are two ways to say ‘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you are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’: ________ and _______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12374088" y="1610980"/>
            <a:ext cx="19617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estás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756000" y="2469633"/>
            <a:ext cx="17424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Arial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Use ‘______’ for temporary state/mood. 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9468006" y="4296132"/>
            <a:ext cx="4764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Arial"/>
              <a:buNone/>
            </a:pP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Eres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 famoso/a.</a:t>
            </a:r>
            <a:endParaRPr i="0" sz="3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644849" y="4296115"/>
            <a:ext cx="7521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Arial"/>
              <a:buNone/>
            </a:pP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You are famous 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trait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9468006" y="4939492"/>
            <a:ext cx="4261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Arial"/>
              <a:buNone/>
            </a:pP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Estás serio/a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644849" y="4939535"/>
            <a:ext cx="9877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Arial"/>
              <a:buNone/>
            </a:pP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You are looking serious 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(state).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15717720" y="1610981"/>
            <a:ext cx="19617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eres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644849" y="3382864"/>
            <a:ext cx="13337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Arial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Use ‘_______’ for permanent traits.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2029176" y="3382875"/>
            <a:ext cx="1624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eres</a:t>
            </a:r>
            <a:endParaRPr b="1" i="0" sz="3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2029174" y="2469626"/>
            <a:ext cx="2346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estás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1100" y="8839200"/>
            <a:ext cx="1198100" cy="11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/>
          <p:nvPr/>
        </p:nvSpPr>
        <p:spPr>
          <a:xfrm>
            <a:off x="3956558" y="-468369"/>
            <a:ext cx="97269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latin typeface="Montserrat"/>
                <a:ea typeface="Montserrat"/>
                <a:cs typeface="Montserrat"/>
                <a:sym typeface="Montserrat"/>
              </a:rPr>
              <a:t>SER	and ESTAR (‘you are’) 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4280508" y="6"/>
            <a:ext cx="97269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GB" sz="5400"/>
              <a:t>SER	and ESTAR </a:t>
            </a:r>
            <a:r>
              <a:rPr lang="en-GB" sz="5400"/>
              <a:t>(‘s/he is’)</a:t>
            </a:r>
            <a:r>
              <a:rPr lang="en-GB" sz="5400"/>
              <a:t> 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339845" y="3019792"/>
            <a:ext cx="179928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_____ ’ for location and temporary state/mood. 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275843" y="4992500"/>
            <a:ext cx="53811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She is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 happy (now).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275845" y="3976236"/>
            <a:ext cx="170883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Use ‘______’ for permanent traits.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339850" y="2063340"/>
            <a:ext cx="15501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There are t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wo ways to say ‘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s/he is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’: ________ and _______.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11884000" y="1920957"/>
            <a:ext cx="21234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b="1" i="0" sz="3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8819995" y="1920938"/>
            <a:ext cx="21234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está</a:t>
            </a:r>
            <a:endParaRPr b="1" i="0" sz="3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1525724" y="3019775"/>
            <a:ext cx="17505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está</a:t>
            </a:r>
            <a:endParaRPr b="1" i="0" sz="3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1124374" y="3976221"/>
            <a:ext cx="19620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275849" y="6008775"/>
            <a:ext cx="71964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She is 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happy (in general).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6708700" y="4992500"/>
            <a:ext cx="3333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Está 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feliz.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6708703" y="6031510"/>
            <a:ext cx="27642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 feliz.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9349750" y="4446163"/>
            <a:ext cx="8820000" cy="3418200"/>
          </a:xfrm>
          <a:prstGeom prst="wedgeRoundRectCallout">
            <a:avLst>
              <a:gd fmla="val -33629" name="adj1"/>
              <a:gd fmla="val -65056" name="adj2"/>
              <a:gd fmla="val 16667" name="adj3"/>
            </a:avLst>
          </a:prstGeom>
          <a:noFill/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10389851" y="4789188"/>
            <a:ext cx="7304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¿Cómo se dice en inglés?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9825246" y="6641335"/>
            <a:ext cx="4394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¿Cómo es?</a:t>
            </a:r>
            <a:endParaRPr i="0" sz="3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9825259" y="5766982"/>
            <a:ext cx="4394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¿Cómo está?</a:t>
            </a:r>
            <a:endParaRPr i="0" sz="3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13893255" y="5730805"/>
            <a:ext cx="4439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How 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is she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13256650" y="6610938"/>
            <a:ext cx="5076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What 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is she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 like?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/>
        </p:nvSpPr>
        <p:spPr>
          <a:xfrm>
            <a:off x="536850" y="1718163"/>
            <a:ext cx="172143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In English, when we ask a question we swap the subject and verb: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2107675" y="3707575"/>
            <a:ext cx="54216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The girl is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 happy.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9468000" y="3582725"/>
            <a:ext cx="54216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Is the girl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 happy?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2107675" y="5356125"/>
            <a:ext cx="54216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La chica está feliz</a:t>
            </a:r>
            <a:r>
              <a:rPr lang="en-GB" sz="52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5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9343425" y="5356125"/>
            <a:ext cx="54216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La chica está feliz</a:t>
            </a: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3329250" y="-7250"/>
            <a:ext cx="116295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Asking yes / no questions</a:t>
            </a:r>
            <a:endParaRPr b="1" sz="3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type="title"/>
          </p:nvPr>
        </p:nvSpPr>
        <p:spPr>
          <a:xfrm>
            <a:off x="6089425" y="109733"/>
            <a:ext cx="72357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GB" sz="5400"/>
              <a:t>Yes/no question</a:t>
            </a:r>
            <a:r>
              <a:rPr b="1" lang="en-GB" sz="54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564869" y="1535269"/>
            <a:ext cx="16113000" cy="1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In Spanish, change a statement into a question by raising your voice at the end: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205191" y="3702952"/>
            <a:ext cx="3638700" cy="8772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700" u="none" cap="none" strike="noStrike">
                <a:latin typeface="Montserrat"/>
                <a:ea typeface="Montserrat"/>
                <a:cs typeface="Montserrat"/>
                <a:sym typeface="Montserrat"/>
              </a:rPr>
              <a:t>Statement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8492959" y="3620296"/>
            <a:ext cx="4183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Eres alegre.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12428528" y="3620287"/>
            <a:ext cx="585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4800" u="sng" cap="none" strike="noStrike">
                <a:latin typeface="Montserrat"/>
                <a:ea typeface="Montserrat"/>
                <a:cs typeface="Montserrat"/>
                <a:sym typeface="Montserrat"/>
              </a:rPr>
              <a:t>You are </a:t>
            </a: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cheerful.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205191" y="6034929"/>
            <a:ext cx="3638700" cy="8772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Question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8288951" y="5999800"/>
            <a:ext cx="4591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Eres alegre</a:t>
            </a:r>
            <a:r>
              <a:rPr b="1"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12676753" y="6034913"/>
            <a:ext cx="585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4800" u="sng" cap="none" strike="noStrike">
                <a:latin typeface="Montserrat"/>
                <a:ea typeface="Montserrat"/>
                <a:cs typeface="Montserrat"/>
                <a:sym typeface="Montserrat"/>
              </a:rPr>
              <a:t>Are you</a:t>
            </a: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 cheerful?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136948" y="7407204"/>
            <a:ext cx="173661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Century Gothic"/>
              <a:buNone/>
            </a:pPr>
            <a:r>
              <a:rPr i="0" lang="en-GB" sz="4000" u="none" cap="none" strike="noStrike">
                <a:latin typeface="Montserrat"/>
                <a:ea typeface="Montserrat"/>
                <a:cs typeface="Montserrat"/>
                <a:sym typeface="Montserrat"/>
              </a:rPr>
              <a:t>In Spanish, we pay attention to the question marks in writing and the intonation in speaking to know whether it is a question.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