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Montserrat SemiBold"/>
      <p:regular r:id="rId15"/>
      <p:bold r:id="rId16"/>
      <p:italic r:id="rId17"/>
      <p:boldItalic r:id="rId18"/>
    </p:embeddedFont>
    <p:embeddedFont>
      <p:font typeface="Roboto"/>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3F57DF2-BF8E-47B2-A740-0FF12816B635}">
  <a:tblStyle styleId="{33F57DF2-BF8E-47B2-A740-0FF12816B63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ontserratMedium-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Roboto-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c99faa3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c99faa3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68135459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68135459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c7201e78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c7201e78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8c99faa30c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c99faa30c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8c7201e783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c7201e78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8c99faa30c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c99faa30c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8c99faa30c_0_2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8c99faa30c_0_2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8c99faa30c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c99faa30c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50">
                <a:solidFill>
                  <a:srgbClr val="333333"/>
                </a:solidFill>
                <a:highlight>
                  <a:srgbClr val="FFFBE1"/>
                </a:highlight>
                <a:latin typeface="Roboto"/>
                <a:ea typeface="Roboto"/>
                <a:cs typeface="Roboto"/>
                <a:sym typeface="Roboto"/>
              </a:rPr>
              <a:t>When you deliver this in the video you could ask students to listen out for </a:t>
            </a:r>
            <a:r>
              <a:rPr i="1" lang="en-GB" sz="1050">
                <a:solidFill>
                  <a:srgbClr val="333333"/>
                </a:solidFill>
                <a:highlight>
                  <a:srgbClr val="FFFBE1"/>
                </a:highlight>
                <a:latin typeface="Roboto"/>
                <a:ea typeface="Roboto"/>
                <a:cs typeface="Roboto"/>
                <a:sym typeface="Roboto"/>
              </a:rPr>
              <a:t>__</a:t>
            </a:r>
            <a:r>
              <a:rPr lang="en-GB" sz="1050">
                <a:solidFill>
                  <a:srgbClr val="333333"/>
                </a:solidFill>
                <a:highlight>
                  <a:srgbClr val="FFFBE1"/>
                </a:highlight>
                <a:latin typeface="Roboto"/>
                <a:ea typeface="Roboto"/>
                <a:cs typeface="Roboto"/>
                <a:sym typeface="Roboto"/>
              </a:rPr>
              <a:t> number of organs in your script and write them down and the function. Then reveal after each one to see if they're right. Makes it a bit more interactive.</a:t>
            </a:r>
            <a:endParaRPr sz="1050">
              <a:solidFill>
                <a:srgbClr val="1155CC"/>
              </a:solidFill>
              <a:highlight>
                <a:srgbClr val="FFFBE1"/>
              </a:highlight>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8" name="Shape 78"/>
        <p:cNvGrpSpPr/>
        <p:nvPr/>
      </p:nvGrpSpPr>
      <p:grpSpPr>
        <a:xfrm>
          <a:off x="0" y="0"/>
          <a:ext cx="0" cy="0"/>
          <a:chOff x="0" y="0"/>
          <a:chExt cx="0" cy="0"/>
        </a:xfrm>
      </p:grpSpPr>
      <p:sp>
        <p:nvSpPr>
          <p:cNvPr id="79" name="Google Shape;79;p1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Lesson 10 - Animals as organisms</a:t>
            </a:r>
            <a:endParaRPr>
              <a:solidFill>
                <a:srgbClr val="4B3241"/>
              </a:solidFill>
            </a:endParaRPr>
          </a:p>
          <a:p>
            <a:pPr indent="0" lvl="0" marL="0" marR="0" rtl="0" algn="l">
              <a:lnSpc>
                <a:spcPct val="115000"/>
              </a:lnSpc>
              <a:spcBef>
                <a:spcPts val="0"/>
              </a:spcBef>
              <a:spcAft>
                <a:spcPts val="0"/>
              </a:spcAft>
              <a:buNone/>
            </a:pPr>
            <a:r>
              <a:rPr lang="en-GB" sz="4900">
                <a:solidFill>
                  <a:srgbClr val="4B3241"/>
                </a:solidFill>
              </a:rPr>
              <a:t>(Downloadable Student Document)</a:t>
            </a:r>
            <a:endParaRPr sz="4900">
              <a:solidFill>
                <a:srgbClr val="4B3241"/>
              </a:solidFill>
            </a:endParaRPr>
          </a:p>
        </p:txBody>
      </p:sp>
      <p:sp>
        <p:nvSpPr>
          <p:cNvPr id="80" name="Google Shape;80;p1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Science - Biology - Key Stage 3</a:t>
            </a:r>
            <a:endParaRPr>
              <a:solidFill>
                <a:srgbClr val="4B3241"/>
              </a:solidFill>
            </a:endParaRPr>
          </a:p>
          <a:p>
            <a:pPr indent="0" lvl="0" marL="0" rtl="0" algn="l">
              <a:spcBef>
                <a:spcPts val="2000"/>
              </a:spcBef>
              <a:spcAft>
                <a:spcPts val="2000"/>
              </a:spcAft>
              <a:buNone/>
            </a:pPr>
            <a:r>
              <a:rPr lang="en-GB">
                <a:solidFill>
                  <a:srgbClr val="4B3241"/>
                </a:solidFill>
              </a:rPr>
              <a:t>Cells, Tissues and Organs</a:t>
            </a:r>
            <a:endParaRPr>
              <a:solidFill>
                <a:srgbClr val="4B3241"/>
              </a:solidFill>
            </a:endParaRPr>
          </a:p>
        </p:txBody>
      </p:sp>
      <p:sp>
        <p:nvSpPr>
          <p:cNvPr id="81" name="Google Shape;81;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Miss Wickham</a:t>
            </a:r>
            <a:endParaRPr>
              <a:solidFill>
                <a:srgbClr val="4B3241"/>
              </a:solidFill>
            </a:endParaRPr>
          </a:p>
        </p:txBody>
      </p:sp>
      <p:sp>
        <p:nvSpPr>
          <p:cNvPr id="82" name="Google Shape;82;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917950" y="5852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Recap activity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88" name="Google Shape;88;p15"/>
          <p:cNvSpPr txBox="1"/>
          <p:nvPr>
            <p:ph idx="1" type="body"/>
          </p:nvPr>
        </p:nvSpPr>
        <p:spPr>
          <a:xfrm>
            <a:off x="782700" y="2518625"/>
            <a:ext cx="16722600" cy="56847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b="1" lang="en-GB" sz="3000" u="sng"/>
              <a:t>Name the 7 life processes: </a:t>
            </a:r>
            <a:r>
              <a:rPr lang="en-GB" sz="3000"/>
              <a:t>  </a:t>
            </a:r>
            <a:endParaRPr sz="3000"/>
          </a:p>
          <a:p>
            <a:pPr indent="0" lvl="0" marL="0" marR="0" rtl="0" algn="l">
              <a:lnSpc>
                <a:spcPct val="115000"/>
              </a:lnSpc>
              <a:spcBef>
                <a:spcPts val="0"/>
              </a:spcBef>
              <a:spcAft>
                <a:spcPts val="0"/>
              </a:spcAft>
              <a:buNone/>
            </a:pPr>
            <a:r>
              <a:t/>
            </a:r>
            <a:endParaRPr b="1" sz="3000"/>
          </a:p>
          <a:p>
            <a:pPr indent="0" lvl="0" marL="0" marR="0" rtl="0" algn="l">
              <a:lnSpc>
                <a:spcPct val="115000"/>
              </a:lnSpc>
              <a:spcBef>
                <a:spcPts val="0"/>
              </a:spcBef>
              <a:spcAft>
                <a:spcPts val="0"/>
              </a:spcAft>
              <a:buNone/>
            </a:pPr>
            <a:r>
              <a:rPr b="1" lang="en-GB" sz="3000"/>
              <a:t>M </a:t>
            </a:r>
            <a:endParaRPr b="1" sz="3000"/>
          </a:p>
          <a:p>
            <a:pPr indent="0" lvl="0" marL="0" marR="0" rtl="0" algn="l">
              <a:lnSpc>
                <a:spcPct val="115000"/>
              </a:lnSpc>
              <a:spcBef>
                <a:spcPts val="0"/>
              </a:spcBef>
              <a:spcAft>
                <a:spcPts val="0"/>
              </a:spcAft>
              <a:buNone/>
            </a:pPr>
            <a:r>
              <a:rPr b="1" lang="en-GB" sz="3000"/>
              <a:t>R</a:t>
            </a:r>
            <a:endParaRPr b="1" sz="3000"/>
          </a:p>
          <a:p>
            <a:pPr indent="0" lvl="0" marL="0" marR="0" rtl="0" algn="l">
              <a:lnSpc>
                <a:spcPct val="115000"/>
              </a:lnSpc>
              <a:spcBef>
                <a:spcPts val="0"/>
              </a:spcBef>
              <a:spcAft>
                <a:spcPts val="0"/>
              </a:spcAft>
              <a:buNone/>
            </a:pPr>
            <a:r>
              <a:rPr b="1" lang="en-GB" sz="3000"/>
              <a:t>S </a:t>
            </a:r>
            <a:endParaRPr b="1" sz="3000"/>
          </a:p>
          <a:p>
            <a:pPr indent="0" lvl="0" marL="0" rtl="0" algn="l">
              <a:lnSpc>
                <a:spcPct val="100000"/>
              </a:lnSpc>
              <a:spcBef>
                <a:spcPts val="0"/>
              </a:spcBef>
              <a:spcAft>
                <a:spcPts val="0"/>
              </a:spcAft>
              <a:buNone/>
            </a:pPr>
            <a:r>
              <a:t/>
            </a:r>
            <a:endParaRPr b="1" sz="3000">
              <a:solidFill>
                <a:srgbClr val="000000"/>
              </a:solidFill>
            </a:endParaRPr>
          </a:p>
          <a:p>
            <a:pPr indent="0" lvl="0" marL="0" marR="0" rtl="0" algn="l">
              <a:lnSpc>
                <a:spcPct val="115000"/>
              </a:lnSpc>
              <a:spcBef>
                <a:spcPts val="0"/>
              </a:spcBef>
              <a:spcAft>
                <a:spcPts val="0"/>
              </a:spcAft>
              <a:buNone/>
            </a:pPr>
            <a:r>
              <a:t/>
            </a:r>
            <a:endParaRPr b="1" sz="3000"/>
          </a:p>
          <a:p>
            <a:pPr indent="0" lvl="0" marL="0" marR="0" rtl="0" algn="l">
              <a:lnSpc>
                <a:spcPct val="115000"/>
              </a:lnSpc>
              <a:spcBef>
                <a:spcPts val="0"/>
              </a:spcBef>
              <a:spcAft>
                <a:spcPts val="0"/>
              </a:spcAft>
              <a:buNone/>
            </a:pPr>
            <a:r>
              <a:rPr b="1" lang="en-GB" sz="3000"/>
              <a:t>G</a:t>
            </a:r>
            <a:endParaRPr b="1" sz="3000"/>
          </a:p>
          <a:p>
            <a:pPr indent="0" lvl="0" marL="0" marR="0" rtl="0" algn="l">
              <a:lnSpc>
                <a:spcPct val="115000"/>
              </a:lnSpc>
              <a:spcBef>
                <a:spcPts val="0"/>
              </a:spcBef>
              <a:spcAft>
                <a:spcPts val="0"/>
              </a:spcAft>
              <a:buNone/>
            </a:pPr>
            <a:r>
              <a:rPr b="1" lang="en-GB" sz="3000"/>
              <a:t>R</a:t>
            </a:r>
            <a:endParaRPr b="1" sz="3000"/>
          </a:p>
          <a:p>
            <a:pPr indent="0" lvl="0" marL="0" marR="0" rtl="0" algn="l">
              <a:lnSpc>
                <a:spcPct val="115000"/>
              </a:lnSpc>
              <a:spcBef>
                <a:spcPts val="0"/>
              </a:spcBef>
              <a:spcAft>
                <a:spcPts val="0"/>
              </a:spcAft>
              <a:buNone/>
            </a:pPr>
            <a:r>
              <a:rPr b="1" lang="en-GB" sz="3000"/>
              <a:t>E</a:t>
            </a:r>
            <a:endParaRPr b="1" sz="3000"/>
          </a:p>
          <a:p>
            <a:pPr indent="0" lvl="0" marL="0" marR="0" rtl="0" algn="l">
              <a:lnSpc>
                <a:spcPct val="115000"/>
              </a:lnSpc>
              <a:spcBef>
                <a:spcPts val="0"/>
              </a:spcBef>
              <a:spcAft>
                <a:spcPts val="0"/>
              </a:spcAft>
              <a:buNone/>
            </a:pPr>
            <a:r>
              <a:rPr b="1" lang="en-GB" sz="3000"/>
              <a:t>N</a:t>
            </a:r>
            <a:endParaRPr b="1" sz="3000"/>
          </a:p>
        </p:txBody>
      </p:sp>
      <p:sp>
        <p:nvSpPr>
          <p:cNvPr id="89" name="Google Shape;89;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917950" y="5852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Recap activity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95" name="Google Shape;95;p16"/>
          <p:cNvSpPr txBox="1"/>
          <p:nvPr>
            <p:ph idx="1" type="body"/>
          </p:nvPr>
        </p:nvSpPr>
        <p:spPr>
          <a:xfrm>
            <a:off x="782700" y="2518625"/>
            <a:ext cx="16722600" cy="56847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b="1" lang="en-GB" sz="3000" u="sng"/>
              <a:t>Name the 7 life processes: (answer) </a:t>
            </a:r>
            <a:r>
              <a:rPr lang="en-GB" sz="3000"/>
              <a:t>  </a:t>
            </a:r>
            <a:endParaRPr sz="3000"/>
          </a:p>
          <a:p>
            <a:pPr indent="0" lvl="0" marL="0" marR="0" rtl="0" algn="l">
              <a:lnSpc>
                <a:spcPct val="115000"/>
              </a:lnSpc>
              <a:spcBef>
                <a:spcPts val="0"/>
              </a:spcBef>
              <a:spcAft>
                <a:spcPts val="0"/>
              </a:spcAft>
              <a:buNone/>
            </a:pPr>
            <a:r>
              <a:t/>
            </a:r>
            <a:endParaRPr b="1" sz="3000"/>
          </a:p>
          <a:p>
            <a:pPr indent="0" lvl="0" marL="0" marR="0" rtl="0" algn="l">
              <a:lnSpc>
                <a:spcPct val="115000"/>
              </a:lnSpc>
              <a:spcBef>
                <a:spcPts val="0"/>
              </a:spcBef>
              <a:spcAft>
                <a:spcPts val="0"/>
              </a:spcAft>
              <a:buNone/>
            </a:pPr>
            <a:r>
              <a:rPr b="1" lang="en-GB" sz="3000"/>
              <a:t>M ovement</a:t>
            </a:r>
            <a:endParaRPr b="1" sz="3000"/>
          </a:p>
          <a:p>
            <a:pPr indent="0" lvl="0" marL="0" marR="0" rtl="0" algn="l">
              <a:lnSpc>
                <a:spcPct val="115000"/>
              </a:lnSpc>
              <a:spcBef>
                <a:spcPts val="0"/>
              </a:spcBef>
              <a:spcAft>
                <a:spcPts val="0"/>
              </a:spcAft>
              <a:buNone/>
            </a:pPr>
            <a:r>
              <a:rPr b="1" lang="en-GB" sz="3000"/>
              <a:t>R espiration</a:t>
            </a:r>
            <a:endParaRPr b="1" sz="3000"/>
          </a:p>
          <a:p>
            <a:pPr indent="0" lvl="0" marL="0" marR="0" rtl="0" algn="l">
              <a:lnSpc>
                <a:spcPct val="115000"/>
              </a:lnSpc>
              <a:spcBef>
                <a:spcPts val="0"/>
              </a:spcBef>
              <a:spcAft>
                <a:spcPts val="0"/>
              </a:spcAft>
              <a:buNone/>
            </a:pPr>
            <a:r>
              <a:rPr b="1" lang="en-GB" sz="3000"/>
              <a:t>S ensitivity</a:t>
            </a:r>
            <a:endParaRPr b="1" sz="3000"/>
          </a:p>
          <a:p>
            <a:pPr indent="0" lvl="0" marL="0" rtl="0" algn="l">
              <a:lnSpc>
                <a:spcPct val="100000"/>
              </a:lnSpc>
              <a:spcBef>
                <a:spcPts val="0"/>
              </a:spcBef>
              <a:spcAft>
                <a:spcPts val="0"/>
              </a:spcAft>
              <a:buNone/>
            </a:pPr>
            <a:r>
              <a:t/>
            </a:r>
            <a:endParaRPr b="1" sz="3000">
              <a:solidFill>
                <a:srgbClr val="000000"/>
              </a:solidFill>
            </a:endParaRPr>
          </a:p>
          <a:p>
            <a:pPr indent="0" lvl="0" marL="0" marR="0" rtl="0" algn="l">
              <a:lnSpc>
                <a:spcPct val="115000"/>
              </a:lnSpc>
              <a:spcBef>
                <a:spcPts val="0"/>
              </a:spcBef>
              <a:spcAft>
                <a:spcPts val="0"/>
              </a:spcAft>
              <a:buNone/>
            </a:pPr>
            <a:r>
              <a:t/>
            </a:r>
            <a:endParaRPr b="1" sz="3000"/>
          </a:p>
          <a:p>
            <a:pPr indent="0" lvl="0" marL="0" marR="0" rtl="0" algn="l">
              <a:lnSpc>
                <a:spcPct val="115000"/>
              </a:lnSpc>
              <a:spcBef>
                <a:spcPts val="0"/>
              </a:spcBef>
              <a:spcAft>
                <a:spcPts val="0"/>
              </a:spcAft>
              <a:buNone/>
            </a:pPr>
            <a:r>
              <a:rPr b="1" lang="en-GB" sz="3000"/>
              <a:t>G rowth</a:t>
            </a:r>
            <a:endParaRPr b="1" sz="3000"/>
          </a:p>
          <a:p>
            <a:pPr indent="0" lvl="0" marL="0" marR="0" rtl="0" algn="l">
              <a:lnSpc>
                <a:spcPct val="115000"/>
              </a:lnSpc>
              <a:spcBef>
                <a:spcPts val="0"/>
              </a:spcBef>
              <a:spcAft>
                <a:spcPts val="0"/>
              </a:spcAft>
              <a:buNone/>
            </a:pPr>
            <a:r>
              <a:rPr b="1" lang="en-GB" sz="3000"/>
              <a:t>Rceproduction</a:t>
            </a:r>
            <a:endParaRPr b="1" sz="3000"/>
          </a:p>
          <a:p>
            <a:pPr indent="0" lvl="0" marL="0" marR="0" rtl="0" algn="l">
              <a:lnSpc>
                <a:spcPct val="115000"/>
              </a:lnSpc>
              <a:spcBef>
                <a:spcPts val="0"/>
              </a:spcBef>
              <a:spcAft>
                <a:spcPts val="0"/>
              </a:spcAft>
              <a:buNone/>
            </a:pPr>
            <a:r>
              <a:rPr b="1" lang="en-GB" sz="3000"/>
              <a:t>E xcretion</a:t>
            </a:r>
            <a:endParaRPr b="1" sz="3000"/>
          </a:p>
          <a:p>
            <a:pPr indent="0" lvl="0" marL="0" marR="0" rtl="0" algn="l">
              <a:lnSpc>
                <a:spcPct val="115000"/>
              </a:lnSpc>
              <a:spcBef>
                <a:spcPts val="0"/>
              </a:spcBef>
              <a:spcAft>
                <a:spcPts val="0"/>
              </a:spcAft>
              <a:buNone/>
            </a:pPr>
            <a:r>
              <a:rPr b="1" lang="en-GB" sz="3000"/>
              <a:t>N utrition</a:t>
            </a:r>
            <a:endParaRPr b="1" sz="3000"/>
          </a:p>
        </p:txBody>
      </p:sp>
      <p:sp>
        <p:nvSpPr>
          <p:cNvPr id="96" name="Google Shape;96;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457200" lvl="0" marL="0" rtl="0" algn="l">
              <a:spcBef>
                <a:spcPts val="0"/>
              </a:spcBef>
              <a:spcAft>
                <a:spcPts val="0"/>
              </a:spcAft>
              <a:buNone/>
            </a:pPr>
            <a:r>
              <a:rPr lang="en-GB"/>
              <a:t>Match-up task</a:t>
            </a:r>
            <a:endParaRPr/>
          </a:p>
        </p:txBody>
      </p:sp>
      <p:sp>
        <p:nvSpPr>
          <p:cNvPr id="102" name="Google Shape;102;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03" name="Google Shape;103;p17"/>
          <p:cNvGraphicFramePr/>
          <p:nvPr/>
        </p:nvGraphicFramePr>
        <p:xfrm>
          <a:off x="917950" y="2519050"/>
          <a:ext cx="3000000" cy="3000000"/>
        </p:xfrm>
        <a:graphic>
          <a:graphicData uri="http://schemas.openxmlformats.org/drawingml/2006/table">
            <a:tbl>
              <a:tblPr>
                <a:noFill/>
                <a:tableStyleId>{33F57DF2-BF8E-47B2-A740-0FF12816B635}</a:tableStyleId>
              </a:tblPr>
              <a:tblGrid>
                <a:gridCol w="6360850"/>
              </a:tblGrid>
              <a:tr h="381000">
                <a:tc>
                  <a:txBody>
                    <a:bodyPr/>
                    <a:lstStyle/>
                    <a:p>
                      <a:pPr indent="0" lvl="0" marL="0" rtl="0" algn="l">
                        <a:spcBef>
                          <a:spcPts val="0"/>
                        </a:spcBef>
                        <a:spcAft>
                          <a:spcPts val="0"/>
                        </a:spcAft>
                        <a:buNone/>
                      </a:pPr>
                      <a:r>
                        <a:rPr lang="en-GB" sz="3200">
                          <a:latin typeface="Montserrat"/>
                          <a:ea typeface="Montserrat"/>
                          <a:cs typeface="Montserrat"/>
                          <a:sym typeface="Montserrat"/>
                        </a:rPr>
                        <a:t>Organ systems</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chemeClr val="lt2"/>
                    </a:solidFill>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Digestive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Nervous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Muscular-skeletal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Respiratory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Circulatory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graphicFrame>
        <p:nvGraphicFramePr>
          <p:cNvPr id="104" name="Google Shape;104;p17"/>
          <p:cNvGraphicFramePr/>
          <p:nvPr/>
        </p:nvGraphicFramePr>
        <p:xfrm>
          <a:off x="10353725" y="2519038"/>
          <a:ext cx="3000000" cy="3000000"/>
        </p:xfrm>
        <a:graphic>
          <a:graphicData uri="http://schemas.openxmlformats.org/drawingml/2006/table">
            <a:tbl>
              <a:tblPr>
                <a:noFill/>
                <a:tableStyleId>{33F57DF2-BF8E-47B2-A740-0FF12816B635}</a:tableStyleId>
              </a:tblPr>
              <a:tblGrid>
                <a:gridCol w="6360850"/>
              </a:tblGrid>
              <a:tr h="381000">
                <a:tc>
                  <a:txBody>
                    <a:bodyPr/>
                    <a:lstStyle/>
                    <a:p>
                      <a:pPr indent="0" lvl="0" marL="0" rtl="0" algn="l">
                        <a:spcBef>
                          <a:spcPts val="0"/>
                        </a:spcBef>
                        <a:spcAft>
                          <a:spcPts val="0"/>
                        </a:spcAft>
                        <a:buNone/>
                      </a:pPr>
                      <a:r>
                        <a:rPr lang="en-GB" sz="3200">
                          <a:latin typeface="Montserrat"/>
                          <a:ea typeface="Montserrat"/>
                          <a:cs typeface="Montserrat"/>
                          <a:sym typeface="Montserrat"/>
                        </a:rPr>
                        <a:t>Function</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chemeClr val="lt2"/>
                    </a:solidFill>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To control the body’s activities</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Provide support, stability and movement </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Transport oxygen, nutrients and waste</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To break down and absorb food molecules</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Exchange of gases</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457200" lvl="0" marL="0" rtl="0" algn="l">
              <a:spcBef>
                <a:spcPts val="0"/>
              </a:spcBef>
              <a:spcAft>
                <a:spcPts val="0"/>
              </a:spcAft>
              <a:buNone/>
            </a:pPr>
            <a:r>
              <a:rPr lang="en-GB"/>
              <a:t>Match-up task</a:t>
            </a:r>
            <a:endParaRPr/>
          </a:p>
        </p:txBody>
      </p:sp>
      <p:sp>
        <p:nvSpPr>
          <p:cNvPr id="110" name="Google Shape;110;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11" name="Google Shape;111;p18"/>
          <p:cNvGraphicFramePr/>
          <p:nvPr/>
        </p:nvGraphicFramePr>
        <p:xfrm>
          <a:off x="917950" y="2519050"/>
          <a:ext cx="3000000" cy="3000000"/>
        </p:xfrm>
        <a:graphic>
          <a:graphicData uri="http://schemas.openxmlformats.org/drawingml/2006/table">
            <a:tbl>
              <a:tblPr>
                <a:noFill/>
                <a:tableStyleId>{33F57DF2-BF8E-47B2-A740-0FF12816B635}</a:tableStyleId>
              </a:tblPr>
              <a:tblGrid>
                <a:gridCol w="6360850"/>
              </a:tblGrid>
              <a:tr h="381000">
                <a:tc>
                  <a:txBody>
                    <a:bodyPr/>
                    <a:lstStyle/>
                    <a:p>
                      <a:pPr indent="0" lvl="0" marL="0" rtl="0" algn="l">
                        <a:spcBef>
                          <a:spcPts val="0"/>
                        </a:spcBef>
                        <a:spcAft>
                          <a:spcPts val="0"/>
                        </a:spcAft>
                        <a:buNone/>
                      </a:pPr>
                      <a:r>
                        <a:rPr lang="en-GB" sz="3200">
                          <a:latin typeface="Montserrat"/>
                          <a:ea typeface="Montserrat"/>
                          <a:cs typeface="Montserrat"/>
                          <a:sym typeface="Montserrat"/>
                        </a:rPr>
                        <a:t>Organ systems</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chemeClr val="lt2"/>
                    </a:solidFill>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Digestive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Nervous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Muscular-skeletal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Respiratory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Circulatory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graphicFrame>
        <p:nvGraphicFramePr>
          <p:cNvPr id="112" name="Google Shape;112;p18"/>
          <p:cNvGraphicFramePr/>
          <p:nvPr/>
        </p:nvGraphicFramePr>
        <p:xfrm>
          <a:off x="10353725" y="2519038"/>
          <a:ext cx="3000000" cy="3000000"/>
        </p:xfrm>
        <a:graphic>
          <a:graphicData uri="http://schemas.openxmlformats.org/drawingml/2006/table">
            <a:tbl>
              <a:tblPr>
                <a:noFill/>
                <a:tableStyleId>{33F57DF2-BF8E-47B2-A740-0FF12816B635}</a:tableStyleId>
              </a:tblPr>
              <a:tblGrid>
                <a:gridCol w="6360850"/>
              </a:tblGrid>
              <a:tr h="381000">
                <a:tc>
                  <a:txBody>
                    <a:bodyPr/>
                    <a:lstStyle/>
                    <a:p>
                      <a:pPr indent="0" lvl="0" marL="0" rtl="0" algn="l">
                        <a:spcBef>
                          <a:spcPts val="0"/>
                        </a:spcBef>
                        <a:spcAft>
                          <a:spcPts val="0"/>
                        </a:spcAft>
                        <a:buNone/>
                      </a:pPr>
                      <a:r>
                        <a:rPr lang="en-GB" sz="3200">
                          <a:latin typeface="Montserrat"/>
                          <a:ea typeface="Montserrat"/>
                          <a:cs typeface="Montserrat"/>
                          <a:sym typeface="Montserrat"/>
                        </a:rPr>
                        <a:t>Function</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chemeClr val="lt2"/>
                    </a:solidFill>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To control the body’s activities</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Provide support, stability and movement </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Transport oxygen, nutrients and waste</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To break down and absorb food molecules</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Exchange of gases</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cxnSp>
        <p:nvCxnSpPr>
          <p:cNvPr id="113" name="Google Shape;113;p18"/>
          <p:cNvCxnSpPr/>
          <p:nvPr/>
        </p:nvCxnSpPr>
        <p:spPr>
          <a:xfrm>
            <a:off x="7304050" y="3540500"/>
            <a:ext cx="3038700" cy="3261900"/>
          </a:xfrm>
          <a:prstGeom prst="straightConnector1">
            <a:avLst/>
          </a:prstGeom>
          <a:noFill/>
          <a:ln cap="flat" cmpd="sng" w="38100">
            <a:solidFill>
              <a:schemeClr val="dk2"/>
            </a:solidFill>
            <a:prstDash val="solid"/>
            <a:round/>
            <a:headEnd len="med" w="med" type="none"/>
            <a:tailEnd len="med" w="med" type="none"/>
          </a:ln>
        </p:spPr>
      </p:cxnSp>
      <p:cxnSp>
        <p:nvCxnSpPr>
          <p:cNvPr id="114" name="Google Shape;114;p18"/>
          <p:cNvCxnSpPr/>
          <p:nvPr/>
        </p:nvCxnSpPr>
        <p:spPr>
          <a:xfrm flipH="1" rot="10800000">
            <a:off x="7276175" y="3540625"/>
            <a:ext cx="3094500" cy="613200"/>
          </a:xfrm>
          <a:prstGeom prst="straightConnector1">
            <a:avLst/>
          </a:prstGeom>
          <a:noFill/>
          <a:ln cap="flat" cmpd="sng" w="38100">
            <a:solidFill>
              <a:schemeClr val="dk2"/>
            </a:solidFill>
            <a:prstDash val="solid"/>
            <a:round/>
            <a:headEnd len="med" w="med" type="none"/>
            <a:tailEnd len="med" w="med" type="none"/>
          </a:ln>
        </p:spPr>
      </p:cxnSp>
      <p:cxnSp>
        <p:nvCxnSpPr>
          <p:cNvPr id="115" name="Google Shape;115;p18"/>
          <p:cNvCxnSpPr/>
          <p:nvPr/>
        </p:nvCxnSpPr>
        <p:spPr>
          <a:xfrm flipH="1" rot="10800000">
            <a:off x="7304050" y="4376800"/>
            <a:ext cx="3066600" cy="446100"/>
          </a:xfrm>
          <a:prstGeom prst="straightConnector1">
            <a:avLst/>
          </a:prstGeom>
          <a:noFill/>
          <a:ln cap="flat" cmpd="sng" w="38100">
            <a:solidFill>
              <a:schemeClr val="dk2"/>
            </a:solidFill>
            <a:prstDash val="solid"/>
            <a:round/>
            <a:headEnd len="med" w="med" type="none"/>
            <a:tailEnd len="med" w="med" type="none"/>
          </a:ln>
        </p:spPr>
      </p:cxnSp>
      <p:cxnSp>
        <p:nvCxnSpPr>
          <p:cNvPr id="116" name="Google Shape;116;p18"/>
          <p:cNvCxnSpPr/>
          <p:nvPr/>
        </p:nvCxnSpPr>
        <p:spPr>
          <a:xfrm>
            <a:off x="7276175" y="5519850"/>
            <a:ext cx="3094500" cy="2146500"/>
          </a:xfrm>
          <a:prstGeom prst="straightConnector1">
            <a:avLst/>
          </a:prstGeom>
          <a:noFill/>
          <a:ln cap="flat" cmpd="sng" w="38100">
            <a:solidFill>
              <a:schemeClr val="dk2"/>
            </a:solidFill>
            <a:prstDash val="solid"/>
            <a:round/>
            <a:headEnd len="med" w="med" type="none"/>
            <a:tailEnd len="med" w="med" type="none"/>
          </a:ln>
        </p:spPr>
      </p:cxnSp>
      <p:cxnSp>
        <p:nvCxnSpPr>
          <p:cNvPr id="117" name="Google Shape;117;p18"/>
          <p:cNvCxnSpPr/>
          <p:nvPr/>
        </p:nvCxnSpPr>
        <p:spPr>
          <a:xfrm flipH="1" rot="10800000">
            <a:off x="7276175" y="5547775"/>
            <a:ext cx="3122400" cy="6969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457200" lvl="0" marL="0" rtl="0" algn="l">
              <a:spcBef>
                <a:spcPts val="0"/>
              </a:spcBef>
              <a:spcAft>
                <a:spcPts val="0"/>
              </a:spcAft>
              <a:buNone/>
            </a:pPr>
            <a:r>
              <a:rPr lang="en-GB"/>
              <a:t>Match-up task</a:t>
            </a:r>
            <a:endParaRPr/>
          </a:p>
        </p:txBody>
      </p:sp>
      <p:sp>
        <p:nvSpPr>
          <p:cNvPr id="123" name="Google Shape;123;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24" name="Google Shape;124;p19"/>
          <p:cNvGraphicFramePr/>
          <p:nvPr/>
        </p:nvGraphicFramePr>
        <p:xfrm>
          <a:off x="917950" y="2519050"/>
          <a:ext cx="3000000" cy="3000000"/>
        </p:xfrm>
        <a:graphic>
          <a:graphicData uri="http://schemas.openxmlformats.org/drawingml/2006/table">
            <a:tbl>
              <a:tblPr>
                <a:noFill/>
                <a:tableStyleId>{33F57DF2-BF8E-47B2-A740-0FF12816B635}</a:tableStyleId>
              </a:tblPr>
              <a:tblGrid>
                <a:gridCol w="6360850"/>
              </a:tblGrid>
              <a:tr h="381000">
                <a:tc>
                  <a:txBody>
                    <a:bodyPr/>
                    <a:lstStyle/>
                    <a:p>
                      <a:pPr indent="0" lvl="0" marL="0" rtl="0" algn="l">
                        <a:spcBef>
                          <a:spcPts val="0"/>
                        </a:spcBef>
                        <a:spcAft>
                          <a:spcPts val="0"/>
                        </a:spcAft>
                        <a:buNone/>
                      </a:pPr>
                      <a:r>
                        <a:rPr lang="en-GB" sz="3200">
                          <a:latin typeface="Montserrat"/>
                          <a:ea typeface="Montserrat"/>
                          <a:cs typeface="Montserrat"/>
                          <a:sym typeface="Montserrat"/>
                        </a:rPr>
                        <a:t>Organ systems</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chemeClr val="lt2"/>
                    </a:solidFill>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Digestive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Nervous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Muscular-skeletal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Respiratory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Circulatory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graphicFrame>
        <p:nvGraphicFramePr>
          <p:cNvPr id="125" name="Google Shape;125;p19"/>
          <p:cNvGraphicFramePr/>
          <p:nvPr/>
        </p:nvGraphicFramePr>
        <p:xfrm>
          <a:off x="10353725" y="2519038"/>
          <a:ext cx="3000000" cy="3000000"/>
        </p:xfrm>
        <a:graphic>
          <a:graphicData uri="http://schemas.openxmlformats.org/drawingml/2006/table">
            <a:tbl>
              <a:tblPr>
                <a:noFill/>
                <a:tableStyleId>{33F57DF2-BF8E-47B2-A740-0FF12816B635}</a:tableStyleId>
              </a:tblPr>
              <a:tblGrid>
                <a:gridCol w="6360850"/>
              </a:tblGrid>
              <a:tr h="381000">
                <a:tc>
                  <a:txBody>
                    <a:bodyPr/>
                    <a:lstStyle/>
                    <a:p>
                      <a:pPr indent="0" lvl="0" marL="0" rtl="0" algn="l">
                        <a:spcBef>
                          <a:spcPts val="0"/>
                        </a:spcBef>
                        <a:spcAft>
                          <a:spcPts val="0"/>
                        </a:spcAft>
                        <a:buNone/>
                      </a:pPr>
                      <a:r>
                        <a:rPr lang="en-GB" sz="3200">
                          <a:latin typeface="Montserrat"/>
                          <a:ea typeface="Montserrat"/>
                          <a:cs typeface="Montserrat"/>
                          <a:sym typeface="Montserrat"/>
                        </a:rPr>
                        <a:t>Organs involved </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chemeClr val="lt2"/>
                    </a:solidFill>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Heart, arteries, veins and capillaries</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Stomach, small intestine, large intestine</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Bones and muscles</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b</a:t>
                      </a:r>
                      <a:r>
                        <a:rPr lang="en-GB" sz="3200">
                          <a:latin typeface="Montserrat"/>
                          <a:ea typeface="Montserrat"/>
                          <a:cs typeface="Montserrat"/>
                          <a:sym typeface="Montserrat"/>
                        </a:rPr>
                        <a:t>rain , spinal cord, neurones</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Lungs, nose, bronchus, trachea</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457200" lvl="0" marL="0" rtl="0" algn="l">
              <a:spcBef>
                <a:spcPts val="0"/>
              </a:spcBef>
              <a:spcAft>
                <a:spcPts val="0"/>
              </a:spcAft>
              <a:buNone/>
            </a:pPr>
            <a:r>
              <a:rPr lang="en-GB"/>
              <a:t>Match-up task</a:t>
            </a:r>
            <a:endParaRPr/>
          </a:p>
        </p:txBody>
      </p:sp>
      <p:sp>
        <p:nvSpPr>
          <p:cNvPr id="131" name="Google Shape;131;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32" name="Google Shape;132;p20"/>
          <p:cNvGraphicFramePr/>
          <p:nvPr/>
        </p:nvGraphicFramePr>
        <p:xfrm>
          <a:off x="917950" y="2519050"/>
          <a:ext cx="3000000" cy="3000000"/>
        </p:xfrm>
        <a:graphic>
          <a:graphicData uri="http://schemas.openxmlformats.org/drawingml/2006/table">
            <a:tbl>
              <a:tblPr>
                <a:noFill/>
                <a:tableStyleId>{33F57DF2-BF8E-47B2-A740-0FF12816B635}</a:tableStyleId>
              </a:tblPr>
              <a:tblGrid>
                <a:gridCol w="6360850"/>
              </a:tblGrid>
              <a:tr h="381000">
                <a:tc>
                  <a:txBody>
                    <a:bodyPr/>
                    <a:lstStyle/>
                    <a:p>
                      <a:pPr indent="0" lvl="0" marL="0" rtl="0" algn="l">
                        <a:spcBef>
                          <a:spcPts val="0"/>
                        </a:spcBef>
                        <a:spcAft>
                          <a:spcPts val="0"/>
                        </a:spcAft>
                        <a:buNone/>
                      </a:pPr>
                      <a:r>
                        <a:rPr lang="en-GB" sz="3200">
                          <a:latin typeface="Montserrat"/>
                          <a:ea typeface="Montserrat"/>
                          <a:cs typeface="Montserrat"/>
                          <a:sym typeface="Montserrat"/>
                        </a:rPr>
                        <a:t>Organ systems</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chemeClr val="lt2"/>
                    </a:solidFill>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Digestive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Nervous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Muscular-skeletal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Respiratory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Circulatory system</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graphicFrame>
        <p:nvGraphicFramePr>
          <p:cNvPr id="133" name="Google Shape;133;p20"/>
          <p:cNvGraphicFramePr/>
          <p:nvPr/>
        </p:nvGraphicFramePr>
        <p:xfrm>
          <a:off x="10353725" y="2519038"/>
          <a:ext cx="3000000" cy="3000000"/>
        </p:xfrm>
        <a:graphic>
          <a:graphicData uri="http://schemas.openxmlformats.org/drawingml/2006/table">
            <a:tbl>
              <a:tblPr>
                <a:noFill/>
                <a:tableStyleId>{33F57DF2-BF8E-47B2-A740-0FF12816B635}</a:tableStyleId>
              </a:tblPr>
              <a:tblGrid>
                <a:gridCol w="6360850"/>
              </a:tblGrid>
              <a:tr h="381000">
                <a:tc>
                  <a:txBody>
                    <a:bodyPr/>
                    <a:lstStyle/>
                    <a:p>
                      <a:pPr indent="0" lvl="0" marL="0" rtl="0" algn="l">
                        <a:spcBef>
                          <a:spcPts val="0"/>
                        </a:spcBef>
                        <a:spcAft>
                          <a:spcPts val="0"/>
                        </a:spcAft>
                        <a:buNone/>
                      </a:pPr>
                      <a:r>
                        <a:rPr lang="en-GB" sz="3200">
                          <a:latin typeface="Montserrat"/>
                          <a:ea typeface="Montserrat"/>
                          <a:cs typeface="Montserrat"/>
                          <a:sym typeface="Montserrat"/>
                        </a:rPr>
                        <a:t>Organs involved </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chemeClr val="lt2"/>
                    </a:solidFill>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Heart, arteries, veins and capillaries</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Stomach, small intestine, large intestine</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Bones and muscles</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brain, spinal cord, neurones</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200">
                          <a:latin typeface="Montserrat"/>
                          <a:ea typeface="Montserrat"/>
                          <a:cs typeface="Montserrat"/>
                          <a:sym typeface="Montserrat"/>
                        </a:rPr>
                        <a:t>Lungs, nose, bronchus, trachea</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cxnSp>
        <p:nvCxnSpPr>
          <p:cNvPr id="134" name="Google Shape;134;p20"/>
          <p:cNvCxnSpPr/>
          <p:nvPr/>
        </p:nvCxnSpPr>
        <p:spPr>
          <a:xfrm>
            <a:off x="7276175" y="3540500"/>
            <a:ext cx="3066600" cy="1338300"/>
          </a:xfrm>
          <a:prstGeom prst="straightConnector1">
            <a:avLst/>
          </a:prstGeom>
          <a:noFill/>
          <a:ln cap="flat" cmpd="sng" w="38100">
            <a:solidFill>
              <a:schemeClr val="dk2"/>
            </a:solidFill>
            <a:prstDash val="solid"/>
            <a:round/>
            <a:headEnd len="med" w="med" type="none"/>
            <a:tailEnd len="med" w="med" type="none"/>
          </a:ln>
        </p:spPr>
      </p:cxnSp>
      <p:cxnSp>
        <p:nvCxnSpPr>
          <p:cNvPr id="135" name="Google Shape;135;p20"/>
          <p:cNvCxnSpPr/>
          <p:nvPr/>
        </p:nvCxnSpPr>
        <p:spPr>
          <a:xfrm>
            <a:off x="7304050" y="4209575"/>
            <a:ext cx="3066600" cy="2341800"/>
          </a:xfrm>
          <a:prstGeom prst="straightConnector1">
            <a:avLst/>
          </a:prstGeom>
          <a:noFill/>
          <a:ln cap="flat" cmpd="sng" w="38100">
            <a:solidFill>
              <a:schemeClr val="dk2"/>
            </a:solidFill>
            <a:prstDash val="solid"/>
            <a:round/>
            <a:headEnd len="med" w="med" type="none"/>
            <a:tailEnd len="med" w="med" type="none"/>
          </a:ln>
        </p:spPr>
      </p:cxnSp>
      <p:cxnSp>
        <p:nvCxnSpPr>
          <p:cNvPr id="136" name="Google Shape;136;p20"/>
          <p:cNvCxnSpPr/>
          <p:nvPr/>
        </p:nvCxnSpPr>
        <p:spPr>
          <a:xfrm>
            <a:off x="7276175" y="4822900"/>
            <a:ext cx="3094500" cy="1003500"/>
          </a:xfrm>
          <a:prstGeom prst="straightConnector1">
            <a:avLst/>
          </a:prstGeom>
          <a:noFill/>
          <a:ln cap="flat" cmpd="sng" w="38100">
            <a:solidFill>
              <a:schemeClr val="dk2"/>
            </a:solidFill>
            <a:prstDash val="solid"/>
            <a:round/>
            <a:headEnd len="med" w="med" type="none"/>
            <a:tailEnd len="med" w="med" type="none"/>
          </a:ln>
        </p:spPr>
      </p:cxnSp>
      <p:cxnSp>
        <p:nvCxnSpPr>
          <p:cNvPr id="137" name="Google Shape;137;p20"/>
          <p:cNvCxnSpPr/>
          <p:nvPr/>
        </p:nvCxnSpPr>
        <p:spPr>
          <a:xfrm>
            <a:off x="7304050" y="5547725"/>
            <a:ext cx="3038700" cy="1867800"/>
          </a:xfrm>
          <a:prstGeom prst="straightConnector1">
            <a:avLst/>
          </a:prstGeom>
          <a:noFill/>
          <a:ln cap="flat" cmpd="sng" w="38100">
            <a:solidFill>
              <a:schemeClr val="dk2"/>
            </a:solidFill>
            <a:prstDash val="solid"/>
            <a:round/>
            <a:headEnd len="med" w="med" type="none"/>
            <a:tailEnd len="med" w="med" type="none"/>
          </a:ln>
        </p:spPr>
      </p:cxnSp>
      <p:cxnSp>
        <p:nvCxnSpPr>
          <p:cNvPr id="138" name="Google Shape;138;p20"/>
          <p:cNvCxnSpPr/>
          <p:nvPr/>
        </p:nvCxnSpPr>
        <p:spPr>
          <a:xfrm flipH="1" rot="10800000">
            <a:off x="7276175" y="3791300"/>
            <a:ext cx="3066600" cy="2425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2" name="Shape 142"/>
        <p:cNvGrpSpPr/>
        <p:nvPr/>
      </p:nvGrpSpPr>
      <p:grpSpPr>
        <a:xfrm>
          <a:off x="0" y="0"/>
          <a:ext cx="0" cy="0"/>
          <a:chOff x="0" y="0"/>
          <a:chExt cx="0" cy="0"/>
        </a:xfrm>
      </p:grpSpPr>
      <p:sp>
        <p:nvSpPr>
          <p:cNvPr id="143" name="Google Shape;143;p21"/>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sp>
        <p:nvSpPr>
          <p:cNvPr id="144" name="Google Shape;144;p21"/>
          <p:cNvSpPr/>
          <p:nvPr/>
        </p:nvSpPr>
        <p:spPr>
          <a:xfrm>
            <a:off x="699575" y="582225"/>
            <a:ext cx="14454000" cy="124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rPr b="1" lang="en-GB" sz="3300">
                <a:solidFill>
                  <a:schemeClr val="dk2"/>
                </a:solidFill>
                <a:latin typeface="Montserrat"/>
                <a:ea typeface="Montserrat"/>
                <a:cs typeface="Montserrat"/>
                <a:sym typeface="Montserrat"/>
              </a:rPr>
              <a:t>Explain the importance of the digestive system in a multicellular organism.  </a:t>
            </a:r>
            <a:endParaRPr b="0" i="0" sz="3300" u="none" cap="none" strike="noStrike">
              <a:solidFill>
                <a:schemeClr val="dk2"/>
              </a:solidFill>
              <a:latin typeface="Arial"/>
              <a:ea typeface="Arial"/>
              <a:cs typeface="Arial"/>
              <a:sym typeface="Arial"/>
            </a:endParaRPr>
          </a:p>
        </p:txBody>
      </p:sp>
      <p:sp>
        <p:nvSpPr>
          <p:cNvPr id="145" name="Google Shape;145;p21"/>
          <p:cNvSpPr/>
          <p:nvPr/>
        </p:nvSpPr>
        <p:spPr>
          <a:xfrm>
            <a:off x="699575" y="2018894"/>
            <a:ext cx="14454000" cy="1714800"/>
          </a:xfrm>
          <a:prstGeom prst="rect">
            <a:avLst/>
          </a:prstGeom>
          <a:noFill/>
          <a:ln cap="flat" cmpd="sng" w="9525">
            <a:solidFill>
              <a:schemeClr val="lt1"/>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rPr b="1" lang="en-GB" sz="3300">
                <a:latin typeface="Montserrat"/>
                <a:ea typeface="Montserrat"/>
                <a:cs typeface="Montserrat"/>
                <a:sym typeface="Montserrat"/>
              </a:rPr>
              <a:t>Include: life process it relates to, explain the digestive system in detail, including its function and organs, and linking to other organ systems.</a:t>
            </a:r>
            <a:endParaRPr b="1" sz="3300">
              <a:latin typeface="Montserrat"/>
              <a:ea typeface="Montserrat"/>
              <a:cs typeface="Montserrat"/>
              <a:sym typeface="Montserrat"/>
            </a:endParaRPr>
          </a:p>
        </p:txBody>
      </p:sp>
      <p:sp>
        <p:nvSpPr>
          <p:cNvPr id="146" name="Google Shape;146;p21"/>
          <p:cNvSpPr txBox="1"/>
          <p:nvPr/>
        </p:nvSpPr>
        <p:spPr>
          <a:xfrm>
            <a:off x="699575" y="3924775"/>
            <a:ext cx="14454000" cy="3003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latin typeface="Montserrat"/>
                <a:ea typeface="Montserrat"/>
                <a:cs typeface="Montserrat"/>
                <a:sym typeface="Montserrat"/>
              </a:rPr>
              <a:t>Example: The respiratory system is an example of an organ system, made up of many organs including the mouth, nose, trachea and lungs. The respiratory system fulfils the life process of respiration. The respiratory system function is for gas exchange between carbon dioxide and oxygen in the air and the blood. The respiratory system relies on the circulatory system to transport oxygen and carbon dioxide around the body. </a:t>
            </a:r>
            <a:endParaRPr sz="30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2"/>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Mark your answer</a:t>
            </a:r>
            <a:endParaRPr/>
          </a:p>
        </p:txBody>
      </p:sp>
      <p:sp>
        <p:nvSpPr>
          <p:cNvPr id="152" name="Google Shape;152;p22"/>
          <p:cNvSpPr txBox="1"/>
          <p:nvPr>
            <p:ph idx="1" type="body"/>
          </p:nvPr>
        </p:nvSpPr>
        <p:spPr>
          <a:xfrm>
            <a:off x="793500" y="2040150"/>
            <a:ext cx="16701000" cy="6206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sz="3700">
                <a:solidFill>
                  <a:srgbClr val="000000"/>
                </a:solidFill>
              </a:rPr>
              <a:t>The </a:t>
            </a:r>
            <a:r>
              <a:rPr b="1" lang="en-GB" sz="3700" u="sng">
                <a:solidFill>
                  <a:srgbClr val="000000"/>
                </a:solidFill>
              </a:rPr>
              <a:t>digestive system</a:t>
            </a:r>
            <a:r>
              <a:rPr lang="en-GB" sz="3700">
                <a:solidFill>
                  <a:srgbClr val="000000"/>
                </a:solidFill>
              </a:rPr>
              <a:t> is an </a:t>
            </a:r>
            <a:r>
              <a:rPr b="1" lang="en-GB" sz="3700" u="sng">
                <a:solidFill>
                  <a:srgbClr val="000000"/>
                </a:solidFill>
              </a:rPr>
              <a:t>organ system, </a:t>
            </a:r>
            <a:r>
              <a:rPr lang="en-GB" sz="3700">
                <a:solidFill>
                  <a:srgbClr val="000000"/>
                </a:solidFill>
              </a:rPr>
              <a:t>made up of several </a:t>
            </a:r>
            <a:r>
              <a:rPr b="1" lang="en-GB" sz="3700" u="sng">
                <a:solidFill>
                  <a:srgbClr val="000000"/>
                </a:solidFill>
              </a:rPr>
              <a:t>organs </a:t>
            </a:r>
            <a:r>
              <a:rPr lang="en-GB" sz="3700">
                <a:solidFill>
                  <a:srgbClr val="000000"/>
                </a:solidFill>
              </a:rPr>
              <a:t>include the </a:t>
            </a:r>
            <a:r>
              <a:rPr b="1" lang="en-GB" sz="3700" u="sng">
                <a:solidFill>
                  <a:srgbClr val="000000"/>
                </a:solidFill>
              </a:rPr>
              <a:t>stomach, small intestine and large intestine. </a:t>
            </a:r>
            <a:r>
              <a:rPr lang="en-GB" sz="3700">
                <a:solidFill>
                  <a:srgbClr val="000000"/>
                </a:solidFill>
              </a:rPr>
              <a:t>The function of the digestive system is to </a:t>
            </a:r>
            <a:r>
              <a:rPr b="1" lang="en-GB" sz="3700" u="sng">
                <a:solidFill>
                  <a:srgbClr val="000000"/>
                </a:solidFill>
              </a:rPr>
              <a:t>break down food molecules so they are small enough to be absorbed into the bloodstream. </a:t>
            </a:r>
            <a:r>
              <a:rPr lang="en-GB" sz="3700">
                <a:solidFill>
                  <a:srgbClr val="000000"/>
                </a:solidFill>
              </a:rPr>
              <a:t>The digestive system fulfils the </a:t>
            </a:r>
            <a:r>
              <a:rPr b="1" lang="en-GB" sz="3700" u="sng">
                <a:solidFill>
                  <a:srgbClr val="000000"/>
                </a:solidFill>
              </a:rPr>
              <a:t>life process of nutrition. </a:t>
            </a:r>
            <a:r>
              <a:rPr lang="en-GB" sz="3700">
                <a:solidFill>
                  <a:srgbClr val="000000"/>
                </a:solidFill>
              </a:rPr>
              <a:t>It can also be linked with the life process of </a:t>
            </a:r>
            <a:r>
              <a:rPr b="1" lang="en-GB" sz="3700" u="sng">
                <a:solidFill>
                  <a:srgbClr val="000000"/>
                </a:solidFill>
              </a:rPr>
              <a:t>respiration</a:t>
            </a:r>
            <a:r>
              <a:rPr lang="en-GB" sz="3700">
                <a:solidFill>
                  <a:srgbClr val="000000"/>
                </a:solidFill>
              </a:rPr>
              <a:t> as the reaction requires </a:t>
            </a:r>
            <a:r>
              <a:rPr b="1" lang="en-GB" sz="3700" u="sng">
                <a:solidFill>
                  <a:srgbClr val="000000"/>
                </a:solidFill>
              </a:rPr>
              <a:t>glucose, </a:t>
            </a:r>
            <a:r>
              <a:rPr lang="en-GB" sz="3700">
                <a:solidFill>
                  <a:srgbClr val="000000"/>
                </a:solidFill>
              </a:rPr>
              <a:t>which is a </a:t>
            </a:r>
            <a:r>
              <a:rPr b="1" lang="en-GB" sz="3700" u="sng">
                <a:solidFill>
                  <a:srgbClr val="000000"/>
                </a:solidFill>
              </a:rPr>
              <a:t>product of digestion. Therefore, it is linked with the respiratory system. </a:t>
            </a:r>
            <a:r>
              <a:rPr lang="en-GB" sz="3700">
                <a:solidFill>
                  <a:srgbClr val="000000"/>
                </a:solidFill>
              </a:rPr>
              <a:t>The glucose is </a:t>
            </a:r>
            <a:r>
              <a:rPr b="1" lang="en-GB" sz="3700" u="sng">
                <a:solidFill>
                  <a:srgbClr val="000000"/>
                </a:solidFill>
              </a:rPr>
              <a:t>transported in the blood, </a:t>
            </a:r>
            <a:r>
              <a:rPr lang="en-GB" sz="3700">
                <a:solidFill>
                  <a:srgbClr val="000000"/>
                </a:solidFill>
              </a:rPr>
              <a:t>which makes it </a:t>
            </a:r>
            <a:r>
              <a:rPr b="1" lang="en-GB" sz="3700" u="sng">
                <a:solidFill>
                  <a:srgbClr val="000000"/>
                </a:solidFill>
              </a:rPr>
              <a:t>linked to the circulatory system. </a:t>
            </a:r>
            <a:endParaRPr sz="3900"/>
          </a:p>
        </p:txBody>
      </p:sp>
      <p:sp>
        <p:nvSpPr>
          <p:cNvPr id="153" name="Google Shape;153;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