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CDCE045-1E92-4311-B2F4-4DE3A19B2FCE}">
  <a:tblStyle styleId="{DCDCE045-1E92-4311-B2F4-4DE3A19B2FC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5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d29ba6733_0_15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g8d29ba6733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d29ba6733_0_5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8d29ba6733_0_5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e554e71d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e554e71d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e554e71db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8e554e71d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8e554e71db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8e554e71db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400"/>
              <a:buNone/>
              <a:defRPr sz="10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Google Shape;82;p15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83" name="Google Shape;83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84" name="Google Shape;84;p1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8"/>
            <a:ext cx="4719200" cy="25640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96" name="Google Shape;96;p18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01" name="Google Shape;101;p19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3" name="Google Shape;103;p19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11" name="Google Shape;111;p21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2" name="Google Shape;112;p21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113" name="Google Shape;113;p21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115" name="Google Shape;115;p21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9" name="Google Shape;119;p22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0" name="Google Shape;120;p22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1" name="Google Shape;121;p22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22" name="Google Shape;122;p22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3" name="Google Shape;123;p22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24" name="Google Shape;124;p22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9" name="Google Shape;129;p23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0" name="Google Shape;130;p23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2" name="Google Shape;132;p23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4" name="Google Shape;134;p23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44" name="Google Shape;144;p26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45" name="Google Shape;145;p2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i="0" sz="4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8" name="Google Shape;78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9" name="Google Shape;79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0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8">
          <p15:clr>
            <a:srgbClr val="EA4335"/>
          </p15:clr>
        </p15:guide>
        <p15:guide id="7" orient="horz" pos="1386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idx="4294967295" type="ctrTitle"/>
          </p:nvPr>
        </p:nvSpPr>
        <p:spPr>
          <a:xfrm>
            <a:off x="1070350" y="302895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 sz="6000">
                <a:solidFill>
                  <a:srgbClr val="434343"/>
                </a:solidFill>
              </a:rPr>
              <a:t>What is Executive Functioning?</a:t>
            </a:r>
            <a:r>
              <a:rPr b="1" lang="en-GB" sz="6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6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b="1" sz="6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 sz="6000">
                <a:solidFill>
                  <a:srgbClr val="434343"/>
                </a:solidFill>
              </a:rPr>
              <a:t>How does it help me be organised?</a:t>
            </a:r>
            <a:endParaRPr sz="6000">
              <a:solidFill>
                <a:srgbClr val="434343"/>
              </a:solidFill>
            </a:endParaRPr>
          </a:p>
        </p:txBody>
      </p:sp>
      <p:sp>
        <p:nvSpPr>
          <p:cNvPr id="151" name="Google Shape;151;p27"/>
          <p:cNvSpPr txBox="1"/>
          <p:nvPr>
            <p:ph idx="4294967295" type="subTitle"/>
          </p:nvPr>
        </p:nvSpPr>
        <p:spPr>
          <a:xfrm>
            <a:off x="1070350" y="10424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3600">
                <a:solidFill>
                  <a:srgbClr val="434343"/>
                </a:solidFill>
              </a:rPr>
              <a:t>Occupational Therapy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52" name="Google Shape;152;p27"/>
          <p:cNvSpPr txBox="1"/>
          <p:nvPr>
            <p:ph idx="4294967295" type="subTitle"/>
          </p:nvPr>
        </p:nvSpPr>
        <p:spPr>
          <a:xfrm>
            <a:off x="1070350" y="8363350"/>
            <a:ext cx="79020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Aniesa Blore</a:t>
            </a:r>
            <a:endParaRPr sz="28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/>
        </p:nvSpPr>
        <p:spPr>
          <a:xfrm>
            <a:off x="734775" y="1928125"/>
            <a:ext cx="15937500" cy="74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Spend time with an adult to see if you sometimes:</a:t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 things without thinking it through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Rush and make mistakes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Get frustrated and struggle to control your feelings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Push or hit others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Forget homework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Lose your things, like clothes or pencils or your water bottle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Forget to do things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Struggle with homework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Struggle going to school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828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1600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1600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1600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1600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i="0" sz="32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58" name="Google Shape;158;p28"/>
          <p:cNvSpPr txBox="1"/>
          <p:nvPr>
            <p:ph idx="4294967295" type="subTitle"/>
          </p:nvPr>
        </p:nvSpPr>
        <p:spPr>
          <a:xfrm>
            <a:off x="734975" y="539675"/>
            <a:ext cx="15937500" cy="12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44000" marR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1" i="0" lang="en-GB" sz="4400" u="none" cap="none" strike="noStrike">
                <a:latin typeface="Montserrat"/>
                <a:ea typeface="Montserrat"/>
                <a:cs typeface="Montserrat"/>
                <a:sym typeface="Montserrat"/>
              </a:rPr>
              <a:t>What does your carer think you</a:t>
            </a:r>
            <a:r>
              <a:rPr b="1" lang="en-GB" sz="4400"/>
              <a:t> s</a:t>
            </a:r>
            <a:r>
              <a:rPr b="1" i="0" lang="en-GB" sz="4400" u="none" cap="none" strike="noStrike">
                <a:latin typeface="Montserrat"/>
                <a:ea typeface="Montserrat"/>
                <a:cs typeface="Montserrat"/>
                <a:sym typeface="Montserrat"/>
              </a:rPr>
              <a:t>truggle with? </a:t>
            </a:r>
            <a:endParaRPr b="1" i="0" sz="4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59" name="Google Shape;159;p28"/>
          <p:cNvGraphicFramePr/>
          <p:nvPr/>
        </p:nvGraphicFramePr>
        <p:xfrm>
          <a:off x="14458550" y="25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{DCDCE045-1E92-4311-B2F4-4DE3A19B2FCE}</a:tableStyleId>
              </a:tblPr>
              <a:tblGrid>
                <a:gridCol w="1455950"/>
                <a:gridCol w="1455950"/>
              </a:tblGrid>
              <a:tr h="651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Yes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idx="4294967295" type="subTitle"/>
          </p:nvPr>
        </p:nvSpPr>
        <p:spPr>
          <a:xfrm>
            <a:off x="734775" y="539675"/>
            <a:ext cx="16463400" cy="12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1" lang="en-GB" sz="4400"/>
              <a:t> D</a:t>
            </a:r>
            <a:r>
              <a:rPr b="1" i="0" lang="en-GB" sz="4400" u="none" cap="none" strike="noStrike">
                <a:latin typeface="Montserrat"/>
                <a:ea typeface="Montserrat"/>
                <a:cs typeface="Montserrat"/>
                <a:sym typeface="Montserrat"/>
              </a:rPr>
              <a:t>o </a:t>
            </a:r>
            <a:r>
              <a:rPr b="1" lang="en-GB" sz="4400"/>
              <a:t>YOU</a:t>
            </a:r>
            <a:r>
              <a:rPr b="1" i="0" lang="en-GB" sz="4400" u="none" cap="none" strike="noStrike">
                <a:latin typeface="Montserrat"/>
                <a:ea typeface="Montserrat"/>
                <a:cs typeface="Montserrat"/>
                <a:sym typeface="Montserrat"/>
              </a:rPr>
              <a:t> think you </a:t>
            </a:r>
            <a:r>
              <a:rPr b="1" lang="en-GB" sz="4400"/>
              <a:t>need help...</a:t>
            </a:r>
            <a:endParaRPr b="1" i="0" sz="4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65" name="Google Shape;165;p29"/>
          <p:cNvGraphicFramePr/>
          <p:nvPr/>
        </p:nvGraphicFramePr>
        <p:xfrm>
          <a:off x="5430125" y="219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{DCDCE045-1E92-4311-B2F4-4DE3A19B2FCE}</a:tableStyleId>
              </a:tblPr>
              <a:tblGrid>
                <a:gridCol w="4986425"/>
                <a:gridCol w="1220675"/>
                <a:gridCol w="1220650"/>
              </a:tblGrid>
              <a:tr h="651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Before school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Yes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Brushing your teeth?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Getting your clothes out?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Getting dressed?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Having breakfast?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Packing your bag?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Leaving on time?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idx="4294967295" type="subTitle"/>
          </p:nvPr>
        </p:nvSpPr>
        <p:spPr>
          <a:xfrm>
            <a:off x="734775" y="539675"/>
            <a:ext cx="16463400" cy="12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1" lang="en-GB" sz="4400"/>
              <a:t> D</a:t>
            </a:r>
            <a:r>
              <a:rPr b="1" i="0" lang="en-GB" sz="4400" u="none" cap="none" strike="noStrike">
                <a:latin typeface="Montserrat"/>
                <a:ea typeface="Montserrat"/>
                <a:cs typeface="Montserrat"/>
                <a:sym typeface="Montserrat"/>
              </a:rPr>
              <a:t>o </a:t>
            </a:r>
            <a:r>
              <a:rPr b="1" lang="en-GB" sz="4400"/>
              <a:t>YOU</a:t>
            </a:r>
            <a:r>
              <a:rPr b="1" i="0" lang="en-GB" sz="4400" u="none" cap="none" strike="noStrike">
                <a:latin typeface="Montserrat"/>
                <a:ea typeface="Montserrat"/>
                <a:cs typeface="Montserrat"/>
                <a:sym typeface="Montserrat"/>
              </a:rPr>
              <a:t> think you </a:t>
            </a:r>
            <a:r>
              <a:rPr b="1" lang="en-GB" sz="4400"/>
              <a:t>need help...</a:t>
            </a:r>
            <a:endParaRPr b="1" i="0" sz="4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71" name="Google Shape;171;p30"/>
          <p:cNvGraphicFramePr/>
          <p:nvPr/>
        </p:nvGraphicFramePr>
        <p:xfrm>
          <a:off x="4692800" y="193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{DCDCE045-1E92-4311-B2F4-4DE3A19B2FCE}</a:tableStyleId>
              </a:tblPr>
              <a:tblGrid>
                <a:gridCol w="5813075"/>
                <a:gridCol w="1220675"/>
                <a:gridCol w="1220650"/>
              </a:tblGrid>
              <a:tr h="651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During school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Yes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Following instructions?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Paying attention?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Working on time?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Holding on to all your things?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Making notes?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Writing down tasks?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Playtime?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idx="4294967295" type="subTitle"/>
          </p:nvPr>
        </p:nvSpPr>
        <p:spPr>
          <a:xfrm>
            <a:off x="734775" y="539675"/>
            <a:ext cx="16463400" cy="12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1" lang="en-GB" sz="4400"/>
              <a:t> D</a:t>
            </a:r>
            <a:r>
              <a:rPr b="1" i="0" lang="en-GB" sz="4400" u="none" cap="none" strike="noStrike">
                <a:latin typeface="Montserrat"/>
                <a:ea typeface="Montserrat"/>
                <a:cs typeface="Montserrat"/>
                <a:sym typeface="Montserrat"/>
              </a:rPr>
              <a:t>o </a:t>
            </a:r>
            <a:r>
              <a:rPr b="1" lang="en-GB" sz="4400"/>
              <a:t>YOU</a:t>
            </a:r>
            <a:r>
              <a:rPr b="1" i="0" lang="en-GB" sz="4400" u="none" cap="none" strike="noStrike">
                <a:latin typeface="Montserrat"/>
                <a:ea typeface="Montserrat"/>
                <a:cs typeface="Montserrat"/>
                <a:sym typeface="Montserrat"/>
              </a:rPr>
              <a:t> think you </a:t>
            </a:r>
            <a:r>
              <a:rPr b="1" lang="en-GB" sz="4400"/>
              <a:t>need help...</a:t>
            </a:r>
            <a:endParaRPr b="1" i="0" sz="4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77" name="Google Shape;177;p31"/>
          <p:cNvGraphicFramePr/>
          <p:nvPr/>
        </p:nvGraphicFramePr>
        <p:xfrm>
          <a:off x="4233575" y="193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{DCDCE045-1E92-4311-B2F4-4DE3A19B2FCE}</a:tableStyleId>
              </a:tblPr>
              <a:tblGrid>
                <a:gridCol w="6272300"/>
                <a:gridCol w="1220675"/>
                <a:gridCol w="1220650"/>
              </a:tblGrid>
              <a:tr h="651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After school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Yes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42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Getting changed?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Having a snack?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Keeping your room tidy?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Getting your book bag sorted?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Starting your homework?</a:t>
                      </a: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b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Staying focussed?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