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10287000" cx="18288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Cabin"/>
      <p:regular r:id="rId19"/>
      <p:bold r:id="rId20"/>
      <p:italic r:id="rId21"/>
      <p:boldItalic r:id="rId22"/>
    </p:embeddedFont>
    <p:embeddedFont>
      <p:font typeface="Montserrat Medium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abin-bold.fntdata"/><Relationship Id="rId22" Type="http://schemas.openxmlformats.org/officeDocument/2006/relationships/font" Target="fonts/Cabin-boldItalic.fntdata"/><Relationship Id="rId21" Type="http://schemas.openxmlformats.org/officeDocument/2006/relationships/font" Target="fonts/Cabin-italic.fntdata"/><Relationship Id="rId24" Type="http://schemas.openxmlformats.org/officeDocument/2006/relationships/font" Target="fonts/MontserratMedium-bold.fntdata"/><Relationship Id="rId23" Type="http://schemas.openxmlformats.org/officeDocument/2006/relationships/font" Target="fonts/MontserratMedium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Medium-boldItalic.fntdata"/><Relationship Id="rId25" Type="http://schemas.openxmlformats.org/officeDocument/2006/relationships/font" Target="fonts/MontserratMedium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font" Target="fonts/MontserratSemiBold-regular.fntdata"/><Relationship Id="rId10" Type="http://schemas.openxmlformats.org/officeDocument/2006/relationships/slide" Target="slides/slide6.xml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19" Type="http://schemas.openxmlformats.org/officeDocument/2006/relationships/font" Target="fonts/Cabin-regular.fntdata"/><Relationship Id="rId18" Type="http://schemas.openxmlformats.org/officeDocument/2006/relationships/font" Target="fonts/Montserrat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c63eb97d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c63eb97d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b88ba54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b88ba54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b95f6e09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8b95f6e09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c63eb97d7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c63eb97d7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b182e245d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8b182e245d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b0da378bf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8b0da378bf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3346704" y="1447038"/>
            <a:ext cx="11594700" cy="178290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74325" lIns="274325" spcFirstLastPara="1" rIns="274325" wrap="square" tIns="2743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200"/>
              <a:buFont typeface="Cabin"/>
              <a:buNone/>
              <a:defRPr b="0" i="0" sz="42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9pPr>
          </a:lstStyle>
          <a:p/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3346704" y="3957066"/>
            <a:ext cx="11594700" cy="46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400050" lvl="0" marL="4572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79" name="Google Shape;79;p14"/>
          <p:cNvSpPr txBox="1"/>
          <p:nvPr>
            <p:ph idx="10" type="dt"/>
          </p:nvPr>
        </p:nvSpPr>
        <p:spPr>
          <a:xfrm>
            <a:off x="11732143" y="9358224"/>
            <a:ext cx="4130700" cy="4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0" name="Google Shape;80;p14"/>
          <p:cNvSpPr txBox="1"/>
          <p:nvPr>
            <p:ph idx="11" type="ftr"/>
          </p:nvPr>
        </p:nvSpPr>
        <p:spPr>
          <a:xfrm>
            <a:off x="2400300" y="9354312"/>
            <a:ext cx="8851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1" name="Google Shape;81;p14"/>
          <p:cNvSpPr/>
          <p:nvPr>
            <p:ph idx="12" type="sldNum"/>
          </p:nvPr>
        </p:nvSpPr>
        <p:spPr>
          <a:xfrm>
            <a:off x="16138383" y="9326880"/>
            <a:ext cx="548400" cy="548400"/>
          </a:xfrm>
          <a:prstGeom prst="ellipse">
            <a:avLst/>
          </a:prstGeom>
          <a:solidFill>
            <a:srgbClr val="1D1D1D">
              <a:alpha val="69020"/>
            </a:srgbClr>
          </a:solidFill>
          <a:ln>
            <a:noFill/>
          </a:ln>
        </p:spPr>
        <p:txBody>
          <a:bodyPr anchorCtr="0" anchor="ctr" bIns="68550" lIns="27425" spcFirstLastPara="1" rIns="27425" wrap="square" tIns="685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9" name="Google Shape;39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1" name="Google Shape;41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600">
                <a:solidFill>
                  <a:srgbClr val="4B3241"/>
                </a:solidFill>
              </a:rPr>
              <a:t>Science</a:t>
            </a:r>
            <a:endParaRPr b="0"/>
          </a:p>
        </p:txBody>
      </p:sp>
      <p:sp>
        <p:nvSpPr>
          <p:cNvPr id="87" name="Google Shape;87;p15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What changes occur to a tomato plant?</a:t>
            </a:r>
            <a:endParaRPr/>
          </a:p>
        </p:txBody>
      </p:sp>
      <p:sp>
        <p:nvSpPr>
          <p:cNvPr id="88" name="Google Shape;88;p15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/>
              <a:t>Miss Harris </a:t>
            </a:r>
            <a:endParaRPr/>
          </a:p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5" name="Google Shape;95;p16"/>
          <p:cNvSpPr txBox="1"/>
          <p:nvPr>
            <p:ph type="title"/>
          </p:nvPr>
        </p:nvSpPr>
        <p:spPr>
          <a:xfrm>
            <a:off x="917950" y="890050"/>
            <a:ext cx="15508800" cy="106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508000" lvl="0" marL="457200" rtl="0" algn="l">
              <a:spcBef>
                <a:spcPts val="0"/>
              </a:spcBef>
              <a:spcAft>
                <a:spcPts val="0"/>
              </a:spcAft>
              <a:buSzPts val="4400"/>
              <a:buAutoNum type="arabicPeriod"/>
            </a:pPr>
            <a:r>
              <a:rPr lang="en-GB"/>
              <a:t>What does your bean look like? Draw a picture of it.</a:t>
            </a:r>
            <a:endParaRPr/>
          </a:p>
        </p:txBody>
      </p:sp>
      <p:sp>
        <p:nvSpPr>
          <p:cNvPr id="96" name="Google Shape;96;p16"/>
          <p:cNvSpPr txBox="1"/>
          <p:nvPr/>
        </p:nvSpPr>
        <p:spPr>
          <a:xfrm>
            <a:off x="1028700" y="2743200"/>
            <a:ext cx="16137600" cy="63222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2" name="Google Shape;102;p17"/>
          <p:cNvSpPr/>
          <p:nvPr/>
        </p:nvSpPr>
        <p:spPr>
          <a:xfrm>
            <a:off x="13246625" y="300300"/>
            <a:ext cx="4508100" cy="2051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 txBox="1"/>
          <p:nvPr>
            <p:ph type="title"/>
          </p:nvPr>
        </p:nvSpPr>
        <p:spPr>
          <a:xfrm>
            <a:off x="492775" y="355150"/>
            <a:ext cx="15508800" cy="106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2. What is germination?</a:t>
            </a:r>
            <a:endParaRPr/>
          </a:p>
        </p:txBody>
      </p:sp>
      <p:sp>
        <p:nvSpPr>
          <p:cNvPr id="104" name="Google Shape;104;p17"/>
          <p:cNvSpPr txBox="1"/>
          <p:nvPr/>
        </p:nvSpPr>
        <p:spPr>
          <a:xfrm>
            <a:off x="286225" y="2109275"/>
            <a:ext cx="17718000" cy="28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0">
                <a:latin typeface="Montserrat"/>
                <a:ea typeface="Montserrat"/>
                <a:cs typeface="Montserrat"/>
                <a:sym typeface="Montserrat"/>
              </a:rPr>
              <a:t>When a __________ begins to __________.</a:t>
            </a:r>
            <a:endParaRPr sz="7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10" name="Google Shape;110;p18"/>
          <p:cNvSpPr/>
          <p:nvPr/>
        </p:nvSpPr>
        <p:spPr>
          <a:xfrm>
            <a:off x="13246625" y="300300"/>
            <a:ext cx="4508100" cy="2051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8"/>
          <p:cNvSpPr txBox="1"/>
          <p:nvPr>
            <p:ph type="title"/>
          </p:nvPr>
        </p:nvSpPr>
        <p:spPr>
          <a:xfrm>
            <a:off x="286225" y="632875"/>
            <a:ext cx="15508800" cy="106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508000" lvl="0" marL="457200" rtl="0" algn="l">
              <a:spcBef>
                <a:spcPts val="0"/>
              </a:spcBef>
              <a:spcAft>
                <a:spcPts val="0"/>
              </a:spcAft>
              <a:buSzPts val="4400"/>
              <a:buAutoNum type="arabicPeriod"/>
            </a:pPr>
            <a:r>
              <a:rPr lang="en-GB"/>
              <a:t>What is germination?</a:t>
            </a:r>
            <a:endParaRPr/>
          </a:p>
        </p:txBody>
      </p:sp>
      <p:sp>
        <p:nvSpPr>
          <p:cNvPr id="112" name="Google Shape;112;p18"/>
          <p:cNvSpPr txBox="1"/>
          <p:nvPr/>
        </p:nvSpPr>
        <p:spPr>
          <a:xfrm>
            <a:off x="286225" y="2109275"/>
            <a:ext cx="17718000" cy="28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0">
                <a:latin typeface="Montserrat"/>
                <a:ea typeface="Montserrat"/>
                <a:cs typeface="Montserrat"/>
                <a:sym typeface="Montserrat"/>
              </a:rPr>
              <a:t>When a __________ begins to __________.</a:t>
            </a:r>
            <a:endParaRPr sz="7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4969525" y="2084450"/>
            <a:ext cx="3706500" cy="10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0">
                <a:latin typeface="Montserrat"/>
                <a:ea typeface="Montserrat"/>
                <a:cs typeface="Montserrat"/>
                <a:sym typeface="Montserrat"/>
              </a:rPr>
              <a:t>seed</a:t>
            </a:r>
            <a:endParaRPr b="1" sz="7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8"/>
          <p:cNvSpPr txBox="1"/>
          <p:nvPr/>
        </p:nvSpPr>
        <p:spPr>
          <a:xfrm>
            <a:off x="13952225" y="2084450"/>
            <a:ext cx="3706500" cy="10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0">
                <a:latin typeface="Montserrat"/>
                <a:ea typeface="Montserrat"/>
                <a:cs typeface="Montserrat"/>
                <a:sym typeface="Montserrat"/>
              </a:rPr>
              <a:t>grow</a:t>
            </a:r>
            <a:endParaRPr b="1" sz="7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12521450" y="5127300"/>
            <a:ext cx="5529900" cy="10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latin typeface="Montserrat"/>
                <a:ea typeface="Montserrat"/>
                <a:cs typeface="Montserrat"/>
                <a:sym typeface="Montserrat"/>
              </a:rPr>
              <a:t>ANSWERS</a:t>
            </a:r>
            <a:endParaRPr b="1" sz="6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type="title"/>
          </p:nvPr>
        </p:nvSpPr>
        <p:spPr>
          <a:xfrm>
            <a:off x="917950" y="576950"/>
            <a:ext cx="14598000" cy="459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3. Name 1 root vegetable. </a:t>
            </a:r>
            <a:r>
              <a:rPr b="0" lang="en-GB"/>
              <a:t>___________________________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4. Where do root vegetables grow?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/>
              <a:t>___________________________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/>
              <a:t>Above the ground           Below the ground </a:t>
            </a:r>
            <a:endParaRPr b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idx="1" type="body"/>
          </p:nvPr>
        </p:nvSpPr>
        <p:spPr>
          <a:xfrm>
            <a:off x="1489925" y="1486400"/>
            <a:ext cx="16537200" cy="8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i="1" lang="en-GB" sz="3800">
                <a:solidFill>
                  <a:srgbClr val="000000"/>
                </a:solidFill>
              </a:rPr>
              <a:t>Growing a tomato plant from a slice.</a:t>
            </a:r>
            <a:endParaRPr b="1" i="1" sz="2800">
              <a:solidFill>
                <a:srgbClr val="000000"/>
              </a:solidFill>
            </a:endParaRPr>
          </a:p>
        </p:txBody>
      </p:sp>
      <p:sp>
        <p:nvSpPr>
          <p:cNvPr id="126" name="Google Shape;126;p20"/>
          <p:cNvSpPr txBox="1"/>
          <p:nvPr>
            <p:ph idx="12" type="sldNum"/>
          </p:nvPr>
        </p:nvSpPr>
        <p:spPr>
          <a:xfrm>
            <a:off x="917941" y="96628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7" name="Google Shape;127;p20"/>
          <p:cNvSpPr txBox="1"/>
          <p:nvPr>
            <p:ph type="title"/>
          </p:nvPr>
        </p:nvSpPr>
        <p:spPr>
          <a:xfrm>
            <a:off x="1489925" y="553600"/>
            <a:ext cx="9318600" cy="8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600"/>
              <a:t>Observation</a:t>
            </a:r>
            <a:endParaRPr sz="4600"/>
          </a:p>
        </p:txBody>
      </p:sp>
      <p:sp>
        <p:nvSpPr>
          <p:cNvPr id="128" name="Google Shape;128;p20"/>
          <p:cNvSpPr txBox="1"/>
          <p:nvPr/>
        </p:nvSpPr>
        <p:spPr>
          <a:xfrm>
            <a:off x="1976725" y="3784725"/>
            <a:ext cx="10139100" cy="8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>
                <a:latin typeface="Montserrat"/>
                <a:ea typeface="Montserrat"/>
                <a:cs typeface="Montserrat"/>
                <a:sym typeface="Montserrat"/>
              </a:rPr>
              <a:t>2. Fill up most of your pot with soil.</a:t>
            </a:r>
            <a:endParaRPr sz="3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20"/>
          <p:cNvSpPr txBox="1"/>
          <p:nvPr/>
        </p:nvSpPr>
        <p:spPr>
          <a:xfrm>
            <a:off x="1976725" y="5378850"/>
            <a:ext cx="15057000" cy="8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>
                <a:latin typeface="Montserrat"/>
                <a:ea typeface="Montserrat"/>
                <a:cs typeface="Montserrat"/>
                <a:sym typeface="Montserrat"/>
              </a:rPr>
              <a:t>3. Put your tomato slice on top of the soil.</a:t>
            </a:r>
            <a:endParaRPr sz="3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20"/>
          <p:cNvSpPr txBox="1"/>
          <p:nvPr/>
        </p:nvSpPr>
        <p:spPr>
          <a:xfrm>
            <a:off x="1974750" y="6803625"/>
            <a:ext cx="14186100" cy="8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>
                <a:latin typeface="Montserrat"/>
                <a:ea typeface="Montserrat"/>
                <a:cs typeface="Montserrat"/>
                <a:sym typeface="Montserrat"/>
              </a:rPr>
              <a:t>4. Cover the slice gently with some soil.</a:t>
            </a:r>
            <a:endParaRPr sz="3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20"/>
          <p:cNvSpPr txBox="1"/>
          <p:nvPr/>
        </p:nvSpPr>
        <p:spPr>
          <a:xfrm>
            <a:off x="2004600" y="8152200"/>
            <a:ext cx="13478400" cy="8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>
                <a:latin typeface="Montserrat"/>
                <a:ea typeface="Montserrat"/>
                <a:cs typeface="Montserrat"/>
                <a:sym typeface="Montserrat"/>
              </a:rPr>
              <a:t>5. Carefully, water your seeds.</a:t>
            </a:r>
            <a:endParaRPr sz="3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20"/>
          <p:cNvSpPr txBox="1"/>
          <p:nvPr/>
        </p:nvSpPr>
        <p:spPr>
          <a:xfrm>
            <a:off x="2052925" y="2419200"/>
            <a:ext cx="10139100" cy="8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63550" lvl="0" marL="457200" rtl="0" algn="l">
              <a:spcBef>
                <a:spcPts val="0"/>
              </a:spcBef>
              <a:spcAft>
                <a:spcPts val="0"/>
              </a:spcAft>
              <a:buSzPts val="3700"/>
              <a:buFont typeface="Montserrat"/>
              <a:buAutoNum type="arabicPeriod"/>
            </a:pPr>
            <a:r>
              <a:rPr lang="en-GB" sz="3700">
                <a:latin typeface="Montserrat"/>
                <a:ea typeface="Montserrat"/>
                <a:cs typeface="Montserrat"/>
                <a:sym typeface="Montserrat"/>
              </a:rPr>
              <a:t>Put a few stones in the pot.</a:t>
            </a:r>
            <a:endParaRPr sz="37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