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D1D58D-4677-4233-B9B7-40C685875D32}">
  <a:tblStyle styleId="{75D1D58D-4677-4233-B9B7-40C685875D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f04c488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f04c488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dbf5b35d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dbf5b35d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b484b77c1_1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b484b77c1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b484b77c1_1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b484b77c1_1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b484b77c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b484b77c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b484b77c1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b484b77c1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b484b77c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b484b77c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206488a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206488a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70" name="Google Shape;70;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400"/>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6" name="Google Shape;26;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7" name="Google Shape;27;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36" name="Google Shape;36;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7" name="Google Shape;37;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38" name="Google Shape;38;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0" name="Google Shape;40;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47" name="Google Shape;47;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49" name="Google Shape;49;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6" name="Google Shape;56;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8" name="Google Shape;58;p9"/>
          <p:cNvSpPr txBox="1"/>
          <p:nvPr>
            <p:ph idx="5" type="subTitle"/>
          </p:nvPr>
        </p:nvSpPr>
        <p:spPr>
          <a:xfrm>
            <a:off x="458975" y="2952375"/>
            <a:ext cx="3128400" cy="453300"/>
          </a:xfrm>
          <a:prstGeom prst="rect">
            <a:avLst/>
          </a:prstGeom>
          <a:solidFill>
            <a:schemeClr val="accent3"/>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0" name="Google Shape;60;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2" name="Google Shape;62;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6" name="Google Shape;66;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458975" y="1438150"/>
            <a:ext cx="8010300" cy="1861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Talking about what you usually do [2/3]</a:t>
            </a:r>
            <a:endParaRPr>
              <a:solidFill>
                <a:srgbClr val="4B3241"/>
              </a:solidFill>
            </a:endParaRPr>
          </a:p>
          <a:p>
            <a:pPr indent="-254000" lvl="0" marL="228600" marR="0" rtl="0" algn="l">
              <a:lnSpc>
                <a:spcPct val="115000"/>
              </a:lnSpc>
              <a:spcBef>
                <a:spcPts val="0"/>
              </a:spcBef>
              <a:spcAft>
                <a:spcPts val="0"/>
              </a:spcAft>
              <a:buClr>
                <a:srgbClr val="4B3241"/>
              </a:buClr>
              <a:buSzPts val="2200"/>
              <a:buChar char="-"/>
            </a:pPr>
            <a:r>
              <a:rPr lang="en-GB">
                <a:solidFill>
                  <a:srgbClr val="4B3241"/>
                </a:solidFill>
              </a:rPr>
              <a:t>Suel</a:t>
            </a:r>
            <a:r>
              <a:rPr lang="en-GB" u="sng">
                <a:solidFill>
                  <a:srgbClr val="4B3241"/>
                </a:solidFill>
              </a:rPr>
              <a:t>o</a:t>
            </a:r>
            <a:r>
              <a:rPr lang="en-GB">
                <a:solidFill>
                  <a:srgbClr val="4B3241"/>
                </a:solidFill>
              </a:rPr>
              <a:t> vs Suel</a:t>
            </a:r>
            <a:r>
              <a:rPr lang="en-GB" u="sng">
                <a:solidFill>
                  <a:srgbClr val="4B3241"/>
                </a:solidFill>
              </a:rPr>
              <a:t>e</a:t>
            </a:r>
            <a:endParaRPr u="sng">
              <a:solidFill>
                <a:srgbClr val="4B3241"/>
              </a:solidFill>
            </a:endParaRPr>
          </a:p>
        </p:txBody>
      </p:sp>
      <p:sp>
        <p:nvSpPr>
          <p:cNvPr id="80" name="Google Shape;80;p14"/>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rgbClr val="4B3241"/>
                </a:solidFill>
              </a:rPr>
              <a:t>Spanish</a:t>
            </a:r>
            <a:endParaRPr b="1">
              <a:solidFill>
                <a:srgbClr val="4B3241"/>
              </a:solidFill>
            </a:endParaRPr>
          </a:p>
        </p:txBody>
      </p:sp>
      <p:sp>
        <p:nvSpPr>
          <p:cNvPr id="81" name="Google Shape;81;p14"/>
          <p:cNvSpPr txBox="1"/>
          <p:nvPr>
            <p:ph idx="4294967295" type="subTitle"/>
          </p:nvPr>
        </p:nvSpPr>
        <p:spPr>
          <a:xfrm>
            <a:off x="224775" y="4114650"/>
            <a:ext cx="2429700" cy="792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chemeClr val="dk2"/>
                </a:solidFill>
                <a:latin typeface="Montserrat"/>
                <a:ea typeface="Montserrat"/>
                <a:cs typeface="Montserrat"/>
                <a:sym typeface="Montserrat"/>
              </a:rPr>
              <a:t>Se</a:t>
            </a:r>
            <a:r>
              <a:rPr b="1" lang="en-GB">
                <a:solidFill>
                  <a:schemeClr val="dk2"/>
                </a:solidFill>
                <a:latin typeface="Montserrat"/>
                <a:ea typeface="Montserrat"/>
                <a:cs typeface="Montserrat"/>
                <a:sym typeface="Montserrat"/>
              </a:rPr>
              <a:t>ñ</a:t>
            </a:r>
            <a:r>
              <a:rPr b="1" lang="en-GB">
                <a:solidFill>
                  <a:schemeClr val="dk2"/>
                </a:solidFill>
                <a:latin typeface="Montserrat"/>
                <a:ea typeface="Montserrat"/>
                <a:cs typeface="Montserrat"/>
                <a:sym typeface="Montserrat"/>
              </a:rPr>
              <a:t>orita Woodburn</a:t>
            </a:r>
            <a:endParaRPr b="1">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628650" y="135000"/>
            <a:ext cx="78867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15076"/>
              </a:buClr>
              <a:buSzPts val="7500"/>
              <a:buFont typeface="Century Gothic"/>
              <a:buNone/>
            </a:pPr>
            <a:r>
              <a:rPr lang="en-GB" sz="5400">
                <a:latin typeface="Century Gothic"/>
                <a:ea typeface="Century Gothic"/>
                <a:cs typeface="Century Gothic"/>
                <a:sym typeface="Century Gothic"/>
              </a:rPr>
              <a:t>[</a:t>
            </a:r>
            <a:r>
              <a:rPr b="1" lang="en-GB" sz="5400">
                <a:latin typeface="Century Gothic"/>
                <a:ea typeface="Century Gothic"/>
                <a:cs typeface="Century Gothic"/>
                <a:sym typeface="Century Gothic"/>
              </a:rPr>
              <a:t>que]</a:t>
            </a:r>
            <a:endParaRPr sz="900"/>
          </a:p>
        </p:txBody>
      </p:sp>
      <p:sp>
        <p:nvSpPr>
          <p:cNvPr descr="rectangle" id="87" name="Google Shape;87;p15"/>
          <p:cNvSpPr/>
          <p:nvPr/>
        </p:nvSpPr>
        <p:spPr>
          <a:xfrm>
            <a:off x="3291840" y="1395818"/>
            <a:ext cx="2627100" cy="21333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Twentieth Century"/>
              <a:ea typeface="Twentieth Century"/>
              <a:cs typeface="Twentieth Century"/>
              <a:sym typeface="Twentieth Century"/>
            </a:endParaRPr>
          </a:p>
        </p:txBody>
      </p:sp>
      <p:sp>
        <p:nvSpPr>
          <p:cNvPr id="88" name="Google Shape;88;p15"/>
          <p:cNvSpPr txBox="1"/>
          <p:nvPr/>
        </p:nvSpPr>
        <p:spPr>
          <a:xfrm>
            <a:off x="3279553" y="1986267"/>
            <a:ext cx="26937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GB" sz="4500" u="none" cap="none" strike="noStrike">
                <a:latin typeface="Century Gothic"/>
                <a:ea typeface="Century Gothic"/>
                <a:cs typeface="Century Gothic"/>
                <a:sym typeface="Century Gothic"/>
              </a:rPr>
              <a:t>por</a:t>
            </a:r>
            <a:r>
              <a:rPr b="1" i="0" lang="en-GB" sz="4500" u="none" cap="none" strike="noStrike">
                <a:latin typeface="Century Gothic"/>
                <a:ea typeface="Century Gothic"/>
                <a:cs typeface="Century Gothic"/>
                <a:sym typeface="Century Gothic"/>
              </a:rPr>
              <a:t>que</a:t>
            </a:r>
            <a:endParaRPr b="1" i="0" sz="1100" u="none" cap="none" strike="noStrike"/>
          </a:p>
        </p:txBody>
      </p:sp>
      <p:sp>
        <p:nvSpPr>
          <p:cNvPr id="89" name="Google Shape;89;p15"/>
          <p:cNvSpPr txBox="1"/>
          <p:nvPr/>
        </p:nvSpPr>
        <p:spPr>
          <a:xfrm>
            <a:off x="3698905" y="2647147"/>
            <a:ext cx="18948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latin typeface="Century Gothic"/>
                <a:ea typeface="Century Gothic"/>
                <a:cs typeface="Century Gothic"/>
                <a:sym typeface="Century Gothic"/>
              </a:rPr>
              <a:t>[because]</a:t>
            </a:r>
            <a:endParaRPr b="0" i="0" sz="1100" u="none" cap="none" strike="noStrike">
              <a:latin typeface="Arial"/>
              <a:ea typeface="Arial"/>
              <a:cs typeface="Arial"/>
              <a:sym typeface="Arial"/>
            </a:endParaRPr>
          </a:p>
        </p:txBody>
      </p:sp>
      <p:sp>
        <p:nvSpPr>
          <p:cNvPr id="90" name="Google Shape;90;p15"/>
          <p:cNvSpPr txBox="1"/>
          <p:nvPr/>
        </p:nvSpPr>
        <p:spPr>
          <a:xfrm>
            <a:off x="652000" y="133800"/>
            <a:ext cx="241140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b="0" i="0" lang="en-GB" sz="4500" u="none" cap="none" strike="noStrike">
                <a:latin typeface="Century Gothic"/>
                <a:ea typeface="Century Gothic"/>
                <a:cs typeface="Century Gothic"/>
                <a:sym typeface="Century Gothic"/>
              </a:rPr>
              <a:t>par</a:t>
            </a:r>
            <a:r>
              <a:rPr b="1" i="0" lang="en-GB" sz="4500" u="none" cap="none" strike="noStrike">
                <a:latin typeface="Century Gothic"/>
                <a:ea typeface="Century Gothic"/>
                <a:cs typeface="Century Gothic"/>
                <a:sym typeface="Century Gothic"/>
              </a:rPr>
              <a:t>que</a:t>
            </a:r>
            <a:endParaRPr b="1" i="0" sz="1100" u="none" cap="none" strike="noStrike"/>
          </a:p>
        </p:txBody>
      </p:sp>
      <p:sp>
        <p:nvSpPr>
          <p:cNvPr id="91" name="Google Shape;91;p15"/>
          <p:cNvSpPr txBox="1"/>
          <p:nvPr/>
        </p:nvSpPr>
        <p:spPr>
          <a:xfrm>
            <a:off x="405964" y="2542796"/>
            <a:ext cx="21972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latin typeface="Century Gothic"/>
                <a:ea typeface="Century Gothic"/>
                <a:cs typeface="Century Gothic"/>
                <a:sym typeface="Century Gothic"/>
              </a:rPr>
              <a:t>¿</a:t>
            </a:r>
            <a:r>
              <a:rPr b="1" i="0" lang="en-GB" sz="4500" u="none" cap="none" strike="noStrike">
                <a:latin typeface="Century Gothic"/>
                <a:ea typeface="Century Gothic"/>
                <a:cs typeface="Century Gothic"/>
                <a:sym typeface="Century Gothic"/>
              </a:rPr>
              <a:t>qué</a:t>
            </a:r>
            <a:r>
              <a:rPr b="1" i="0" lang="en-GB" sz="4500" u="none" cap="none" strike="noStrike">
                <a:latin typeface="Century Gothic"/>
                <a:ea typeface="Century Gothic"/>
                <a:cs typeface="Century Gothic"/>
                <a:sym typeface="Century Gothic"/>
              </a:rPr>
              <a:t>?</a:t>
            </a:r>
            <a:endParaRPr b="0" i="0" sz="1100" u="none" cap="none" strike="noStrike">
              <a:latin typeface="Arial"/>
              <a:ea typeface="Arial"/>
              <a:cs typeface="Arial"/>
              <a:sym typeface="Arial"/>
            </a:endParaRPr>
          </a:p>
        </p:txBody>
      </p:sp>
      <p:sp>
        <p:nvSpPr>
          <p:cNvPr id="92" name="Google Shape;92;p15"/>
          <p:cNvSpPr txBox="1"/>
          <p:nvPr/>
        </p:nvSpPr>
        <p:spPr>
          <a:xfrm>
            <a:off x="3244309" y="3615163"/>
            <a:ext cx="26553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latin typeface="Century Gothic"/>
                <a:ea typeface="Century Gothic"/>
                <a:cs typeface="Century Gothic"/>
                <a:sym typeface="Century Gothic"/>
              </a:rPr>
              <a:t>que</a:t>
            </a:r>
            <a:r>
              <a:rPr b="0" i="0" lang="en-GB" sz="4500" u="none" cap="none" strike="noStrike">
                <a:latin typeface="Century Gothic"/>
                <a:ea typeface="Century Gothic"/>
                <a:cs typeface="Century Gothic"/>
                <a:sym typeface="Century Gothic"/>
              </a:rPr>
              <a:t>dar</a:t>
            </a:r>
            <a:endParaRPr b="0" i="0" sz="1100" u="none" cap="none" strike="noStrike">
              <a:latin typeface="Arial"/>
              <a:ea typeface="Arial"/>
              <a:cs typeface="Arial"/>
              <a:sym typeface="Arial"/>
            </a:endParaRPr>
          </a:p>
        </p:txBody>
      </p:sp>
      <p:sp>
        <p:nvSpPr>
          <p:cNvPr id="93" name="Google Shape;93;p15"/>
          <p:cNvSpPr txBox="1"/>
          <p:nvPr/>
        </p:nvSpPr>
        <p:spPr>
          <a:xfrm>
            <a:off x="3063348" y="4267508"/>
            <a:ext cx="3080700" cy="392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latin typeface="Century Gothic"/>
                <a:ea typeface="Century Gothic"/>
                <a:cs typeface="Century Gothic"/>
                <a:sym typeface="Century Gothic"/>
              </a:rPr>
              <a:t>[to meet up; stay; suit]</a:t>
            </a:r>
            <a:endParaRPr b="0" i="0" sz="1100" u="none" cap="none" strike="noStrike">
              <a:latin typeface="Arial"/>
              <a:ea typeface="Arial"/>
              <a:cs typeface="Arial"/>
              <a:sym typeface="Arial"/>
            </a:endParaRPr>
          </a:p>
        </p:txBody>
      </p:sp>
      <p:sp>
        <p:nvSpPr>
          <p:cNvPr id="94" name="Google Shape;94;p15"/>
          <p:cNvSpPr txBox="1"/>
          <p:nvPr/>
        </p:nvSpPr>
        <p:spPr>
          <a:xfrm>
            <a:off x="6091765" y="142038"/>
            <a:ext cx="29337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GB" sz="4500" u="none" cap="none" strike="noStrike">
                <a:latin typeface="Century Gothic"/>
                <a:ea typeface="Century Gothic"/>
                <a:cs typeface="Century Gothic"/>
                <a:sym typeface="Century Gothic"/>
              </a:rPr>
              <a:t>pe</a:t>
            </a:r>
            <a:r>
              <a:rPr b="1" i="0" lang="en-GB" sz="4500" u="none" cap="none" strike="noStrike">
                <a:latin typeface="Century Gothic"/>
                <a:ea typeface="Century Gothic"/>
                <a:cs typeface="Century Gothic"/>
                <a:sym typeface="Century Gothic"/>
              </a:rPr>
              <a:t>que</a:t>
            </a:r>
            <a:r>
              <a:rPr b="0" i="0" lang="en-GB" sz="4500" u="none" cap="none" strike="noStrike">
                <a:latin typeface="Century Gothic"/>
                <a:ea typeface="Century Gothic"/>
                <a:cs typeface="Century Gothic"/>
                <a:sym typeface="Century Gothic"/>
              </a:rPr>
              <a:t>ño</a:t>
            </a:r>
            <a:endParaRPr b="0" i="0" sz="1100" u="none" cap="none" strike="noStrike">
              <a:latin typeface="Arial"/>
              <a:ea typeface="Arial"/>
              <a:cs typeface="Arial"/>
              <a:sym typeface="Arial"/>
            </a:endParaRPr>
          </a:p>
        </p:txBody>
      </p:sp>
      <p:sp>
        <p:nvSpPr>
          <p:cNvPr id="95" name="Google Shape;95;p15"/>
          <p:cNvSpPr txBox="1"/>
          <p:nvPr/>
        </p:nvSpPr>
        <p:spPr>
          <a:xfrm>
            <a:off x="6516077" y="2541574"/>
            <a:ext cx="21972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latin typeface="Century Gothic"/>
                <a:ea typeface="Century Gothic"/>
                <a:cs typeface="Century Gothic"/>
                <a:sym typeface="Century Gothic"/>
              </a:rPr>
              <a:t>que</a:t>
            </a:r>
            <a:r>
              <a:rPr b="0" i="0" lang="en-GB" sz="4500" u="none" cap="none" strike="noStrike">
                <a:latin typeface="Century Gothic"/>
                <a:ea typeface="Century Gothic"/>
                <a:cs typeface="Century Gothic"/>
                <a:sym typeface="Century Gothic"/>
              </a:rPr>
              <a:t>rer</a:t>
            </a:r>
            <a:endParaRPr b="0" i="0" sz="1100" u="none" cap="none" strike="noStrike">
              <a:latin typeface="Arial"/>
              <a:ea typeface="Arial"/>
              <a:cs typeface="Arial"/>
              <a:sym typeface="Arial"/>
            </a:endParaRPr>
          </a:p>
        </p:txBody>
      </p:sp>
      <p:sp>
        <p:nvSpPr>
          <p:cNvPr id="96" name="Google Shape;96;p15"/>
          <p:cNvSpPr txBox="1"/>
          <p:nvPr/>
        </p:nvSpPr>
        <p:spPr>
          <a:xfrm>
            <a:off x="6796243" y="3249080"/>
            <a:ext cx="16980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latin typeface="Century Gothic"/>
                <a:ea typeface="Century Gothic"/>
                <a:cs typeface="Century Gothic"/>
                <a:sym typeface="Century Gothic"/>
              </a:rPr>
              <a:t>[to want]</a:t>
            </a:r>
            <a:endParaRPr b="0" i="0" sz="11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aphicFrame>
        <p:nvGraphicFramePr>
          <p:cNvPr id="101" name="Google Shape;101;p16"/>
          <p:cNvGraphicFramePr/>
          <p:nvPr/>
        </p:nvGraphicFramePr>
        <p:xfrm>
          <a:off x="1136438" y="121325"/>
          <a:ext cx="3000000" cy="3000000"/>
        </p:xfrm>
        <a:graphic>
          <a:graphicData uri="http://schemas.openxmlformats.org/drawingml/2006/table">
            <a:tbl>
              <a:tblPr>
                <a:noFill/>
                <a:tableStyleId>{75D1D58D-4677-4233-B9B7-40C685875D32}</a:tableStyleId>
              </a:tblPr>
              <a:tblGrid>
                <a:gridCol w="3220725"/>
                <a:gridCol w="3130025"/>
              </a:tblGrid>
              <a:tr h="527750">
                <a:tc>
                  <a:txBody>
                    <a:bodyPr/>
                    <a:lstStyle/>
                    <a:p>
                      <a:pPr indent="0" lvl="0" marL="0" rtl="0" algn="l">
                        <a:spcBef>
                          <a:spcPts val="0"/>
                        </a:spcBef>
                        <a:spcAft>
                          <a:spcPts val="0"/>
                        </a:spcAft>
                        <a:buNone/>
                      </a:pPr>
                      <a:r>
                        <a:rPr b="1" lang="en-GB" sz="2100">
                          <a:latin typeface="Montserrat"/>
                          <a:ea typeface="Montserrat"/>
                          <a:cs typeface="Montserrat"/>
                          <a:sym typeface="Montserrat"/>
                        </a:rPr>
                        <a:t>quedar con</a:t>
                      </a:r>
                      <a:endParaRPr b="1"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to meet with</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b="1" lang="en-GB" sz="2100">
                          <a:latin typeface="Montserrat"/>
                          <a:ea typeface="Montserrat"/>
                          <a:cs typeface="Montserrat"/>
                          <a:sym typeface="Montserrat"/>
                        </a:rPr>
                        <a:t>gastar</a:t>
                      </a:r>
                      <a:endParaRPr b="1"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to spend</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lang="en-GB" sz="2100">
                          <a:latin typeface="Montserrat"/>
                          <a:ea typeface="Montserrat"/>
                          <a:cs typeface="Montserrat"/>
                          <a:sym typeface="Montserrat"/>
                        </a:rPr>
                        <a:t>dinero </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money</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b="1" lang="en-GB" sz="2100">
                          <a:latin typeface="Montserrat"/>
                          <a:ea typeface="Montserrat"/>
                          <a:cs typeface="Montserrat"/>
                          <a:sym typeface="Montserrat"/>
                        </a:rPr>
                        <a:t>paga</a:t>
                      </a:r>
                      <a:endParaRPr b="1"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pocket money</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b="1" lang="en-GB" sz="2100">
                          <a:latin typeface="Montserrat"/>
                          <a:ea typeface="Montserrat"/>
                          <a:cs typeface="Montserrat"/>
                          <a:sym typeface="Montserrat"/>
                        </a:rPr>
                        <a:t>maquillaje</a:t>
                      </a:r>
                      <a:endParaRPr b="1"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makeup</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lang="en-GB" sz="2100">
                          <a:latin typeface="Montserrat"/>
                          <a:ea typeface="Montserrat"/>
                          <a:cs typeface="Montserrat"/>
                          <a:sym typeface="Montserrat"/>
                        </a:rPr>
                        <a:t>m</a:t>
                      </a:r>
                      <a:r>
                        <a:rPr lang="en-GB" sz="2100">
                          <a:solidFill>
                            <a:srgbClr val="212121"/>
                          </a:solidFill>
                          <a:highlight>
                            <a:srgbClr val="FFFFFF"/>
                          </a:highlight>
                          <a:latin typeface="Montserrat"/>
                          <a:ea typeface="Montserrat"/>
                          <a:cs typeface="Montserrat"/>
                          <a:sym typeface="Montserrat"/>
                        </a:rPr>
                        <a:t>ó</a:t>
                      </a:r>
                      <a:r>
                        <a:rPr lang="en-GB" sz="2100">
                          <a:latin typeface="Montserrat"/>
                          <a:ea typeface="Montserrat"/>
                          <a:cs typeface="Montserrat"/>
                          <a:sym typeface="Montserrat"/>
                        </a:rPr>
                        <a:t>vil </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mobile phone</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b="1" lang="en-GB" sz="2100">
                          <a:latin typeface="Montserrat"/>
                          <a:ea typeface="Montserrat"/>
                          <a:cs typeface="Montserrat"/>
                          <a:sym typeface="Montserrat"/>
                        </a:rPr>
                        <a:t>joya</a:t>
                      </a:r>
                      <a:endParaRPr b="1"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jewellery</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lang="en-GB" sz="2100">
                          <a:latin typeface="Montserrat"/>
                          <a:ea typeface="Montserrat"/>
                          <a:cs typeface="Montserrat"/>
                          <a:sym typeface="Montserrat"/>
                        </a:rPr>
                        <a:t>ropa</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clothes</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7750">
                <a:tc>
                  <a:txBody>
                    <a:bodyPr/>
                    <a:lstStyle/>
                    <a:p>
                      <a:pPr indent="0" lvl="0" marL="0" rtl="0" algn="l">
                        <a:spcBef>
                          <a:spcPts val="0"/>
                        </a:spcBef>
                        <a:spcAft>
                          <a:spcPts val="0"/>
                        </a:spcAft>
                        <a:buNone/>
                      </a:pPr>
                      <a:r>
                        <a:rPr b="1" lang="en-GB" sz="2100">
                          <a:latin typeface="Montserrat"/>
                          <a:ea typeface="Montserrat"/>
                          <a:cs typeface="Montserrat"/>
                          <a:sym typeface="Montserrat"/>
                        </a:rPr>
                        <a:t>tiempo de ocio</a:t>
                      </a:r>
                      <a:endParaRPr b="1"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2100">
                          <a:latin typeface="Montserrat"/>
                          <a:ea typeface="Montserrat"/>
                          <a:cs typeface="Montserrat"/>
                          <a:sym typeface="Montserrat"/>
                        </a:rPr>
                        <a:t>free time</a:t>
                      </a:r>
                      <a:endParaRPr sz="21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Medium"/>
              <a:ea typeface="Montserrat Medium"/>
              <a:cs typeface="Montserrat Medium"/>
              <a:sym typeface="Montserrat Medium"/>
            </a:endParaRPr>
          </a:p>
        </p:txBody>
      </p:sp>
      <p:sp>
        <p:nvSpPr>
          <p:cNvPr id="107" name="Google Shape;107;p17"/>
          <p:cNvSpPr txBox="1"/>
          <p:nvPr>
            <p:ph type="title"/>
          </p:nvPr>
        </p:nvSpPr>
        <p:spPr>
          <a:xfrm>
            <a:off x="229503" y="222525"/>
            <a:ext cx="4180500" cy="40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SOLER + an INFINITIVE</a:t>
            </a:r>
            <a:endParaRPr/>
          </a:p>
        </p:txBody>
      </p:sp>
      <p:sp>
        <p:nvSpPr>
          <p:cNvPr id="108" name="Google Shape;108;p17"/>
          <p:cNvSpPr txBox="1"/>
          <p:nvPr>
            <p:ph idx="1" type="body"/>
          </p:nvPr>
        </p:nvSpPr>
        <p:spPr>
          <a:xfrm>
            <a:off x="162000" y="803313"/>
            <a:ext cx="9144000" cy="1047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2300">
                <a:solidFill>
                  <a:srgbClr val="000000"/>
                </a:solidFill>
              </a:rPr>
              <a:t>In Spanish, the verb </a:t>
            </a:r>
            <a:r>
              <a:rPr b="1" lang="en-GB" sz="2300">
                <a:solidFill>
                  <a:srgbClr val="000000"/>
                </a:solidFill>
              </a:rPr>
              <a:t>‘soler’</a:t>
            </a:r>
            <a:r>
              <a:rPr lang="en-GB" sz="2300">
                <a:solidFill>
                  <a:srgbClr val="000000"/>
                </a:solidFill>
              </a:rPr>
              <a:t> means </a:t>
            </a:r>
            <a:r>
              <a:rPr b="1" lang="en-GB" sz="2300">
                <a:solidFill>
                  <a:srgbClr val="000000"/>
                </a:solidFill>
              </a:rPr>
              <a:t>‘to usually (do something)’.</a:t>
            </a:r>
            <a:endParaRPr b="1" sz="1900">
              <a:solidFill>
                <a:srgbClr val="000000"/>
              </a:solidFill>
            </a:endParaRPr>
          </a:p>
        </p:txBody>
      </p:sp>
      <p:cxnSp>
        <p:nvCxnSpPr>
          <p:cNvPr id="109" name="Google Shape;109;p17"/>
          <p:cNvCxnSpPr/>
          <p:nvPr/>
        </p:nvCxnSpPr>
        <p:spPr>
          <a:xfrm flipH="1">
            <a:off x="3930863" y="2024294"/>
            <a:ext cx="4500" cy="2429700"/>
          </a:xfrm>
          <a:prstGeom prst="straightConnector1">
            <a:avLst/>
          </a:prstGeom>
          <a:noFill/>
          <a:ln cap="flat" cmpd="sng" w="9525">
            <a:solidFill>
              <a:schemeClr val="dk2"/>
            </a:solidFill>
            <a:prstDash val="dashDot"/>
            <a:round/>
            <a:headEnd len="med" w="med" type="none"/>
            <a:tailEnd len="med" w="med" type="none"/>
          </a:ln>
        </p:spPr>
      </p:cxnSp>
      <p:sp>
        <p:nvSpPr>
          <p:cNvPr id="110" name="Google Shape;110;p17"/>
          <p:cNvSpPr txBox="1"/>
          <p:nvPr>
            <p:ph idx="1" type="body"/>
          </p:nvPr>
        </p:nvSpPr>
        <p:spPr>
          <a:xfrm>
            <a:off x="297000" y="2024300"/>
            <a:ext cx="8226000" cy="36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500">
                <a:solidFill>
                  <a:srgbClr val="000000"/>
                </a:solidFill>
              </a:rPr>
              <a:t>Suel</a:t>
            </a:r>
            <a:r>
              <a:rPr b="1" lang="en-GB" sz="2500" u="sng">
                <a:solidFill>
                  <a:srgbClr val="000000"/>
                </a:solidFill>
              </a:rPr>
              <a:t>o</a:t>
            </a:r>
            <a:r>
              <a:rPr lang="en-GB" sz="1800">
                <a:solidFill>
                  <a:srgbClr val="000000"/>
                </a:solidFill>
              </a:rPr>
              <a:t> </a:t>
            </a:r>
            <a:endParaRPr sz="1800">
              <a:solidFill>
                <a:srgbClr val="000000"/>
              </a:solidFill>
            </a:endParaRPr>
          </a:p>
          <a:p>
            <a:pPr indent="0" lvl="0" marL="0" rtl="0" algn="l">
              <a:spcBef>
                <a:spcPts val="1000"/>
              </a:spcBef>
              <a:spcAft>
                <a:spcPts val="0"/>
              </a:spcAft>
              <a:buNone/>
            </a:pPr>
            <a:r>
              <a:t/>
            </a:r>
            <a:endParaRPr b="1" sz="1800">
              <a:solidFill>
                <a:srgbClr val="000000"/>
              </a:solidFill>
            </a:endParaRPr>
          </a:p>
          <a:p>
            <a:pPr indent="0" lvl="0" marL="0" rtl="0" algn="l">
              <a:spcBef>
                <a:spcPts val="1000"/>
              </a:spcBef>
              <a:spcAft>
                <a:spcPts val="0"/>
              </a:spcAft>
              <a:buNone/>
            </a:pPr>
            <a:r>
              <a:rPr b="1" lang="en-GB" sz="2200">
                <a:solidFill>
                  <a:srgbClr val="000000"/>
                </a:solidFill>
              </a:rPr>
              <a:t>An infinitive</a:t>
            </a:r>
            <a:endParaRPr b="1" sz="2200">
              <a:solidFill>
                <a:srgbClr val="000000"/>
              </a:solidFill>
            </a:endParaRPr>
          </a:p>
          <a:p>
            <a:pPr indent="0" lvl="0" marL="0" rtl="0" algn="l">
              <a:spcBef>
                <a:spcPts val="1000"/>
              </a:spcBef>
              <a:spcAft>
                <a:spcPts val="0"/>
              </a:spcAft>
              <a:buNone/>
            </a:pPr>
            <a:r>
              <a:rPr lang="en-GB" sz="2000">
                <a:solidFill>
                  <a:srgbClr val="000000"/>
                </a:solidFill>
              </a:rPr>
              <a:t>(a verb ending in</a:t>
            </a:r>
            <a:r>
              <a:rPr b="1" lang="en-GB" sz="2000">
                <a:solidFill>
                  <a:srgbClr val="000000"/>
                </a:solidFill>
              </a:rPr>
              <a:t> ar/er/ir)</a:t>
            </a:r>
            <a:r>
              <a:rPr lang="en-GB" sz="2000">
                <a:solidFill>
                  <a:srgbClr val="000000"/>
                </a:solidFill>
              </a:rPr>
              <a:t> </a:t>
            </a:r>
            <a:endParaRPr b="1" sz="2000">
              <a:solidFill>
                <a:srgbClr val="000000"/>
              </a:solidFill>
            </a:endParaRPr>
          </a:p>
          <a:p>
            <a:pPr indent="0" lvl="0" marL="0" rtl="0" algn="l">
              <a:spcBef>
                <a:spcPts val="1000"/>
              </a:spcBef>
              <a:spcAft>
                <a:spcPts val="0"/>
              </a:spcAft>
              <a:buNone/>
            </a:pPr>
            <a:r>
              <a:t/>
            </a:r>
            <a:endParaRPr b="1" sz="2200">
              <a:solidFill>
                <a:srgbClr val="000000"/>
              </a:solidFill>
            </a:endParaRPr>
          </a:p>
          <a:p>
            <a:pPr indent="0" lvl="0" marL="0" rtl="0" algn="l">
              <a:spcBef>
                <a:spcPts val="1000"/>
              </a:spcBef>
              <a:spcAft>
                <a:spcPts val="1000"/>
              </a:spcAft>
              <a:buNone/>
            </a:pPr>
            <a:r>
              <a:t/>
            </a:r>
            <a:endParaRPr b="1" sz="2200">
              <a:solidFill>
                <a:srgbClr val="000000"/>
              </a:solidFill>
            </a:endParaRPr>
          </a:p>
        </p:txBody>
      </p:sp>
      <p:sp>
        <p:nvSpPr>
          <p:cNvPr id="111" name="Google Shape;111;p17"/>
          <p:cNvSpPr txBox="1"/>
          <p:nvPr>
            <p:ph idx="1" type="body"/>
          </p:nvPr>
        </p:nvSpPr>
        <p:spPr>
          <a:xfrm>
            <a:off x="4312825" y="2024300"/>
            <a:ext cx="8226000" cy="36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300">
                <a:solidFill>
                  <a:srgbClr val="000000"/>
                </a:solidFill>
              </a:rPr>
              <a:t>‘</a:t>
            </a:r>
            <a:r>
              <a:rPr b="1" lang="en-GB" sz="2300" u="sng">
                <a:solidFill>
                  <a:srgbClr val="000000"/>
                </a:solidFill>
              </a:rPr>
              <a:t>I</a:t>
            </a:r>
            <a:r>
              <a:rPr b="1" lang="en-GB" sz="2300">
                <a:solidFill>
                  <a:srgbClr val="000000"/>
                </a:solidFill>
              </a:rPr>
              <a:t> usually’</a:t>
            </a:r>
            <a:endParaRPr b="1" sz="2500">
              <a:solidFill>
                <a:srgbClr val="000000"/>
              </a:solidFill>
            </a:endParaRPr>
          </a:p>
          <a:p>
            <a:pPr indent="0" lvl="0" marL="0" rtl="0" algn="l">
              <a:spcBef>
                <a:spcPts val="1000"/>
              </a:spcBef>
              <a:spcAft>
                <a:spcPts val="0"/>
              </a:spcAft>
              <a:buNone/>
            </a:pPr>
            <a:r>
              <a:t/>
            </a:r>
            <a:endParaRPr b="1" sz="2500">
              <a:solidFill>
                <a:srgbClr val="000000"/>
              </a:solidFill>
            </a:endParaRPr>
          </a:p>
          <a:p>
            <a:pPr indent="0" lvl="0" marL="0" rtl="0" algn="l">
              <a:spcBef>
                <a:spcPts val="1000"/>
              </a:spcBef>
              <a:spcAft>
                <a:spcPts val="0"/>
              </a:spcAft>
              <a:buNone/>
            </a:pPr>
            <a:r>
              <a:rPr b="1" lang="en-GB" sz="2300">
                <a:solidFill>
                  <a:srgbClr val="000000"/>
                </a:solidFill>
              </a:rPr>
              <a:t>‘</a:t>
            </a:r>
            <a:r>
              <a:rPr b="1" lang="en-GB" sz="2300" u="sng">
                <a:solidFill>
                  <a:srgbClr val="000000"/>
                </a:solidFill>
              </a:rPr>
              <a:t>t</a:t>
            </a:r>
            <a:r>
              <a:rPr b="1" lang="en-GB" sz="2300" u="sng">
                <a:solidFill>
                  <a:srgbClr val="000000"/>
                </a:solidFill>
              </a:rPr>
              <a:t>o</a:t>
            </a:r>
            <a:r>
              <a:rPr b="1" lang="en-GB" sz="2300">
                <a:solidFill>
                  <a:srgbClr val="000000"/>
                </a:solidFill>
              </a:rPr>
              <a:t> do something’</a:t>
            </a:r>
            <a:endParaRPr b="1" sz="2500">
              <a:solidFill>
                <a:srgbClr val="000000"/>
              </a:solidFill>
            </a:endParaRPr>
          </a:p>
          <a:p>
            <a:pPr indent="0" lvl="0" marL="0" rtl="0" algn="l">
              <a:spcBef>
                <a:spcPts val="1000"/>
              </a:spcBef>
              <a:spcAft>
                <a:spcPts val="1000"/>
              </a:spcAft>
              <a:buNone/>
            </a:pPr>
            <a:r>
              <a:t/>
            </a:r>
            <a:endParaRPr b="1" sz="24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Montserrat Medium"/>
              <a:ea typeface="Montserrat Medium"/>
              <a:cs typeface="Montserrat Medium"/>
              <a:sym typeface="Montserrat Medium"/>
            </a:endParaRPr>
          </a:p>
        </p:txBody>
      </p:sp>
      <p:sp>
        <p:nvSpPr>
          <p:cNvPr id="117" name="Google Shape;117;p18"/>
          <p:cNvSpPr txBox="1"/>
          <p:nvPr>
            <p:ph type="title"/>
          </p:nvPr>
        </p:nvSpPr>
        <p:spPr>
          <a:xfrm>
            <a:off x="2765928" y="1099725"/>
            <a:ext cx="4180500" cy="40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Suelo vs. Suele</a:t>
            </a:r>
            <a:endParaRPr sz="2700"/>
          </a:p>
        </p:txBody>
      </p:sp>
      <p:cxnSp>
        <p:nvCxnSpPr>
          <p:cNvPr id="118" name="Google Shape;118;p18"/>
          <p:cNvCxnSpPr/>
          <p:nvPr/>
        </p:nvCxnSpPr>
        <p:spPr>
          <a:xfrm flipH="1">
            <a:off x="3930863" y="2024294"/>
            <a:ext cx="4500" cy="2429700"/>
          </a:xfrm>
          <a:prstGeom prst="straightConnector1">
            <a:avLst/>
          </a:prstGeom>
          <a:noFill/>
          <a:ln cap="flat" cmpd="sng" w="9525">
            <a:solidFill>
              <a:schemeClr val="dk2"/>
            </a:solidFill>
            <a:prstDash val="dashDot"/>
            <a:round/>
            <a:headEnd len="med" w="med" type="none"/>
            <a:tailEnd len="med" w="med" type="none"/>
          </a:ln>
        </p:spPr>
      </p:cxnSp>
      <p:sp>
        <p:nvSpPr>
          <p:cNvPr id="119" name="Google Shape;119;p18"/>
          <p:cNvSpPr txBox="1"/>
          <p:nvPr>
            <p:ph idx="1" type="body"/>
          </p:nvPr>
        </p:nvSpPr>
        <p:spPr>
          <a:xfrm>
            <a:off x="297000" y="2024300"/>
            <a:ext cx="8226000" cy="36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500">
                <a:solidFill>
                  <a:srgbClr val="000000"/>
                </a:solidFill>
              </a:rPr>
              <a:t>Suel</a:t>
            </a:r>
            <a:r>
              <a:rPr b="1" lang="en-GB" sz="2500" u="sng">
                <a:solidFill>
                  <a:srgbClr val="000000"/>
                </a:solidFill>
              </a:rPr>
              <a:t>o</a:t>
            </a:r>
            <a:r>
              <a:rPr b="1" lang="en-GB" sz="2500">
                <a:solidFill>
                  <a:srgbClr val="000000"/>
                </a:solidFill>
              </a:rPr>
              <a:t> leer libros.</a:t>
            </a:r>
            <a:r>
              <a:rPr lang="en-GB" sz="1800">
                <a:solidFill>
                  <a:srgbClr val="000000"/>
                </a:solidFill>
              </a:rPr>
              <a:t> </a:t>
            </a:r>
            <a:endParaRPr sz="1800">
              <a:solidFill>
                <a:srgbClr val="000000"/>
              </a:solidFill>
            </a:endParaRPr>
          </a:p>
          <a:p>
            <a:pPr indent="0" lvl="0" marL="0" rtl="0" algn="l">
              <a:spcBef>
                <a:spcPts val="1000"/>
              </a:spcBef>
              <a:spcAft>
                <a:spcPts val="0"/>
              </a:spcAft>
              <a:buNone/>
            </a:pPr>
            <a:r>
              <a:t/>
            </a:r>
            <a:endParaRPr b="1" sz="1800">
              <a:solidFill>
                <a:srgbClr val="000000"/>
              </a:solidFill>
            </a:endParaRPr>
          </a:p>
          <a:p>
            <a:pPr indent="0" lvl="0" marL="0" rtl="0" algn="l">
              <a:spcBef>
                <a:spcPts val="1000"/>
              </a:spcBef>
              <a:spcAft>
                <a:spcPts val="1000"/>
              </a:spcAft>
              <a:buNone/>
            </a:pPr>
            <a:r>
              <a:t/>
            </a:r>
            <a:endParaRPr b="1" sz="2000">
              <a:solidFill>
                <a:srgbClr val="000000"/>
              </a:solidFill>
            </a:endParaRPr>
          </a:p>
        </p:txBody>
      </p:sp>
      <p:sp>
        <p:nvSpPr>
          <p:cNvPr id="120" name="Google Shape;120;p18"/>
          <p:cNvSpPr txBox="1"/>
          <p:nvPr>
            <p:ph idx="1" type="body"/>
          </p:nvPr>
        </p:nvSpPr>
        <p:spPr>
          <a:xfrm>
            <a:off x="4312825" y="2024300"/>
            <a:ext cx="8226000" cy="36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500">
                <a:solidFill>
                  <a:srgbClr val="000000"/>
                </a:solidFill>
              </a:rPr>
              <a:t>Mi abuelo s</a:t>
            </a:r>
            <a:r>
              <a:rPr b="1" lang="en-GB" sz="2500">
                <a:solidFill>
                  <a:srgbClr val="000000"/>
                </a:solidFill>
              </a:rPr>
              <a:t>uel</a:t>
            </a:r>
            <a:r>
              <a:rPr b="1" lang="en-GB" sz="2500" u="sng">
                <a:solidFill>
                  <a:srgbClr val="000000"/>
                </a:solidFill>
              </a:rPr>
              <a:t>e</a:t>
            </a:r>
            <a:r>
              <a:rPr b="1" lang="en-GB" sz="2500">
                <a:solidFill>
                  <a:srgbClr val="000000"/>
                </a:solidFill>
              </a:rPr>
              <a:t> leer libros.</a:t>
            </a:r>
            <a:endParaRPr b="1" sz="2500">
              <a:solidFill>
                <a:srgbClr val="000000"/>
              </a:solidFill>
            </a:endParaRPr>
          </a:p>
          <a:p>
            <a:pPr indent="0" lvl="0" marL="0" rtl="0" algn="l">
              <a:spcBef>
                <a:spcPts val="1000"/>
              </a:spcBef>
              <a:spcAft>
                <a:spcPts val="0"/>
              </a:spcAft>
              <a:buNone/>
            </a:pPr>
            <a:r>
              <a:t/>
            </a:r>
            <a:endParaRPr b="1" sz="1800">
              <a:solidFill>
                <a:srgbClr val="000000"/>
              </a:solidFill>
            </a:endParaRPr>
          </a:p>
          <a:p>
            <a:pPr indent="0" lvl="0" marL="0" rtl="0" algn="l">
              <a:spcBef>
                <a:spcPts val="1000"/>
              </a:spcBef>
              <a:spcAft>
                <a:spcPts val="0"/>
              </a:spcAft>
              <a:buNone/>
            </a:pPr>
            <a:r>
              <a:t/>
            </a:r>
            <a:endParaRPr sz="1800">
              <a:solidFill>
                <a:srgbClr val="000000"/>
              </a:solidFill>
            </a:endParaRPr>
          </a:p>
          <a:p>
            <a:pPr indent="0" lvl="0" marL="0" rtl="0" algn="l">
              <a:spcBef>
                <a:spcPts val="1000"/>
              </a:spcBef>
              <a:spcAft>
                <a:spcPts val="0"/>
              </a:spcAft>
              <a:buNone/>
            </a:pPr>
            <a:r>
              <a:t/>
            </a:r>
            <a:endParaRPr b="1" sz="2500">
              <a:solidFill>
                <a:srgbClr val="000000"/>
              </a:solidFill>
            </a:endParaRPr>
          </a:p>
          <a:p>
            <a:pPr indent="0" lvl="0" marL="0" rtl="0" algn="l">
              <a:spcBef>
                <a:spcPts val="1000"/>
              </a:spcBef>
              <a:spcAft>
                <a:spcPts val="1000"/>
              </a:spcAft>
              <a:buNone/>
            </a:pPr>
            <a:r>
              <a:t/>
            </a:r>
            <a:endParaRPr b="1" sz="2200">
              <a:solidFill>
                <a:srgbClr val="000000"/>
              </a:solidFill>
            </a:endParaRPr>
          </a:p>
        </p:txBody>
      </p:sp>
      <p:sp>
        <p:nvSpPr>
          <p:cNvPr id="121" name="Google Shape;121;p18"/>
          <p:cNvSpPr txBox="1"/>
          <p:nvPr/>
        </p:nvSpPr>
        <p:spPr>
          <a:xfrm>
            <a:off x="209775" y="29086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u="sng">
                <a:latin typeface="Montserrat"/>
                <a:ea typeface="Montserrat"/>
                <a:cs typeface="Montserrat"/>
                <a:sym typeface="Montserrat"/>
              </a:rPr>
              <a:t>I</a:t>
            </a:r>
            <a:r>
              <a:rPr b="1" lang="en-GB" sz="2200">
                <a:latin typeface="Montserrat"/>
                <a:ea typeface="Montserrat"/>
                <a:cs typeface="Montserrat"/>
                <a:sym typeface="Montserrat"/>
              </a:rPr>
              <a:t> usually read books.</a:t>
            </a:r>
            <a:endParaRPr b="1" sz="2200">
              <a:latin typeface="Montserrat"/>
              <a:ea typeface="Montserrat"/>
              <a:cs typeface="Montserrat"/>
              <a:sym typeface="Montserrat"/>
            </a:endParaRPr>
          </a:p>
        </p:txBody>
      </p:sp>
      <p:sp>
        <p:nvSpPr>
          <p:cNvPr id="122" name="Google Shape;122;p18"/>
          <p:cNvSpPr txBox="1"/>
          <p:nvPr/>
        </p:nvSpPr>
        <p:spPr>
          <a:xfrm>
            <a:off x="4312825" y="2908675"/>
            <a:ext cx="4659000" cy="3000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GB" sz="2200" u="sng">
                <a:latin typeface="Montserrat"/>
                <a:ea typeface="Montserrat"/>
                <a:cs typeface="Montserrat"/>
                <a:sym typeface="Montserrat"/>
              </a:rPr>
              <a:t>My grandad </a:t>
            </a:r>
            <a:r>
              <a:rPr b="1" lang="en-GB" sz="2200">
                <a:latin typeface="Montserrat"/>
                <a:ea typeface="Montserrat"/>
                <a:cs typeface="Montserrat"/>
                <a:sym typeface="Montserrat"/>
              </a:rPr>
              <a:t>usually reads </a:t>
            </a:r>
            <a:endParaRPr b="1" sz="2200">
              <a:latin typeface="Montserrat"/>
              <a:ea typeface="Montserrat"/>
              <a:cs typeface="Montserrat"/>
              <a:sym typeface="Montserrat"/>
            </a:endParaRPr>
          </a:p>
          <a:p>
            <a:pPr indent="0" lvl="0" marL="0" rtl="0" algn="l">
              <a:lnSpc>
                <a:spcPct val="130000"/>
              </a:lnSpc>
              <a:spcBef>
                <a:spcPts val="1000"/>
              </a:spcBef>
              <a:spcAft>
                <a:spcPts val="1000"/>
              </a:spcAft>
              <a:buNone/>
            </a:pPr>
            <a:r>
              <a:rPr b="1" lang="en-GB" sz="2200">
                <a:latin typeface="Montserrat"/>
                <a:ea typeface="Montserrat"/>
                <a:cs typeface="Montserrat"/>
                <a:sym typeface="Montserrat"/>
              </a:rPr>
              <a:t>books.</a:t>
            </a:r>
            <a:r>
              <a:rPr lang="en-GB" sz="1800">
                <a:latin typeface="Montserrat"/>
                <a:ea typeface="Montserrat"/>
                <a:cs typeface="Montserrat"/>
                <a:sym typeface="Montserrat"/>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 type="body"/>
          </p:nvPr>
        </p:nvSpPr>
        <p:spPr>
          <a:xfrm>
            <a:off x="328975" y="898225"/>
            <a:ext cx="7864200" cy="2440800"/>
          </a:xfrm>
          <a:prstGeom prst="rect">
            <a:avLst/>
          </a:prstGeom>
        </p:spPr>
        <p:txBody>
          <a:bodyPr anchorCtr="0" anchor="t" bIns="0" lIns="0" spcFirstLastPara="1" rIns="0" wrap="square" tIns="0">
            <a:noAutofit/>
          </a:bodyPr>
          <a:lstStyle/>
          <a:p>
            <a:pPr indent="-355600" lvl="0" marL="457200" rtl="0" algn="l">
              <a:spcBef>
                <a:spcPts val="0"/>
              </a:spcBef>
              <a:spcAft>
                <a:spcPts val="0"/>
              </a:spcAft>
              <a:buClr>
                <a:srgbClr val="000000"/>
              </a:buClr>
              <a:buSzPts val="2000"/>
              <a:buAutoNum type="arabicPeriod"/>
            </a:pPr>
            <a:r>
              <a:rPr lang="en-GB" sz="2000">
                <a:solidFill>
                  <a:srgbClr val="000000"/>
                </a:solidFill>
              </a:rPr>
              <a:t>Los fines de semana </a:t>
            </a:r>
            <a:r>
              <a:rPr b="1" lang="en-GB" sz="2000">
                <a:solidFill>
                  <a:srgbClr val="000000"/>
                </a:solidFill>
              </a:rPr>
              <a:t>yo</a:t>
            </a:r>
            <a:r>
              <a:rPr lang="en-GB" sz="2000">
                <a:solidFill>
                  <a:srgbClr val="000000"/>
                </a:solidFill>
              </a:rPr>
              <a:t> </a:t>
            </a:r>
            <a:r>
              <a:rPr b="1" lang="en-GB" sz="2000">
                <a:solidFill>
                  <a:srgbClr val="000000"/>
                </a:solidFill>
              </a:rPr>
              <a:t>suel…...</a:t>
            </a:r>
            <a:r>
              <a:rPr lang="en-GB" sz="2000">
                <a:solidFill>
                  <a:srgbClr val="000000"/>
                </a:solidFill>
              </a:rPr>
              <a:t> ir de compras.</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Después del insti, </a:t>
            </a:r>
            <a:r>
              <a:rPr b="1" lang="en-GB" sz="2000">
                <a:solidFill>
                  <a:srgbClr val="000000"/>
                </a:solidFill>
              </a:rPr>
              <a:t>mi hermano suel…..</a:t>
            </a:r>
            <a:r>
              <a:rPr lang="en-GB" sz="2000">
                <a:solidFill>
                  <a:srgbClr val="000000"/>
                </a:solidFill>
              </a:rPr>
              <a:t> ver la tele.</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Los sábados por la tarde </a:t>
            </a:r>
            <a:r>
              <a:rPr b="1" lang="en-GB" sz="2000">
                <a:solidFill>
                  <a:srgbClr val="000000"/>
                </a:solidFill>
              </a:rPr>
              <a:t>mi hermanastra</a:t>
            </a:r>
            <a:r>
              <a:rPr lang="en-GB" sz="2000">
                <a:solidFill>
                  <a:srgbClr val="000000"/>
                </a:solidFill>
              </a:rPr>
              <a:t> </a:t>
            </a:r>
            <a:r>
              <a:rPr b="1" lang="en-GB" sz="2000">
                <a:solidFill>
                  <a:srgbClr val="000000"/>
                </a:solidFill>
              </a:rPr>
              <a:t>suel…..</a:t>
            </a:r>
            <a:r>
              <a:rPr lang="en-GB" sz="2000">
                <a:solidFill>
                  <a:srgbClr val="000000"/>
                </a:solidFill>
              </a:rPr>
              <a:t> ir al cine.</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Durante </a:t>
            </a:r>
            <a:r>
              <a:rPr b="1" lang="en-GB" sz="2000">
                <a:solidFill>
                  <a:srgbClr val="000000"/>
                </a:solidFill>
              </a:rPr>
              <a:t>mi</a:t>
            </a:r>
            <a:r>
              <a:rPr lang="en-GB" sz="2000">
                <a:solidFill>
                  <a:srgbClr val="000000"/>
                </a:solidFill>
              </a:rPr>
              <a:t> tiempo de ocio, </a:t>
            </a:r>
            <a:r>
              <a:rPr b="1" lang="en-GB" sz="2000">
                <a:solidFill>
                  <a:srgbClr val="000000"/>
                </a:solidFill>
              </a:rPr>
              <a:t>suel…..</a:t>
            </a:r>
            <a:r>
              <a:rPr lang="en-GB" sz="2000">
                <a:solidFill>
                  <a:srgbClr val="000000"/>
                </a:solidFill>
              </a:rPr>
              <a:t> usar mi móvil por las redes sociales.</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Los lunes, </a:t>
            </a:r>
            <a:r>
              <a:rPr b="1" lang="en-GB" sz="2000">
                <a:solidFill>
                  <a:srgbClr val="000000"/>
                </a:solidFill>
              </a:rPr>
              <a:t>mi madrastra suel…..</a:t>
            </a:r>
            <a:r>
              <a:rPr lang="en-GB" sz="2000">
                <a:solidFill>
                  <a:srgbClr val="000000"/>
                </a:solidFill>
              </a:rPr>
              <a:t> hacer deporte.</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Mientras </a:t>
            </a:r>
            <a:r>
              <a:rPr b="1" lang="en-GB" sz="2000">
                <a:solidFill>
                  <a:srgbClr val="000000"/>
                </a:solidFill>
              </a:rPr>
              <a:t>mi padre desayuna, suel…. </a:t>
            </a:r>
            <a:r>
              <a:rPr lang="en-GB" sz="2000">
                <a:solidFill>
                  <a:srgbClr val="000000"/>
                </a:solidFill>
              </a:rPr>
              <a:t>leer periódicos.</a:t>
            </a:r>
            <a:endParaRPr sz="2000">
              <a:solidFill>
                <a:srgbClr val="000000"/>
              </a:solidFill>
            </a:endParaRPr>
          </a:p>
          <a:p>
            <a:pPr indent="0" lvl="0" marL="0" rtl="0" algn="l">
              <a:spcBef>
                <a:spcPts val="1000"/>
              </a:spcBef>
              <a:spcAft>
                <a:spcPts val="1000"/>
              </a:spcAft>
              <a:buNone/>
            </a:pPr>
            <a:r>
              <a:t/>
            </a:r>
            <a:endParaRPr sz="2000">
              <a:solidFill>
                <a:srgbClr val="000000"/>
              </a:solidFill>
            </a:endParaRPr>
          </a:p>
        </p:txBody>
      </p:sp>
      <p:sp>
        <p:nvSpPr>
          <p:cNvPr id="128" name="Google Shape;128;p19"/>
          <p:cNvSpPr txBox="1"/>
          <p:nvPr>
            <p:ph type="title"/>
          </p:nvPr>
        </p:nvSpPr>
        <p:spPr>
          <a:xfrm>
            <a:off x="2240228" y="241325"/>
            <a:ext cx="4180500" cy="40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Suel</a:t>
            </a:r>
            <a:r>
              <a:rPr lang="en-GB" sz="2700" u="sng"/>
              <a:t>o</a:t>
            </a:r>
            <a:r>
              <a:rPr lang="en-GB" sz="2700"/>
              <a:t> vs Suel</a:t>
            </a:r>
            <a:r>
              <a:rPr lang="en-GB" sz="2700" u="sng"/>
              <a:t>e</a:t>
            </a:r>
            <a:endParaRPr sz="2700"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1" type="body"/>
          </p:nvPr>
        </p:nvSpPr>
        <p:spPr>
          <a:xfrm>
            <a:off x="328975" y="898225"/>
            <a:ext cx="8003700" cy="2440800"/>
          </a:xfrm>
          <a:prstGeom prst="rect">
            <a:avLst/>
          </a:prstGeom>
        </p:spPr>
        <p:txBody>
          <a:bodyPr anchorCtr="0" anchor="t" bIns="0" lIns="0" spcFirstLastPara="1" rIns="0" wrap="square" tIns="0">
            <a:noAutofit/>
          </a:bodyPr>
          <a:lstStyle/>
          <a:p>
            <a:pPr indent="-355600" lvl="0" marL="457200" rtl="0" algn="l">
              <a:spcBef>
                <a:spcPts val="0"/>
              </a:spcBef>
              <a:spcAft>
                <a:spcPts val="0"/>
              </a:spcAft>
              <a:buClr>
                <a:srgbClr val="000000"/>
              </a:buClr>
              <a:buSzPts val="2000"/>
              <a:buAutoNum type="arabicPeriod"/>
            </a:pPr>
            <a:r>
              <a:rPr lang="en-GB" sz="2000">
                <a:solidFill>
                  <a:srgbClr val="000000"/>
                </a:solidFill>
              </a:rPr>
              <a:t>Los fines de semana </a:t>
            </a:r>
            <a:r>
              <a:rPr b="1" lang="en-GB" sz="2000">
                <a:solidFill>
                  <a:srgbClr val="000000"/>
                </a:solidFill>
              </a:rPr>
              <a:t>yo</a:t>
            </a:r>
            <a:r>
              <a:rPr lang="en-GB" sz="2000">
                <a:solidFill>
                  <a:srgbClr val="000000"/>
                </a:solidFill>
              </a:rPr>
              <a:t> </a:t>
            </a:r>
            <a:r>
              <a:rPr b="1" lang="en-GB" sz="2000">
                <a:solidFill>
                  <a:srgbClr val="000000"/>
                </a:solidFill>
              </a:rPr>
              <a:t>suel</a:t>
            </a:r>
            <a:r>
              <a:rPr b="1" lang="en-GB" sz="2000" u="sng">
                <a:solidFill>
                  <a:srgbClr val="000000"/>
                </a:solidFill>
              </a:rPr>
              <a:t>o</a:t>
            </a:r>
            <a:r>
              <a:rPr lang="en-GB" sz="2000">
                <a:solidFill>
                  <a:srgbClr val="000000"/>
                </a:solidFill>
              </a:rPr>
              <a:t> ir de compras.</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Después del insti, </a:t>
            </a:r>
            <a:r>
              <a:rPr b="1" lang="en-GB" sz="2000">
                <a:solidFill>
                  <a:srgbClr val="000000"/>
                </a:solidFill>
              </a:rPr>
              <a:t>mi hermano suel</a:t>
            </a:r>
            <a:r>
              <a:rPr b="1" lang="en-GB" sz="2000" u="sng">
                <a:solidFill>
                  <a:srgbClr val="000000"/>
                </a:solidFill>
              </a:rPr>
              <a:t>e</a:t>
            </a:r>
            <a:r>
              <a:rPr lang="en-GB" sz="2000">
                <a:solidFill>
                  <a:srgbClr val="000000"/>
                </a:solidFill>
              </a:rPr>
              <a:t> ver la tele.</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Los sábados por la tarde </a:t>
            </a:r>
            <a:r>
              <a:rPr b="1" lang="en-GB" sz="2000">
                <a:solidFill>
                  <a:srgbClr val="000000"/>
                </a:solidFill>
              </a:rPr>
              <a:t>mi hermanastra</a:t>
            </a:r>
            <a:r>
              <a:rPr lang="en-GB" sz="2000">
                <a:solidFill>
                  <a:srgbClr val="000000"/>
                </a:solidFill>
              </a:rPr>
              <a:t> </a:t>
            </a:r>
            <a:r>
              <a:rPr b="1" lang="en-GB" sz="2000">
                <a:solidFill>
                  <a:srgbClr val="000000"/>
                </a:solidFill>
              </a:rPr>
              <a:t>suel</a:t>
            </a:r>
            <a:r>
              <a:rPr b="1" lang="en-GB" sz="2000" u="sng">
                <a:solidFill>
                  <a:srgbClr val="000000"/>
                </a:solidFill>
              </a:rPr>
              <a:t>e</a:t>
            </a:r>
            <a:r>
              <a:rPr lang="en-GB" sz="2000">
                <a:solidFill>
                  <a:srgbClr val="000000"/>
                </a:solidFill>
              </a:rPr>
              <a:t> ir al cine.</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Durante </a:t>
            </a:r>
            <a:r>
              <a:rPr b="1" lang="en-GB" sz="2000">
                <a:solidFill>
                  <a:srgbClr val="000000"/>
                </a:solidFill>
              </a:rPr>
              <a:t>mi</a:t>
            </a:r>
            <a:r>
              <a:rPr lang="en-GB" sz="2000">
                <a:solidFill>
                  <a:srgbClr val="000000"/>
                </a:solidFill>
              </a:rPr>
              <a:t> tiempo de ocio, </a:t>
            </a:r>
            <a:r>
              <a:rPr b="1" lang="en-GB" sz="2000">
                <a:solidFill>
                  <a:srgbClr val="000000"/>
                </a:solidFill>
              </a:rPr>
              <a:t>suel</a:t>
            </a:r>
            <a:r>
              <a:rPr b="1" lang="en-GB" sz="2000" u="sng">
                <a:solidFill>
                  <a:srgbClr val="000000"/>
                </a:solidFill>
              </a:rPr>
              <a:t>o</a:t>
            </a:r>
            <a:r>
              <a:rPr lang="en-GB" sz="2000">
                <a:solidFill>
                  <a:srgbClr val="000000"/>
                </a:solidFill>
              </a:rPr>
              <a:t> usar mi móvil </a:t>
            </a:r>
            <a:r>
              <a:rPr lang="en-GB" sz="2000">
                <a:solidFill>
                  <a:srgbClr val="000000"/>
                </a:solidFill>
              </a:rPr>
              <a:t>por las redes sociales</a:t>
            </a:r>
            <a:r>
              <a:rPr lang="en-GB" sz="2000">
                <a:solidFill>
                  <a:srgbClr val="000000"/>
                </a:solidFill>
              </a:rPr>
              <a:t>.</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Los lunes, </a:t>
            </a:r>
            <a:r>
              <a:rPr b="1" lang="en-GB" sz="2000">
                <a:solidFill>
                  <a:srgbClr val="000000"/>
                </a:solidFill>
              </a:rPr>
              <a:t>mi madrastra suel</a:t>
            </a:r>
            <a:r>
              <a:rPr b="1" lang="en-GB" sz="2000" u="sng">
                <a:solidFill>
                  <a:srgbClr val="000000"/>
                </a:solidFill>
              </a:rPr>
              <a:t>e</a:t>
            </a:r>
            <a:r>
              <a:rPr lang="en-GB" sz="2000">
                <a:solidFill>
                  <a:srgbClr val="000000"/>
                </a:solidFill>
              </a:rPr>
              <a:t> hacer deporte.</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Mientras </a:t>
            </a:r>
            <a:r>
              <a:rPr b="1" lang="en-GB" sz="2000">
                <a:solidFill>
                  <a:srgbClr val="000000"/>
                </a:solidFill>
              </a:rPr>
              <a:t>mi padre</a:t>
            </a:r>
            <a:r>
              <a:rPr b="1" lang="en-GB" sz="2000">
                <a:solidFill>
                  <a:srgbClr val="000000"/>
                </a:solidFill>
              </a:rPr>
              <a:t> desayuna, suel</a:t>
            </a:r>
            <a:r>
              <a:rPr b="1" lang="en-GB" sz="2000" u="sng">
                <a:solidFill>
                  <a:srgbClr val="000000"/>
                </a:solidFill>
              </a:rPr>
              <a:t>e</a:t>
            </a:r>
            <a:r>
              <a:rPr lang="en-GB" sz="2000">
                <a:solidFill>
                  <a:srgbClr val="000000"/>
                </a:solidFill>
              </a:rPr>
              <a:t> leer periódicos.</a:t>
            </a:r>
            <a:endParaRPr sz="2000">
              <a:solidFill>
                <a:srgbClr val="000000"/>
              </a:solidFill>
            </a:endParaRPr>
          </a:p>
        </p:txBody>
      </p:sp>
      <p:sp>
        <p:nvSpPr>
          <p:cNvPr id="134" name="Google Shape;134;p20"/>
          <p:cNvSpPr txBox="1"/>
          <p:nvPr>
            <p:ph type="title"/>
          </p:nvPr>
        </p:nvSpPr>
        <p:spPr>
          <a:xfrm>
            <a:off x="2240228" y="241325"/>
            <a:ext cx="4180500" cy="40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700"/>
              <a:t>Suel</a:t>
            </a:r>
            <a:r>
              <a:rPr lang="en-GB" sz="2700" u="sng"/>
              <a:t>o</a:t>
            </a:r>
            <a:r>
              <a:rPr lang="en-GB" sz="2700"/>
              <a:t> vs Suel</a:t>
            </a:r>
            <a:r>
              <a:rPr lang="en-GB" sz="2700" u="sng"/>
              <a:t>e</a:t>
            </a:r>
            <a:endParaRPr sz="2700"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nvSpPr>
        <p:spPr>
          <a:xfrm>
            <a:off x="0" y="0"/>
            <a:ext cx="8930700" cy="43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800">
                <a:latin typeface="Montserrat SemiBold"/>
                <a:ea typeface="Montserrat SemiBold"/>
                <a:cs typeface="Montserrat SemiBold"/>
                <a:sym typeface="Montserrat SemiBold"/>
              </a:rPr>
              <a:t>Suel</a:t>
            </a:r>
            <a:r>
              <a:rPr lang="en-GB" sz="2800" u="sng">
                <a:latin typeface="Montserrat SemiBold"/>
                <a:ea typeface="Montserrat SemiBold"/>
                <a:cs typeface="Montserrat SemiBold"/>
                <a:sym typeface="Montserrat SemiBold"/>
              </a:rPr>
              <a:t>o</a:t>
            </a:r>
            <a:r>
              <a:rPr lang="en-GB" sz="2800">
                <a:latin typeface="Montserrat SemiBold"/>
                <a:ea typeface="Montserrat SemiBold"/>
                <a:cs typeface="Montserrat SemiBold"/>
                <a:sym typeface="Montserrat SemiBold"/>
              </a:rPr>
              <a:t> vs Suel</a:t>
            </a:r>
            <a:r>
              <a:rPr lang="en-GB" sz="2800" u="sng">
                <a:latin typeface="Montserrat SemiBold"/>
                <a:ea typeface="Montserrat SemiBold"/>
                <a:cs typeface="Montserrat SemiBold"/>
                <a:sym typeface="Montserrat SemiBold"/>
              </a:rPr>
              <a:t>e</a:t>
            </a:r>
            <a:endParaRPr sz="2800">
              <a:latin typeface="Montserrat SemiBold"/>
              <a:ea typeface="Montserrat SemiBold"/>
              <a:cs typeface="Montserrat SemiBold"/>
              <a:sym typeface="Montserrat SemiBold"/>
            </a:endParaRPr>
          </a:p>
          <a:p>
            <a:pPr indent="-374650" lvl="0" marL="457200" rtl="0" algn="l">
              <a:lnSpc>
                <a:spcPct val="115000"/>
              </a:lnSpc>
              <a:spcBef>
                <a:spcPts val="0"/>
              </a:spcBef>
              <a:spcAft>
                <a:spcPts val="0"/>
              </a:spcAft>
              <a:buClr>
                <a:srgbClr val="000000"/>
              </a:buClr>
              <a:buSzPts val="2300"/>
              <a:buFont typeface="Montserrat SemiBold"/>
              <a:buAutoNum type="arabicPeriod"/>
            </a:pPr>
            <a:r>
              <a:rPr lang="en-GB" sz="2300">
                <a:latin typeface="Montserrat SemiBold"/>
                <a:ea typeface="Montserrat SemiBold"/>
                <a:cs typeface="Montserrat SemiBold"/>
                <a:sym typeface="Montserrat SemiBold"/>
              </a:rPr>
              <a:t>Suel</a:t>
            </a:r>
            <a:r>
              <a:rPr lang="en-GB" sz="2300" u="sng">
                <a:latin typeface="Montserrat SemiBold"/>
                <a:ea typeface="Montserrat SemiBold"/>
                <a:cs typeface="Montserrat SemiBold"/>
                <a:sym typeface="Montserrat SemiBold"/>
              </a:rPr>
              <a:t>o</a:t>
            </a:r>
            <a:r>
              <a:rPr lang="en-GB" sz="2300">
                <a:latin typeface="Montserrat SemiBold"/>
                <a:ea typeface="Montserrat SemiBold"/>
                <a:cs typeface="Montserrat SemiBold"/>
                <a:sym typeface="Montserrat SemiBold"/>
              </a:rPr>
              <a:t> refers to  ‘</a:t>
            </a:r>
            <a:r>
              <a:rPr lang="en-GB" sz="2300" u="sng">
                <a:latin typeface="Montserrat SemiBold"/>
                <a:ea typeface="Montserrat SemiBold"/>
                <a:cs typeface="Montserrat SemiBold"/>
                <a:sym typeface="Montserrat SemiBold"/>
              </a:rPr>
              <a:t>I</a:t>
            </a:r>
            <a:r>
              <a:rPr lang="en-GB" sz="2300">
                <a:latin typeface="Montserrat SemiBold"/>
                <a:ea typeface="Montserrat SemiBold"/>
                <a:cs typeface="Montserrat SemiBold"/>
                <a:sym typeface="Montserrat SemiBold"/>
              </a:rPr>
              <a:t>’ and means ‘</a:t>
            </a:r>
            <a:r>
              <a:rPr lang="en-GB" sz="2300" u="sng">
                <a:latin typeface="Montserrat SemiBold"/>
                <a:ea typeface="Montserrat SemiBold"/>
                <a:cs typeface="Montserrat SemiBold"/>
                <a:sym typeface="Montserrat SemiBold"/>
              </a:rPr>
              <a:t>I usually</a:t>
            </a:r>
            <a:r>
              <a:rPr lang="en-GB" sz="2300">
                <a:latin typeface="Montserrat SemiBold"/>
                <a:ea typeface="Montserrat SemiBold"/>
                <a:cs typeface="Montserrat SemiBold"/>
                <a:sym typeface="Montserrat SemiBold"/>
              </a:rPr>
              <a:t>’ in English.</a:t>
            </a:r>
            <a:endParaRPr sz="2300">
              <a:latin typeface="Montserrat SemiBold"/>
              <a:ea typeface="Montserrat SemiBold"/>
              <a:cs typeface="Montserrat SemiBold"/>
              <a:sym typeface="Montserrat SemiBold"/>
            </a:endParaRPr>
          </a:p>
          <a:p>
            <a:pPr indent="-374650" lvl="0" marL="457200" rtl="0" algn="l">
              <a:lnSpc>
                <a:spcPct val="115000"/>
              </a:lnSpc>
              <a:spcBef>
                <a:spcPts val="0"/>
              </a:spcBef>
              <a:spcAft>
                <a:spcPts val="0"/>
              </a:spcAft>
              <a:buClr>
                <a:srgbClr val="000000"/>
              </a:buClr>
              <a:buSzPts val="2300"/>
              <a:buFont typeface="Montserrat SemiBold"/>
              <a:buAutoNum type="arabicPeriod"/>
            </a:pPr>
            <a:r>
              <a:rPr lang="en-GB" sz="2300">
                <a:latin typeface="Montserrat SemiBold"/>
                <a:ea typeface="Montserrat SemiBold"/>
                <a:cs typeface="Montserrat SemiBold"/>
                <a:sym typeface="Montserrat SemiBold"/>
              </a:rPr>
              <a:t>Suel</a:t>
            </a:r>
            <a:r>
              <a:rPr lang="en-GB" sz="2300" u="sng">
                <a:latin typeface="Montserrat SemiBold"/>
                <a:ea typeface="Montserrat SemiBold"/>
                <a:cs typeface="Montserrat SemiBold"/>
                <a:sym typeface="Montserrat SemiBold"/>
              </a:rPr>
              <a:t>e</a:t>
            </a:r>
            <a:r>
              <a:rPr lang="en-GB" sz="2300">
                <a:latin typeface="Montserrat SemiBold"/>
                <a:ea typeface="Montserrat SemiBold"/>
                <a:cs typeface="Montserrat SemiBold"/>
                <a:sym typeface="Montserrat SemiBold"/>
              </a:rPr>
              <a:t> refers to  ‘</a:t>
            </a:r>
            <a:r>
              <a:rPr lang="en-GB" sz="2300" u="sng">
                <a:latin typeface="Montserrat SemiBold"/>
                <a:ea typeface="Montserrat SemiBold"/>
                <a:cs typeface="Montserrat SemiBold"/>
                <a:sym typeface="Montserrat SemiBold"/>
              </a:rPr>
              <a:t>he/she</a:t>
            </a:r>
            <a:r>
              <a:rPr lang="en-GB" sz="2300">
                <a:latin typeface="Montserrat SemiBold"/>
                <a:ea typeface="Montserrat SemiBold"/>
                <a:cs typeface="Montserrat SemiBold"/>
                <a:sym typeface="Montserrat SemiBold"/>
              </a:rPr>
              <a:t>’ and means ‘</a:t>
            </a:r>
            <a:r>
              <a:rPr lang="en-GB" sz="2300" u="sng">
                <a:latin typeface="Montserrat SemiBold"/>
                <a:ea typeface="Montserrat SemiBold"/>
                <a:cs typeface="Montserrat SemiBold"/>
                <a:sym typeface="Montserrat SemiBold"/>
              </a:rPr>
              <a:t>he/she usually</a:t>
            </a:r>
            <a:r>
              <a:rPr lang="en-GB" sz="2300">
                <a:latin typeface="Montserrat SemiBold"/>
                <a:ea typeface="Montserrat SemiBold"/>
                <a:cs typeface="Montserrat SemiBold"/>
                <a:sym typeface="Montserrat SemiBold"/>
              </a:rPr>
              <a:t>’ in English. </a:t>
            </a:r>
            <a:endParaRPr sz="2300">
              <a:latin typeface="Montserrat SemiBold"/>
              <a:ea typeface="Montserrat SemiBold"/>
              <a:cs typeface="Montserrat SemiBold"/>
              <a:sym typeface="Montserrat SemiBold"/>
            </a:endParaRPr>
          </a:p>
          <a:p>
            <a:pPr indent="-374650" lvl="0" marL="457200" rtl="0" algn="l">
              <a:lnSpc>
                <a:spcPct val="115000"/>
              </a:lnSpc>
              <a:spcBef>
                <a:spcPts val="0"/>
              </a:spcBef>
              <a:spcAft>
                <a:spcPts val="0"/>
              </a:spcAft>
              <a:buClr>
                <a:srgbClr val="000000"/>
              </a:buClr>
              <a:buSzPts val="2300"/>
              <a:buFont typeface="Montserrat SemiBold"/>
              <a:buAutoNum type="arabicPeriod"/>
            </a:pPr>
            <a:r>
              <a:rPr lang="en-GB" sz="2300">
                <a:latin typeface="Montserrat SemiBold"/>
                <a:ea typeface="Montserrat SemiBold"/>
                <a:cs typeface="Montserrat SemiBold"/>
                <a:sym typeface="Montserrat SemiBold"/>
              </a:rPr>
              <a:t>After ‘suel</a:t>
            </a:r>
            <a:r>
              <a:rPr lang="en-GB" sz="2300" u="sng">
                <a:latin typeface="Montserrat SemiBold"/>
                <a:ea typeface="Montserrat SemiBold"/>
                <a:cs typeface="Montserrat SemiBold"/>
                <a:sym typeface="Montserrat SemiBold"/>
              </a:rPr>
              <a:t>o’</a:t>
            </a:r>
            <a:r>
              <a:rPr lang="en-GB" sz="2300">
                <a:latin typeface="Montserrat SemiBold"/>
                <a:ea typeface="Montserrat SemiBold"/>
                <a:cs typeface="Montserrat SemiBold"/>
                <a:sym typeface="Montserrat SemiBold"/>
              </a:rPr>
              <a:t> and ‘suel</a:t>
            </a:r>
            <a:r>
              <a:rPr lang="en-GB" sz="2300" u="sng">
                <a:latin typeface="Montserrat SemiBold"/>
                <a:ea typeface="Montserrat SemiBold"/>
                <a:cs typeface="Montserrat SemiBold"/>
                <a:sym typeface="Montserrat SemiBold"/>
              </a:rPr>
              <a:t>e’</a:t>
            </a:r>
            <a:r>
              <a:rPr lang="en-GB" sz="2300">
                <a:latin typeface="Montserrat SemiBold"/>
                <a:ea typeface="Montserrat SemiBold"/>
                <a:cs typeface="Montserrat SemiBold"/>
                <a:sym typeface="Montserrat SemiBold"/>
              </a:rPr>
              <a:t>, we need an </a:t>
            </a:r>
            <a:r>
              <a:rPr lang="en-GB" sz="2300" u="sng">
                <a:latin typeface="Montserrat SemiBold"/>
                <a:ea typeface="Montserrat SemiBold"/>
                <a:cs typeface="Montserrat SemiBold"/>
                <a:sym typeface="Montserrat SemiBold"/>
              </a:rPr>
              <a:t>infinitive</a:t>
            </a:r>
            <a:r>
              <a:rPr lang="en-GB" sz="2300">
                <a:latin typeface="Montserrat SemiBold"/>
                <a:ea typeface="Montserrat SemiBold"/>
                <a:cs typeface="Montserrat SemiBold"/>
                <a:sym typeface="Montserrat SemiBold"/>
              </a:rPr>
              <a:t> which means ‘to do something’.</a:t>
            </a:r>
            <a:endParaRPr sz="2300">
              <a:latin typeface="Montserrat SemiBold"/>
              <a:ea typeface="Montserrat SemiBold"/>
              <a:cs typeface="Montserrat SemiBold"/>
              <a:sym typeface="Montserrat SemiBold"/>
            </a:endParaRPr>
          </a:p>
          <a:p>
            <a:pPr indent="-374650" lvl="0" marL="457200" rtl="0" algn="l">
              <a:lnSpc>
                <a:spcPct val="115000"/>
              </a:lnSpc>
              <a:spcBef>
                <a:spcPts val="0"/>
              </a:spcBef>
              <a:spcAft>
                <a:spcPts val="0"/>
              </a:spcAft>
              <a:buClr>
                <a:srgbClr val="000000"/>
              </a:buClr>
              <a:buSzPts val="2300"/>
              <a:buFont typeface="Montserrat SemiBold"/>
              <a:buAutoNum type="arabicPeriod"/>
            </a:pPr>
            <a:r>
              <a:rPr lang="en-GB" sz="2300">
                <a:latin typeface="Montserrat SemiBold"/>
                <a:ea typeface="Montserrat SemiBold"/>
                <a:cs typeface="Montserrat SemiBold"/>
                <a:sym typeface="Montserrat SemiBold"/>
              </a:rPr>
              <a:t>‘Suelo gastar mi paga en joyas mientras que mi hermanastro suele gastar su paga en ropa’ means ‘I usually spend my pocket money on jewellery whereas my stepbrother usually spends his pocket money on clothes’ in English.</a:t>
            </a:r>
            <a:endParaRPr sz="2300">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t/>
            </a:r>
            <a:endParaRPr i="1" sz="2900">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