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10287000" cx="18288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F657A7C-EBD8-4445-8A38-68FEDAA82B86}">
  <a:tblStyle styleId="{AF657A7C-EBD8-4445-8A38-68FEDAA82B86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8876A8FE-9DB9-41F5-8ED3-E720692FD085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8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9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0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7" name="Google Shape;57;p12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1" name="Google Shape;61;p13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64" name="Google Shape;64;p13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66" name="Google Shape;66;p13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80" name="Google Shape;80;p15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/>
            </a:lvl9pPr>
          </a:lstStyle>
          <a:p/>
        </p:txBody>
      </p:sp>
      <p:pic>
        <p:nvPicPr>
          <p:cNvPr id="81" name="Google Shape;81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8" name="Google Shape;18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21" name="Google Shape;21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24" name="Google Shape;24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7" name="Google Shape;27;p6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917950" y="2876300"/>
            <a:ext cx="16452001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36" name="Google Shape;36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7" name="Google Shape;37;p9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idx="4294967295"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rgbClr val="4B3241"/>
                </a:solidFill>
              </a:rPr>
              <a:t>In the same ratio</a:t>
            </a:r>
            <a:br>
              <a:rPr lang="en-GB">
                <a:solidFill>
                  <a:srgbClr val="4B3241"/>
                </a:solidFill>
              </a:rPr>
            </a:br>
            <a:r>
              <a:rPr lang="en-GB">
                <a:solidFill>
                  <a:srgbClr val="4B3241"/>
                </a:solidFill>
              </a:rPr>
              <a:t>Lesson 2 of 8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9" name="Google Shape;89;p17"/>
          <p:cNvSpPr txBox="1"/>
          <p:nvPr>
            <p:ph idx="4294967295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0" name="Google Shape;90;p17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Miss Kidd-Rossiter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1" name="Google Shape;91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Google Shape;96;p18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97" name="Google Shape;97;p18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98" name="Google Shape;98;p18"/>
          <p:cNvSpPr/>
          <p:nvPr/>
        </p:nvSpPr>
        <p:spPr>
          <a:xfrm>
            <a:off x="6898374" y="3006384"/>
            <a:ext cx="4581525" cy="3948133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8"/>
          <p:cNvSpPr txBox="1"/>
          <p:nvPr/>
        </p:nvSpPr>
        <p:spPr>
          <a:xfrm>
            <a:off x="859393" y="1855770"/>
            <a:ext cx="13568180" cy="11695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Here are some students’ colouring patterns for the grid in the centre.</a:t>
            </a:r>
            <a:endParaRPr/>
          </a:p>
        </p:txBody>
      </p:sp>
      <p:graphicFrame>
        <p:nvGraphicFramePr>
          <p:cNvPr id="100" name="Google Shape;100;p18"/>
          <p:cNvGraphicFramePr/>
          <p:nvPr/>
        </p:nvGraphicFramePr>
        <p:xfrm>
          <a:off x="7353136" y="345991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{AF657A7C-EBD8-4445-8A38-68FEDAA82B86}</a:tableStyleId>
              </a:tblPr>
              <a:tblGrid>
                <a:gridCol w="612000"/>
                <a:gridCol w="612000"/>
                <a:gridCol w="612000"/>
                <a:gridCol w="612000"/>
                <a:gridCol w="612000"/>
                <a:gridCol w="612000"/>
              </a:tblGrid>
              <a:tr h="61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1" name="Google Shape;101;p18"/>
          <p:cNvSpPr/>
          <p:nvPr/>
        </p:nvSpPr>
        <p:spPr>
          <a:xfrm>
            <a:off x="2545885" y="3063117"/>
            <a:ext cx="4036386" cy="1445548"/>
          </a:xfrm>
          <a:prstGeom prst="wedgeRoundRectCallout">
            <a:avLst>
              <a:gd fmla="val -58258" name="adj1"/>
              <a:gd fmla="val 28172" name="adj2"/>
              <a:gd fmla="val 16667" name="adj3"/>
            </a:avLst>
          </a:prstGeom>
          <a:solidFill>
            <a:schemeClr val="lt1"/>
          </a:solidFill>
          <a:ln cap="flat" cmpd="sng" w="1905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I’m going to use 2 red tiles and 4 blue tiles in each row</a:t>
            </a:r>
            <a:endParaRPr/>
          </a:p>
        </p:txBody>
      </p:sp>
      <p:sp>
        <p:nvSpPr>
          <p:cNvPr id="102" name="Google Shape;102;p18"/>
          <p:cNvSpPr/>
          <p:nvPr/>
        </p:nvSpPr>
        <p:spPr>
          <a:xfrm>
            <a:off x="2545885" y="5508969"/>
            <a:ext cx="4036386" cy="1445548"/>
          </a:xfrm>
          <a:prstGeom prst="wedgeRoundRectCallout">
            <a:avLst>
              <a:gd fmla="val -61065" name="adj1"/>
              <a:gd fmla="val 39203" name="adj2"/>
              <a:gd fmla="val 16667" name="adj3"/>
            </a:avLst>
          </a:prstGeom>
          <a:solidFill>
            <a:schemeClr val="lt1"/>
          </a:solidFill>
          <a:ln cap="flat" cmpd="sng" w="1905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I’m going to use red tiles and blue tiles in the ratio 1 : 4</a:t>
            </a:r>
            <a:endParaRPr/>
          </a:p>
        </p:txBody>
      </p:sp>
      <p:sp>
        <p:nvSpPr>
          <p:cNvPr id="103" name="Google Shape;103;p18"/>
          <p:cNvSpPr/>
          <p:nvPr/>
        </p:nvSpPr>
        <p:spPr>
          <a:xfrm>
            <a:off x="11796002" y="3025321"/>
            <a:ext cx="4036386" cy="1445548"/>
          </a:xfrm>
          <a:prstGeom prst="wedgeRoundRectCallout">
            <a:avLst>
              <a:gd fmla="val 56363" name="adj1"/>
              <a:gd fmla="val 10707" name="adj2"/>
              <a:gd fmla="val 16667" name="adj3"/>
            </a:avLst>
          </a:prstGeom>
          <a:solidFill>
            <a:schemeClr val="lt1"/>
          </a:solidFill>
          <a:ln cap="flat" cmpd="sng" w="1905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I’m going to use 10 red tiles and the rest will be blue</a:t>
            </a:r>
            <a:endParaRPr/>
          </a:p>
        </p:txBody>
      </p:sp>
      <p:sp>
        <p:nvSpPr>
          <p:cNvPr id="104" name="Google Shape;104;p18"/>
          <p:cNvSpPr/>
          <p:nvPr/>
        </p:nvSpPr>
        <p:spPr>
          <a:xfrm>
            <a:off x="11772747" y="5317926"/>
            <a:ext cx="4036386" cy="1636591"/>
          </a:xfrm>
          <a:prstGeom prst="wedgeRoundRectCallout">
            <a:avLst>
              <a:gd fmla="val 59932" name="adj1"/>
              <a:gd fmla="val 34286" name="adj2"/>
              <a:gd fmla="val 16667" name="adj3"/>
            </a:avLst>
          </a:prstGeom>
          <a:solidFill>
            <a:schemeClr val="lt1"/>
          </a:solidFill>
          <a:ln cap="flat" cmpd="sng" w="1905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I’m going to use 20 more blue tiles than red tiles altogether</a:t>
            </a:r>
            <a:endParaRPr/>
          </a:p>
        </p:txBody>
      </p:sp>
      <p:sp>
        <p:nvSpPr>
          <p:cNvPr id="105" name="Google Shape;105;p18"/>
          <p:cNvSpPr txBox="1"/>
          <p:nvPr/>
        </p:nvSpPr>
        <p:spPr>
          <a:xfrm>
            <a:off x="2877015" y="7804000"/>
            <a:ext cx="12690087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tiles of each colour does each student use?</a:t>
            </a:r>
            <a:endParaRPr/>
          </a:p>
        </p:txBody>
      </p:sp>
      <p:sp>
        <p:nvSpPr>
          <p:cNvPr id="106" name="Google Shape;106;p18"/>
          <p:cNvSpPr txBox="1"/>
          <p:nvPr/>
        </p:nvSpPr>
        <p:spPr>
          <a:xfrm>
            <a:off x="1009675" y="3877775"/>
            <a:ext cx="12201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Cala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8"/>
          <p:cNvSpPr txBox="1"/>
          <p:nvPr/>
        </p:nvSpPr>
        <p:spPr>
          <a:xfrm>
            <a:off x="481950" y="6323625"/>
            <a:ext cx="14796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Antoni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8"/>
          <p:cNvSpPr txBox="1"/>
          <p:nvPr/>
        </p:nvSpPr>
        <p:spPr>
          <a:xfrm>
            <a:off x="16418900" y="3246875"/>
            <a:ext cx="16497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Yasmin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8"/>
          <p:cNvSpPr txBox="1"/>
          <p:nvPr/>
        </p:nvSpPr>
        <p:spPr>
          <a:xfrm>
            <a:off x="16556750" y="6323625"/>
            <a:ext cx="14796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Xavier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4" name="Google Shape;114;p19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15" name="Google Shape;115;p19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116" name="Google Shape;116;p19"/>
          <p:cNvPicPr preferRelativeResize="0"/>
          <p:nvPr/>
        </p:nvPicPr>
        <p:blipFill rotWithShape="1">
          <a:blip r:embed="rId3">
            <a:alphaModFix/>
          </a:blip>
          <a:srcRect b="0" l="654" r="495" t="0"/>
          <a:stretch/>
        </p:blipFill>
        <p:spPr>
          <a:xfrm>
            <a:off x="1635844" y="2470123"/>
            <a:ext cx="14806379" cy="24598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9"/>
          <p:cNvPicPr preferRelativeResize="0"/>
          <p:nvPr/>
        </p:nvPicPr>
        <p:blipFill rotWithShape="1">
          <a:blip r:embed="rId4">
            <a:alphaModFix/>
          </a:blip>
          <a:srcRect b="4334" l="0" r="640" t="1738"/>
          <a:stretch/>
        </p:blipFill>
        <p:spPr>
          <a:xfrm>
            <a:off x="1740801" y="5240925"/>
            <a:ext cx="7197259" cy="270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9"/>
          <p:cNvPicPr preferRelativeResize="0"/>
          <p:nvPr/>
        </p:nvPicPr>
        <p:blipFill rotWithShape="1">
          <a:blip r:embed="rId5">
            <a:alphaModFix/>
          </a:blip>
          <a:srcRect b="0" l="0" r="0" t="5148"/>
          <a:stretch/>
        </p:blipFill>
        <p:spPr>
          <a:xfrm>
            <a:off x="9467855" y="5240925"/>
            <a:ext cx="7173030" cy="2705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9"/>
          <p:cNvSpPr txBox="1"/>
          <p:nvPr/>
        </p:nvSpPr>
        <p:spPr>
          <a:xfrm>
            <a:off x="3971647" y="3949142"/>
            <a:ext cx="106491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ratio of red cubes to blue cubes is </a:t>
            </a:r>
            <a: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 : ___</a:t>
            </a:r>
            <a:endParaRPr/>
          </a:p>
        </p:txBody>
      </p:sp>
      <p:sp>
        <p:nvSpPr>
          <p:cNvPr id="120" name="Google Shape;120;p19"/>
          <p:cNvSpPr txBox="1"/>
          <p:nvPr/>
        </p:nvSpPr>
        <p:spPr>
          <a:xfrm>
            <a:off x="1976817" y="6379295"/>
            <a:ext cx="6725100" cy="14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2 cubes of each colour cubes are taken away, the ratio of red cubes to blue is </a:t>
            </a: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</a:t>
            </a:r>
            <a:r>
              <a:rPr b="1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: ___</a:t>
            </a:r>
            <a:endParaRPr b="1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9"/>
          <p:cNvSpPr txBox="1"/>
          <p:nvPr/>
        </p:nvSpPr>
        <p:spPr>
          <a:xfrm>
            <a:off x="9736832" y="6379294"/>
            <a:ext cx="6791400" cy="14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2 red and 4 blue cubes are taken away, the ratio of red cubes to blue cubes is </a:t>
            </a:r>
            <a:r>
              <a:rPr b="1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 : ___</a:t>
            </a:r>
            <a:endParaRPr b="1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9"/>
          <p:cNvSpPr txBox="1"/>
          <p:nvPr/>
        </p:nvSpPr>
        <p:spPr>
          <a:xfrm>
            <a:off x="1740800" y="7911900"/>
            <a:ext cx="7173000" cy="10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* </a:t>
            </a: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For this diagram, the first three cubes are red and the last 8 are blue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9"/>
          <p:cNvSpPr txBox="1"/>
          <p:nvPr/>
        </p:nvSpPr>
        <p:spPr>
          <a:xfrm>
            <a:off x="9546025" y="7911900"/>
            <a:ext cx="7173000" cy="10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* </a:t>
            </a: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For this diagram, the first three cubes are red and the last 6 are blue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9"/>
          <p:cNvSpPr/>
          <p:nvPr/>
        </p:nvSpPr>
        <p:spPr>
          <a:xfrm>
            <a:off x="4512300" y="2666250"/>
            <a:ext cx="2623800" cy="2103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9"/>
          <p:cNvSpPr/>
          <p:nvPr/>
        </p:nvSpPr>
        <p:spPr>
          <a:xfrm>
            <a:off x="8317650" y="2666250"/>
            <a:ext cx="5347500" cy="2103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9"/>
          <p:cNvSpPr txBox="1"/>
          <p:nvPr/>
        </p:nvSpPr>
        <p:spPr>
          <a:xfrm>
            <a:off x="4698750" y="1991325"/>
            <a:ext cx="22509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Red cubes: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19"/>
          <p:cNvSpPr txBox="1"/>
          <p:nvPr/>
        </p:nvSpPr>
        <p:spPr>
          <a:xfrm>
            <a:off x="9865950" y="1991325"/>
            <a:ext cx="22509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Blue 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cubes: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/>
          <p:nvPr/>
        </p:nvSpPr>
        <p:spPr>
          <a:xfrm>
            <a:off x="14451980" y="4131529"/>
            <a:ext cx="2274849" cy="3456000"/>
          </a:xfrm>
          <a:prstGeom prst="can">
            <a:avLst>
              <a:gd fmla="val 23039" name="adj"/>
            </a:avLst>
          </a:prstGeom>
          <a:solidFill>
            <a:schemeClr val="lt2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 litres yellow</a:t>
            </a:r>
            <a:endParaRPr/>
          </a:p>
        </p:txBody>
      </p:sp>
      <p:sp>
        <p:nvSpPr>
          <p:cNvPr id="133" name="Google Shape;133;p20"/>
          <p:cNvSpPr txBox="1"/>
          <p:nvPr/>
        </p:nvSpPr>
        <p:spPr>
          <a:xfrm>
            <a:off x="657922" y="2391116"/>
            <a:ext cx="13191894" cy="55117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rabicPeriod"/>
            </a:pPr>
            <a:r>
              <a:rPr b="0" i="0" lang="en-GB" sz="35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This paint is mixed to make orange.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en-GB" sz="35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Which of these will make the same shade of orange?</a:t>
            </a:r>
            <a:endParaRPr/>
          </a:p>
          <a:p>
            <a:pPr indent="-625475" lvl="0" marL="1160463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lphaLcPeriod"/>
            </a:pPr>
            <a:r>
              <a:rPr b="0" i="0" lang="en-GB" sz="35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 litres red, 3 litres yellow.</a:t>
            </a:r>
            <a:endParaRPr/>
          </a:p>
          <a:p>
            <a:pPr indent="-625475" lvl="0" marL="1160463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lphaLcPeriod"/>
            </a:pPr>
            <a:r>
              <a:rPr b="0" i="0" lang="en-GB" sz="35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5 litres red, 8 litres orange.</a:t>
            </a:r>
            <a:endParaRPr/>
          </a:p>
          <a:p>
            <a:pPr indent="-625475" lvl="0" marL="1160463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lphaLcPeriod"/>
            </a:pPr>
            <a:r>
              <a:rPr b="0" i="0" lang="en-GB" sz="35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6 litres red, 15 litres yellow.</a:t>
            </a:r>
            <a:endParaRPr/>
          </a:p>
          <a:p>
            <a:pPr indent="-625475" lvl="0" marL="1160463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lphaLcPeriod"/>
            </a:pPr>
            <a:r>
              <a:rPr b="0" i="0" lang="en-GB" sz="35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20 cl red, 50 cl yellow.</a:t>
            </a:r>
            <a:endParaRPr/>
          </a:p>
        </p:txBody>
      </p:sp>
      <p:sp>
        <p:nvSpPr>
          <p:cNvPr id="134" name="Google Shape;134;p20"/>
          <p:cNvSpPr/>
          <p:nvPr/>
        </p:nvSpPr>
        <p:spPr>
          <a:xfrm>
            <a:off x="14451980" y="3300760"/>
            <a:ext cx="2274849" cy="1440000"/>
          </a:xfrm>
          <a:prstGeom prst="can">
            <a:avLst>
              <a:gd fmla="val 25000" name="adj"/>
            </a:avLst>
          </a:prstGeom>
          <a:solidFill>
            <a:srgbClr val="646470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2 litres red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/>
          <p:nvPr/>
        </p:nvSpPr>
        <p:spPr>
          <a:xfrm>
            <a:off x="825188" y="3000937"/>
            <a:ext cx="16280781" cy="35984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rabicPeriod" startAt="2"/>
            </a:pPr>
            <a:r>
              <a:rPr b="0" i="0" lang="en-GB" sz="35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 mix 12 litres of yellow paint and 6 litres of blue paint to make green.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en-GB" sz="35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 need more of the </a:t>
            </a:r>
            <a:r>
              <a:rPr b="1" i="0" lang="en-GB" sz="35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same</a:t>
            </a:r>
            <a:r>
              <a:rPr b="0" i="0" lang="en-GB" sz="35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colour.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en-GB" sz="35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 have 8 litres more yellow.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en-GB" sz="35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How much more blue paint should I use?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Google Shape;144;p22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45" name="Google Shape;145;p22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46" name="Google Shape;146;p22"/>
          <p:cNvSpPr txBox="1"/>
          <p:nvPr/>
        </p:nvSpPr>
        <p:spPr>
          <a:xfrm>
            <a:off x="657922" y="2391116"/>
            <a:ext cx="16972156" cy="14285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rabicPeriod" startAt="3"/>
            </a:pPr>
            <a:r>
              <a:rPr b="0" i="0" lang="en-GB" sz="35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Pink paint is made with red and white in the ratio 4 : 3. Copy and complete the table so that each line makes the same colour of pink.</a:t>
            </a:r>
            <a:endParaRPr/>
          </a:p>
        </p:txBody>
      </p:sp>
      <p:graphicFrame>
        <p:nvGraphicFramePr>
          <p:cNvPr id="147" name="Google Shape;147;p22"/>
          <p:cNvGraphicFramePr/>
          <p:nvPr/>
        </p:nvGraphicFramePr>
        <p:xfrm>
          <a:off x="3048000" y="413432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{AF657A7C-EBD8-4445-8A38-68FEDAA82B86}</a:tableStyleId>
              </a:tblPr>
              <a:tblGrid>
                <a:gridCol w="4064000"/>
                <a:gridCol w="4064000"/>
                <a:gridCol w="4064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Red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White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Total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 litres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 litres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litres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28 litres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/>
          <p:nvPr/>
        </p:nvSpPr>
        <p:spPr>
          <a:xfrm>
            <a:off x="657922" y="2123487"/>
            <a:ext cx="16972156" cy="30777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AutoNum type="arabicPeriod" startAt="4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Some students are designing a pattern for a mural.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First, they make part of the pattern.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 this ‘block’ they use </a:t>
            </a:r>
            <a: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green tiles : orange tiles </a:t>
            </a: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 the ratio </a:t>
            </a:r>
            <a: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13 : 7</a:t>
            </a: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This ‘block’ is repeated lots of times to make the whole pattern.</a:t>
            </a:r>
            <a:endParaRPr/>
          </a:p>
        </p:txBody>
      </p:sp>
      <p:graphicFrame>
        <p:nvGraphicFramePr>
          <p:cNvPr id="153" name="Google Shape;153;p23"/>
          <p:cNvGraphicFramePr/>
          <p:nvPr/>
        </p:nvGraphicFramePr>
        <p:xfrm>
          <a:off x="1546395" y="58964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{8876A8FE-9DB9-41F5-8ED3-E720692FD085}</a:tableStyleId>
              </a:tblPr>
              <a:tblGrid>
                <a:gridCol w="890600"/>
                <a:gridCol w="890600"/>
                <a:gridCol w="890600"/>
                <a:gridCol w="890600"/>
                <a:gridCol w="890600"/>
              </a:tblGrid>
              <a:tr h="769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69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69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69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CD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154" name="Google Shape;154;p23"/>
          <p:cNvCxnSpPr/>
          <p:nvPr/>
        </p:nvCxnSpPr>
        <p:spPr>
          <a:xfrm>
            <a:off x="1496239" y="5778238"/>
            <a:ext cx="4503116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cxnSp>
        <p:nvCxnSpPr>
          <p:cNvPr id="155" name="Google Shape;155;p23"/>
          <p:cNvCxnSpPr/>
          <p:nvPr/>
        </p:nvCxnSpPr>
        <p:spPr>
          <a:xfrm>
            <a:off x="1405571" y="5895913"/>
            <a:ext cx="0" cy="307827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sp>
        <p:nvSpPr>
          <p:cNvPr id="156" name="Google Shape;156;p23"/>
          <p:cNvSpPr txBox="1"/>
          <p:nvPr/>
        </p:nvSpPr>
        <p:spPr>
          <a:xfrm>
            <a:off x="2847719" y="5314117"/>
            <a:ext cx="185031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40cm</a:t>
            </a:r>
            <a:endParaRPr/>
          </a:p>
        </p:txBody>
      </p:sp>
      <p:sp>
        <p:nvSpPr>
          <p:cNvPr id="157" name="Google Shape;157;p23"/>
          <p:cNvSpPr txBox="1"/>
          <p:nvPr/>
        </p:nvSpPr>
        <p:spPr>
          <a:xfrm>
            <a:off x="260642" y="7065716"/>
            <a:ext cx="121534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20cm</a:t>
            </a:r>
            <a:endParaRPr/>
          </a:p>
        </p:txBody>
      </p:sp>
      <p:cxnSp>
        <p:nvCxnSpPr>
          <p:cNvPr id="158" name="Google Shape;158;p23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59" name="Google Shape;159;p23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60" name="Google Shape;160;p23"/>
          <p:cNvSpPr txBox="1"/>
          <p:nvPr/>
        </p:nvSpPr>
        <p:spPr>
          <a:xfrm>
            <a:off x="6708884" y="5722367"/>
            <a:ext cx="11318474" cy="32099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green tiles will be needed to repeat this pattern if the mural:</a:t>
            </a:r>
            <a:endParaRPr/>
          </a:p>
          <a:p>
            <a:pPr indent="-514350" lvl="0" marL="5143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lphaLcPeriod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measures 80cm by 40cm?</a:t>
            </a:r>
            <a:endParaRPr/>
          </a:p>
          <a:p>
            <a:pPr indent="-514350" lvl="0" marL="5143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lphaLcPeriod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measures 4m by 6m?</a:t>
            </a:r>
            <a:endParaRPr/>
          </a:p>
          <a:p>
            <a:pPr indent="-514350" lvl="0" marL="5143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lphaLcPeriod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has an area of 4000cm</a:t>
            </a:r>
            <a:r>
              <a:rPr b="0" baseline="3000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5" name="Google Shape;165;p24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66" name="Google Shape;166;p24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67" name="Google Shape;167;p24"/>
          <p:cNvSpPr txBox="1"/>
          <p:nvPr/>
        </p:nvSpPr>
        <p:spPr>
          <a:xfrm>
            <a:off x="828983" y="2354148"/>
            <a:ext cx="7489828" cy="5991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Beth mixes a pot red paint and a pot of yellow paint to make orange paint. She then mixes another pot of red paint and a pot of yellow paint and makes the same shade.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size pots could Beth have picked?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about if she can use multiple pots?</a:t>
            </a:r>
            <a:endParaRPr/>
          </a:p>
        </p:txBody>
      </p:sp>
      <p:pic>
        <p:nvPicPr>
          <p:cNvPr id="168" name="Google Shape;168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18811" y="2951496"/>
            <a:ext cx="9608557" cy="4384007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4"/>
          <p:cNvSpPr txBox="1"/>
          <p:nvPr/>
        </p:nvSpPr>
        <p:spPr>
          <a:xfrm>
            <a:off x="12788475" y="3040100"/>
            <a:ext cx="22509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Red paint: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0" name="Google Shape;170;p24"/>
          <p:cNvSpPr/>
          <p:nvPr/>
        </p:nvSpPr>
        <p:spPr>
          <a:xfrm>
            <a:off x="10537550" y="3518900"/>
            <a:ext cx="6731700" cy="2103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4"/>
          <p:cNvSpPr/>
          <p:nvPr/>
        </p:nvSpPr>
        <p:spPr>
          <a:xfrm>
            <a:off x="8820150" y="6974075"/>
            <a:ext cx="8449200" cy="2103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4"/>
          <p:cNvSpPr txBox="1"/>
          <p:nvPr/>
        </p:nvSpPr>
        <p:spPr>
          <a:xfrm>
            <a:off x="11825925" y="7106900"/>
            <a:ext cx="28347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Yellow 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paint: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