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5"/>
    <p:sldMasterId id="2147483680" r:id="rId6"/>
    <p:sldMasterId id="214748368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Lst>
  <p:sldSz cy="5143500" cx="9144000"/>
  <p:notesSz cx="6858000" cy="9144000"/>
  <p:embeddedFontLst>
    <p:embeddedFont>
      <p:font typeface="Montserrat SemiBold"/>
      <p:regular r:id="rId28"/>
      <p:bold r:id="rId29"/>
      <p:italic r:id="rId30"/>
      <p:boldItalic r:id="rId31"/>
    </p:embeddedFont>
    <p:embeddedFont>
      <p:font typeface="Montserrat"/>
      <p:regular r:id="rId32"/>
      <p:bold r:id="rId33"/>
      <p:italic r:id="rId34"/>
      <p:boldItalic r:id="rId35"/>
    </p:embeddedFont>
    <p:embeddedFont>
      <p:font typeface="Montserrat Medium"/>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4D439DC-FBD5-42A1-8893-6E53DA062788}">
  <a:tblStyle styleId="{F4D439DC-FBD5-42A1-8893-6E53DA06278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font" Target="fonts/MontserratSemiBold-regular.fntdata"/><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SemiBold-bold.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MontserratSemiBold-boldItalic.fntdata"/><Relationship Id="rId30" Type="http://schemas.openxmlformats.org/officeDocument/2006/relationships/font" Target="fonts/MontserratSemiBold-italic.fntdata"/><Relationship Id="rId11" Type="http://schemas.openxmlformats.org/officeDocument/2006/relationships/slide" Target="slides/slide3.xml"/><Relationship Id="rId33" Type="http://schemas.openxmlformats.org/officeDocument/2006/relationships/font" Target="fonts/Montserrat-bold.fntdata"/><Relationship Id="rId10" Type="http://schemas.openxmlformats.org/officeDocument/2006/relationships/slide" Target="slides/slide2.xml"/><Relationship Id="rId32" Type="http://schemas.openxmlformats.org/officeDocument/2006/relationships/font" Target="fonts/Montserrat-regular.fntdata"/><Relationship Id="rId13" Type="http://schemas.openxmlformats.org/officeDocument/2006/relationships/slide" Target="slides/slide5.xml"/><Relationship Id="rId35" Type="http://schemas.openxmlformats.org/officeDocument/2006/relationships/font" Target="fonts/Montserrat-boldItalic.fntdata"/><Relationship Id="rId12" Type="http://schemas.openxmlformats.org/officeDocument/2006/relationships/slide" Target="slides/slide4.xml"/><Relationship Id="rId34" Type="http://schemas.openxmlformats.org/officeDocument/2006/relationships/font" Target="fonts/Montserrat-italic.fntdata"/><Relationship Id="rId15" Type="http://schemas.openxmlformats.org/officeDocument/2006/relationships/slide" Target="slides/slide7.xml"/><Relationship Id="rId37" Type="http://schemas.openxmlformats.org/officeDocument/2006/relationships/font" Target="fonts/MontserratMedium-bold.fntdata"/><Relationship Id="rId14" Type="http://schemas.openxmlformats.org/officeDocument/2006/relationships/slide" Target="slides/slide6.xml"/><Relationship Id="rId36" Type="http://schemas.openxmlformats.org/officeDocument/2006/relationships/font" Target="fonts/MontserratMedium-regular.fntdata"/><Relationship Id="rId17" Type="http://schemas.openxmlformats.org/officeDocument/2006/relationships/slide" Target="slides/slide9.xml"/><Relationship Id="rId39" Type="http://schemas.openxmlformats.org/officeDocument/2006/relationships/font" Target="fonts/MontserratMedium-boldItalic.fntdata"/><Relationship Id="rId16" Type="http://schemas.openxmlformats.org/officeDocument/2006/relationships/slide" Target="slides/slide8.xml"/><Relationship Id="rId38" Type="http://schemas.openxmlformats.org/officeDocument/2006/relationships/font" Target="fonts/MontserratMedium-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bde8351ff_0_2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8bde8351ff_0_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8bde8351ff_0_3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8bde8351ff_0_3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Group washing up liquid and sponge together. Hold up products and items and check for understanding of what each item is for. E.g. what is the dustpan and brush for? It’s for sweeping. What is the sponge and washing up liquid for? It’s for washing etc.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8bde8351ff_0_3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8bde8351ff_0_3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Use the following slides to check understanding of where you can use each of the products. You could hold the real items up first when asking the questions.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8bde8351ff_0_3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8bde8351ff_0_3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You use bathroom spray in the bathroom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8bde8351ff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You use washing up liquid and a sponge in the sink</a:t>
            </a:r>
            <a:endParaRPr/>
          </a:p>
        </p:txBody>
      </p:sp>
      <p:sp>
        <p:nvSpPr>
          <p:cNvPr id="278" name="Google Shape;278;g8bde8351ff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8bde8351ff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8bde8351ff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8bde8351ff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8bde8351ff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8bde8351ff_0_4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8bde8351ff_0_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Use real objects one a a time to ask learners where they can use each cleaning product or equipment e.g “where can we use the mop?”. Can they match the cleaning product to the place in the house? If working in the home visit each area and model how to use the products and equipment in real context.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8bde8351ff_0_4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8bde8351ff_0_4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Final slide of the lesson. Suggest adaptations for teachers/parents.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8bde8351ff_0_4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8bde8351ff_0_4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Insert info for subject/lesson name/stage (if appropriate)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8694268f7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8694268f7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8bde8351ff_0_3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8bde8351ff_0_3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Depending on how many lessons for each unit, there could be a 2</a:t>
            </a:r>
            <a:r>
              <a:rPr baseline="30000" lang="en-GB"/>
              <a:t>nd</a:t>
            </a:r>
            <a:r>
              <a:rPr lang="en-GB"/>
              <a:t> page for lesson 5…etc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bde8351ff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8bde8351ff_0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bde8351ff_0_3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8bde8351ff_0_3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the equivalent to a loose lesson plan/overview for teachers before starting the lesson.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c300668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c300668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8bde8351ff_0_3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8bde8351ff_0_3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Lesson 1 starting screen. Repeat for each lesson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8bde8351ff_0_3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8bde8351ff_0_3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Lesson 1 breakdown of the lesson. Repeat for each lesson.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bde8351ff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8bde8351ff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8bde8351ff_0_3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8bde8351ff_0_3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Collect all the items show in the grid above. Show or print this grid for your learner. Introduce each of the real items and see if your learner can match the real item to the image in the grid. Verbally label each item.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chemeClr val="lt1"/>
              </a:buClr>
              <a:buSzPts val="5200"/>
              <a:buNone/>
              <a:defRPr sz="5200">
                <a:solidFill>
                  <a:schemeClr val="lt1"/>
                </a:solidFill>
              </a:defRPr>
            </a:lvl2pPr>
            <a:lvl3pPr lvl="2" rtl="0" algn="ctr">
              <a:lnSpc>
                <a:spcPct val="100000"/>
              </a:lnSpc>
              <a:spcBef>
                <a:spcPts val="0"/>
              </a:spcBef>
              <a:spcAft>
                <a:spcPts val="0"/>
              </a:spcAft>
              <a:buClr>
                <a:schemeClr val="lt1"/>
              </a:buClr>
              <a:buSzPts val="5200"/>
              <a:buNone/>
              <a:defRPr sz="5200">
                <a:solidFill>
                  <a:schemeClr val="lt1"/>
                </a:solidFill>
              </a:defRPr>
            </a:lvl3pPr>
            <a:lvl4pPr lvl="3" rtl="0" algn="ctr">
              <a:lnSpc>
                <a:spcPct val="100000"/>
              </a:lnSpc>
              <a:spcBef>
                <a:spcPts val="0"/>
              </a:spcBef>
              <a:spcAft>
                <a:spcPts val="0"/>
              </a:spcAft>
              <a:buClr>
                <a:schemeClr val="lt1"/>
              </a:buClr>
              <a:buSzPts val="5200"/>
              <a:buNone/>
              <a:defRPr sz="5200">
                <a:solidFill>
                  <a:schemeClr val="lt1"/>
                </a:solidFill>
              </a:defRPr>
            </a:lvl4pPr>
            <a:lvl5pPr lvl="4" rtl="0" algn="ctr">
              <a:lnSpc>
                <a:spcPct val="100000"/>
              </a:lnSpc>
              <a:spcBef>
                <a:spcPts val="0"/>
              </a:spcBef>
              <a:spcAft>
                <a:spcPts val="0"/>
              </a:spcAft>
              <a:buClr>
                <a:schemeClr val="lt1"/>
              </a:buClr>
              <a:buSzPts val="5200"/>
              <a:buNone/>
              <a:defRPr sz="5200">
                <a:solidFill>
                  <a:schemeClr val="lt1"/>
                </a:solidFill>
              </a:defRPr>
            </a:lvl5pPr>
            <a:lvl6pPr lvl="5" rtl="0" algn="ctr">
              <a:lnSpc>
                <a:spcPct val="100000"/>
              </a:lnSpc>
              <a:spcBef>
                <a:spcPts val="0"/>
              </a:spcBef>
              <a:spcAft>
                <a:spcPts val="0"/>
              </a:spcAft>
              <a:buClr>
                <a:schemeClr val="lt1"/>
              </a:buClr>
              <a:buSzPts val="5200"/>
              <a:buNone/>
              <a:defRPr sz="5200">
                <a:solidFill>
                  <a:schemeClr val="lt1"/>
                </a:solidFill>
              </a:defRPr>
            </a:lvl6pPr>
            <a:lvl7pPr lvl="6" rtl="0" algn="ctr">
              <a:lnSpc>
                <a:spcPct val="100000"/>
              </a:lnSpc>
              <a:spcBef>
                <a:spcPts val="0"/>
              </a:spcBef>
              <a:spcAft>
                <a:spcPts val="0"/>
              </a:spcAft>
              <a:buClr>
                <a:schemeClr val="lt1"/>
              </a:buClr>
              <a:buSzPts val="5200"/>
              <a:buNone/>
              <a:defRPr sz="5200">
                <a:solidFill>
                  <a:schemeClr val="lt1"/>
                </a:solidFill>
              </a:defRPr>
            </a:lvl7pPr>
            <a:lvl8pPr lvl="7" rtl="0" algn="ctr">
              <a:lnSpc>
                <a:spcPct val="100000"/>
              </a:lnSpc>
              <a:spcBef>
                <a:spcPts val="0"/>
              </a:spcBef>
              <a:spcAft>
                <a:spcPts val="0"/>
              </a:spcAft>
              <a:buClr>
                <a:schemeClr val="lt1"/>
              </a:buClr>
              <a:buSzPts val="5200"/>
              <a:buNone/>
              <a:defRPr sz="5200">
                <a:solidFill>
                  <a:schemeClr val="lt1"/>
                </a:solidFill>
              </a:defRPr>
            </a:lvl8pPr>
            <a:lvl9pPr lvl="8" rtl="0" algn="ctr">
              <a:lnSpc>
                <a:spcPct val="100000"/>
              </a:lnSpc>
              <a:spcBef>
                <a:spcPts val="0"/>
              </a:spcBef>
              <a:spcAft>
                <a:spcPts val="0"/>
              </a:spcAft>
              <a:buClr>
                <a:schemeClr val="lt1"/>
              </a:buClr>
              <a:buSzPts val="5200"/>
              <a:buNone/>
              <a:defRPr sz="5200">
                <a:solidFill>
                  <a:schemeClr val="lt1"/>
                </a:solidFill>
              </a:defRPr>
            </a:lvl9pPr>
          </a:lstStyle>
          <a:p/>
        </p:txBody>
      </p:sp>
      <p:sp>
        <p:nvSpPr>
          <p:cNvPr id="57" name="Google Shape;57;p14"/>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60" name="Google Shape;60;p14"/>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61" name="Shape 61"/>
        <p:cNvGrpSpPr/>
        <p:nvPr/>
      </p:nvGrpSpPr>
      <p:grpSpPr>
        <a:xfrm>
          <a:off x="0" y="0"/>
          <a:ext cx="0" cy="0"/>
          <a:chOff x="0" y="0"/>
          <a:chExt cx="0" cy="0"/>
        </a:xfrm>
      </p:grpSpPr>
      <p:sp>
        <p:nvSpPr>
          <p:cNvPr id="62" name="Google Shape;62;p1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 name="Google Shape;63;p15"/>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4" name="Google Shape;64;p15"/>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5" name="Google Shape;65;p15"/>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6" name="Google Shape;66;p15"/>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7" name="Google Shape;67;p15"/>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8" name="Google Shape;68;p15"/>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9" name="Google Shape;69;p15"/>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70" name="Google Shape;70;p15"/>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1" name="Google Shape;71;p1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1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4" name="Google Shape;74;p1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5" name="Google Shape;75;p1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7"/>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8" name="Google Shape;78;p17"/>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9" name="Google Shape;79;p1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80" name="Shape 80"/>
        <p:cNvGrpSpPr/>
        <p:nvPr/>
      </p:nvGrpSpPr>
      <p:grpSpPr>
        <a:xfrm>
          <a:off x="0" y="0"/>
          <a:ext cx="0" cy="0"/>
          <a:chOff x="0" y="0"/>
          <a:chExt cx="0" cy="0"/>
        </a:xfrm>
      </p:grpSpPr>
      <p:sp>
        <p:nvSpPr>
          <p:cNvPr id="81" name="Google Shape;81;p1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2" name="Google Shape;82;p1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3" name="Google Shape;83;p1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84" name="Google Shape;84;p18"/>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5" name="Google Shape;85;p18"/>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6" name="Google Shape;86;p18"/>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7" name="Google Shape;87;p18"/>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8" name="Google Shape;88;p18"/>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9" name="Google Shape;89;p18"/>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2" name="Google Shape;92;p1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93" name="Shape 93"/>
        <p:cNvGrpSpPr/>
        <p:nvPr/>
      </p:nvGrpSpPr>
      <p:grpSpPr>
        <a:xfrm>
          <a:off x="0" y="0"/>
          <a:ext cx="0" cy="0"/>
          <a:chOff x="0" y="0"/>
          <a:chExt cx="0" cy="0"/>
        </a:xfrm>
      </p:grpSpPr>
      <p:sp>
        <p:nvSpPr>
          <p:cNvPr id="94" name="Google Shape;94;p20"/>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95" name="Google Shape;95;p2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6" name="Google Shape;96;p20"/>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1"/>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04" name="Shape 104"/>
        <p:cNvGrpSpPr/>
        <p:nvPr/>
      </p:nvGrpSpPr>
      <p:grpSpPr>
        <a:xfrm>
          <a:off x="0" y="0"/>
          <a:ext cx="0" cy="0"/>
          <a:chOff x="0" y="0"/>
          <a:chExt cx="0" cy="0"/>
        </a:xfrm>
      </p:grpSpPr>
      <p:sp>
        <p:nvSpPr>
          <p:cNvPr id="105" name="Google Shape;105;p23"/>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06" name="Google Shape;106;p2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7" name="Google Shape;107;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8" name="Shape 108"/>
        <p:cNvGrpSpPr/>
        <p:nvPr/>
      </p:nvGrpSpPr>
      <p:grpSpPr>
        <a:xfrm>
          <a:off x="0" y="0"/>
          <a:ext cx="0" cy="0"/>
          <a:chOff x="0" y="0"/>
          <a:chExt cx="0" cy="0"/>
        </a:xfrm>
      </p:grpSpPr>
      <p:sp>
        <p:nvSpPr>
          <p:cNvPr id="109" name="Google Shape;109;p24"/>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rgbClr val="000000"/>
              </a:buClr>
              <a:buSzPts val="5200"/>
              <a:buNone/>
              <a:defRPr sz="5200">
                <a:solidFill>
                  <a:srgbClr val="000000"/>
                </a:solidFill>
              </a:defRPr>
            </a:lvl2pPr>
            <a:lvl3pPr lvl="2" rtl="0" algn="ctr">
              <a:lnSpc>
                <a:spcPct val="100000"/>
              </a:lnSpc>
              <a:spcBef>
                <a:spcPts val="0"/>
              </a:spcBef>
              <a:spcAft>
                <a:spcPts val="0"/>
              </a:spcAft>
              <a:buClr>
                <a:srgbClr val="000000"/>
              </a:buClr>
              <a:buSzPts val="5200"/>
              <a:buNone/>
              <a:defRPr sz="5200">
                <a:solidFill>
                  <a:srgbClr val="000000"/>
                </a:solidFill>
              </a:defRPr>
            </a:lvl3pPr>
            <a:lvl4pPr lvl="3" rtl="0" algn="ctr">
              <a:lnSpc>
                <a:spcPct val="100000"/>
              </a:lnSpc>
              <a:spcBef>
                <a:spcPts val="0"/>
              </a:spcBef>
              <a:spcAft>
                <a:spcPts val="0"/>
              </a:spcAft>
              <a:buClr>
                <a:srgbClr val="000000"/>
              </a:buClr>
              <a:buSzPts val="5200"/>
              <a:buNone/>
              <a:defRPr sz="5200">
                <a:solidFill>
                  <a:srgbClr val="000000"/>
                </a:solidFill>
              </a:defRPr>
            </a:lvl4pPr>
            <a:lvl5pPr lvl="4" rtl="0" algn="ctr">
              <a:lnSpc>
                <a:spcPct val="100000"/>
              </a:lnSpc>
              <a:spcBef>
                <a:spcPts val="0"/>
              </a:spcBef>
              <a:spcAft>
                <a:spcPts val="0"/>
              </a:spcAft>
              <a:buClr>
                <a:srgbClr val="000000"/>
              </a:buClr>
              <a:buSzPts val="5200"/>
              <a:buNone/>
              <a:defRPr sz="5200">
                <a:solidFill>
                  <a:srgbClr val="000000"/>
                </a:solidFill>
              </a:defRPr>
            </a:lvl5pPr>
            <a:lvl6pPr lvl="5" rtl="0" algn="ctr">
              <a:lnSpc>
                <a:spcPct val="100000"/>
              </a:lnSpc>
              <a:spcBef>
                <a:spcPts val="0"/>
              </a:spcBef>
              <a:spcAft>
                <a:spcPts val="0"/>
              </a:spcAft>
              <a:buClr>
                <a:srgbClr val="000000"/>
              </a:buClr>
              <a:buSzPts val="5200"/>
              <a:buNone/>
              <a:defRPr sz="5200">
                <a:solidFill>
                  <a:srgbClr val="000000"/>
                </a:solidFill>
              </a:defRPr>
            </a:lvl6pPr>
            <a:lvl7pPr lvl="6" rtl="0" algn="ctr">
              <a:lnSpc>
                <a:spcPct val="100000"/>
              </a:lnSpc>
              <a:spcBef>
                <a:spcPts val="0"/>
              </a:spcBef>
              <a:spcAft>
                <a:spcPts val="0"/>
              </a:spcAft>
              <a:buClr>
                <a:srgbClr val="000000"/>
              </a:buClr>
              <a:buSzPts val="5200"/>
              <a:buNone/>
              <a:defRPr sz="5200">
                <a:solidFill>
                  <a:srgbClr val="000000"/>
                </a:solidFill>
              </a:defRPr>
            </a:lvl7pPr>
            <a:lvl8pPr lvl="7" rtl="0" algn="ctr">
              <a:lnSpc>
                <a:spcPct val="100000"/>
              </a:lnSpc>
              <a:spcBef>
                <a:spcPts val="0"/>
              </a:spcBef>
              <a:spcAft>
                <a:spcPts val="0"/>
              </a:spcAft>
              <a:buClr>
                <a:srgbClr val="000000"/>
              </a:buClr>
              <a:buSzPts val="5200"/>
              <a:buNone/>
              <a:defRPr sz="5200">
                <a:solidFill>
                  <a:srgbClr val="000000"/>
                </a:solidFill>
              </a:defRPr>
            </a:lvl8pPr>
            <a:lvl9pPr lvl="8" rtl="0" algn="ctr">
              <a:lnSpc>
                <a:spcPct val="100000"/>
              </a:lnSpc>
              <a:spcBef>
                <a:spcPts val="0"/>
              </a:spcBef>
              <a:spcAft>
                <a:spcPts val="0"/>
              </a:spcAft>
              <a:buClr>
                <a:srgbClr val="000000"/>
              </a:buClr>
              <a:buSzPts val="5200"/>
              <a:buNone/>
              <a:defRPr sz="5200">
                <a:solidFill>
                  <a:srgbClr val="000000"/>
                </a:solidFill>
              </a:defRPr>
            </a:lvl9pPr>
          </a:lstStyle>
          <a:p/>
        </p:txBody>
      </p:sp>
      <p:sp>
        <p:nvSpPr>
          <p:cNvPr id="110" name="Google Shape;110;p24"/>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111" name="Google Shape;111;p24"/>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rgbClr val="000000"/>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solidFill>
                  <a:srgbClr val="000000"/>
                </a:solidFill>
              </a:defRPr>
            </a:lvl2pPr>
            <a:lvl3pPr lvl="2" rtl="0" algn="l">
              <a:lnSpc>
                <a:spcPct val="130000"/>
              </a:lnSpc>
              <a:spcBef>
                <a:spcPts val="1000"/>
              </a:spcBef>
              <a:spcAft>
                <a:spcPts val="0"/>
              </a:spcAft>
              <a:buSzPts val="1400"/>
              <a:buNone/>
              <a:defRPr>
                <a:solidFill>
                  <a:srgbClr val="000000"/>
                </a:solidFill>
              </a:defRPr>
            </a:lvl3pPr>
            <a:lvl4pPr lvl="3" rtl="0" algn="l">
              <a:lnSpc>
                <a:spcPct val="130000"/>
              </a:lnSpc>
              <a:spcBef>
                <a:spcPts val="1000"/>
              </a:spcBef>
              <a:spcAft>
                <a:spcPts val="0"/>
              </a:spcAft>
              <a:buSzPts val="1400"/>
              <a:buNone/>
              <a:defRPr>
                <a:solidFill>
                  <a:srgbClr val="000000"/>
                </a:solidFill>
              </a:defRPr>
            </a:lvl4pPr>
            <a:lvl5pPr lvl="4" rtl="0" algn="l">
              <a:lnSpc>
                <a:spcPct val="130000"/>
              </a:lnSpc>
              <a:spcBef>
                <a:spcPts val="1000"/>
              </a:spcBef>
              <a:spcAft>
                <a:spcPts val="0"/>
              </a:spcAft>
              <a:buSzPts val="1200"/>
              <a:buNone/>
              <a:defRPr>
                <a:solidFill>
                  <a:srgbClr val="000000"/>
                </a:solidFill>
              </a:defRPr>
            </a:lvl5pPr>
            <a:lvl6pPr lvl="5" rtl="0" algn="l">
              <a:lnSpc>
                <a:spcPct val="130000"/>
              </a:lnSpc>
              <a:spcBef>
                <a:spcPts val="1000"/>
              </a:spcBef>
              <a:spcAft>
                <a:spcPts val="0"/>
              </a:spcAft>
              <a:buSzPts val="1200"/>
              <a:buNone/>
              <a:defRPr>
                <a:solidFill>
                  <a:srgbClr val="000000"/>
                </a:solidFill>
              </a:defRPr>
            </a:lvl6pPr>
            <a:lvl7pPr lvl="6" rtl="0" algn="l">
              <a:lnSpc>
                <a:spcPct val="130000"/>
              </a:lnSpc>
              <a:spcBef>
                <a:spcPts val="1000"/>
              </a:spcBef>
              <a:spcAft>
                <a:spcPts val="0"/>
              </a:spcAft>
              <a:buSzPts val="1000"/>
              <a:buNone/>
              <a:defRPr>
                <a:solidFill>
                  <a:srgbClr val="000000"/>
                </a:solidFill>
              </a:defRPr>
            </a:lvl7pPr>
            <a:lvl8pPr lvl="7" rtl="0" algn="l">
              <a:lnSpc>
                <a:spcPct val="130000"/>
              </a:lnSpc>
              <a:spcBef>
                <a:spcPts val="1000"/>
              </a:spcBef>
              <a:spcAft>
                <a:spcPts val="0"/>
              </a:spcAft>
              <a:buSzPts val="1000"/>
              <a:buNone/>
              <a:defRPr>
                <a:solidFill>
                  <a:srgbClr val="000000"/>
                </a:solidFill>
              </a:defRPr>
            </a:lvl8pPr>
            <a:lvl9pPr lvl="8" rtl="0" algn="l">
              <a:lnSpc>
                <a:spcPct val="130000"/>
              </a:lnSpc>
              <a:spcBef>
                <a:spcPts val="1000"/>
              </a:spcBef>
              <a:spcAft>
                <a:spcPts val="1000"/>
              </a:spcAft>
              <a:buSzPts val="800"/>
              <a:buNone/>
              <a:defRPr>
                <a:solidFill>
                  <a:srgbClr val="000000"/>
                </a:solidFill>
              </a:defRPr>
            </a:lvl9pPr>
          </a:lstStyle>
          <a:p/>
        </p:txBody>
      </p:sp>
      <p:pic>
        <p:nvPicPr>
          <p:cNvPr id="112" name="Google Shape;112;p24"/>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113" name="Google Shape;113;p2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sp>
        <p:nvSpPr>
          <p:cNvPr id="115" name="Google Shape;115;p25"/>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6" name="Google Shape;116;p25"/>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17" name="Google Shape;117;p2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26"/>
          <p:cNvSpPr txBox="1"/>
          <p:nvPr>
            <p:ph type="title"/>
          </p:nvPr>
        </p:nvSpPr>
        <p:spPr>
          <a:xfrm>
            <a:off x="458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0" name="Google Shape;120;p26"/>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21" name="Google Shape;121;p26"/>
          <p:cNvSpPr txBox="1"/>
          <p:nvPr>
            <p:ph idx="2" type="body"/>
          </p:nvPr>
        </p:nvSpPr>
        <p:spPr>
          <a:xfrm>
            <a:off x="4733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22" name="Google Shape;122;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23" name="Google Shape;123;p26"/>
          <p:cNvSpPr txBox="1"/>
          <p:nvPr>
            <p:ph idx="3" type="title"/>
          </p:nvPr>
        </p:nvSpPr>
        <p:spPr>
          <a:xfrm>
            <a:off x="4733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27"/>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6" name="Google Shape;126;p2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27" name="Shape 127"/>
        <p:cNvGrpSpPr/>
        <p:nvPr/>
      </p:nvGrpSpPr>
      <p:grpSpPr>
        <a:xfrm>
          <a:off x="0" y="0"/>
          <a:ext cx="0" cy="0"/>
          <a:chOff x="0" y="0"/>
          <a:chExt cx="0" cy="0"/>
        </a:xfrm>
      </p:grpSpPr>
      <p:sp>
        <p:nvSpPr>
          <p:cNvPr id="128" name="Google Shape;128;p28"/>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9" name="Google Shape;129;p2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30" name="Google Shape;130;p2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31" name="Google Shape;131;p28"/>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2" name="Google Shape;132;p28"/>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33" name="Google Shape;133;p28"/>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4" name="Google Shape;134;p28"/>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35" name="Google Shape;135;p28"/>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6" name="Google Shape;136;p28"/>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37" name="Shape 137"/>
        <p:cNvGrpSpPr/>
        <p:nvPr/>
      </p:nvGrpSpPr>
      <p:grpSpPr>
        <a:xfrm>
          <a:off x="0" y="0"/>
          <a:ext cx="0" cy="0"/>
          <a:chOff x="0" y="0"/>
          <a:chExt cx="0" cy="0"/>
        </a:xfrm>
      </p:grpSpPr>
      <p:sp>
        <p:nvSpPr>
          <p:cNvPr id="138" name="Google Shape;138;p29"/>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39" name="Google Shape;139;p29"/>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0" name="Google Shape;140;p29"/>
          <p:cNvSpPr txBox="1"/>
          <p:nvPr>
            <p:ph idx="2" type="subTitle"/>
          </p:nvPr>
        </p:nvSpPr>
        <p:spPr>
          <a:xfrm>
            <a:off x="5555725" y="2671200"/>
            <a:ext cx="3129300" cy="3945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1" name="Google Shape;141;p29"/>
          <p:cNvSpPr txBox="1"/>
          <p:nvPr>
            <p:ph idx="3" type="body"/>
          </p:nvPr>
        </p:nvSpPr>
        <p:spPr>
          <a:xfrm>
            <a:off x="458975" y="207007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2" name="Google Shape;142;p29"/>
          <p:cNvSpPr txBox="1"/>
          <p:nvPr>
            <p:ph idx="4" type="subTitle"/>
          </p:nvPr>
        </p:nvSpPr>
        <p:spPr>
          <a:xfrm>
            <a:off x="458975" y="267120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3" name="Google Shape;143;p29"/>
          <p:cNvSpPr txBox="1"/>
          <p:nvPr>
            <p:ph idx="5" type="body"/>
          </p:nvPr>
        </p:nvSpPr>
        <p:spPr>
          <a:xfrm>
            <a:off x="458975" y="330312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4" name="Google Shape;144;p29"/>
          <p:cNvSpPr txBox="1"/>
          <p:nvPr>
            <p:ph idx="6" type="subTitle"/>
          </p:nvPr>
        </p:nvSpPr>
        <p:spPr>
          <a:xfrm>
            <a:off x="5555725" y="3177725"/>
            <a:ext cx="3129300" cy="3945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5" name="Google Shape;145;p29"/>
          <p:cNvSpPr txBox="1"/>
          <p:nvPr>
            <p:ph idx="7" type="subTitle"/>
          </p:nvPr>
        </p:nvSpPr>
        <p:spPr>
          <a:xfrm>
            <a:off x="5555725" y="3684250"/>
            <a:ext cx="3129300" cy="3945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6" name="Google Shape;146;p2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47" name="Shape 147"/>
        <p:cNvGrpSpPr/>
        <p:nvPr/>
      </p:nvGrpSpPr>
      <p:grpSpPr>
        <a:xfrm>
          <a:off x="0" y="0"/>
          <a:ext cx="0" cy="0"/>
          <a:chOff x="0" y="0"/>
          <a:chExt cx="0" cy="0"/>
        </a:xfrm>
      </p:grpSpPr>
      <p:sp>
        <p:nvSpPr>
          <p:cNvPr id="148" name="Google Shape;148;p30"/>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9" name="Google Shape;149;p30"/>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0" name="Google Shape;150;p30"/>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1" name="Google Shape;151;p30"/>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2" name="Google Shape;152;p30"/>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3" name="Google Shape;153;p30"/>
          <p:cNvSpPr txBox="1"/>
          <p:nvPr>
            <p:ph idx="5" type="subTitle"/>
          </p:nvPr>
        </p:nvSpPr>
        <p:spPr>
          <a:xfrm>
            <a:off x="458975" y="2952375"/>
            <a:ext cx="3128400" cy="453300"/>
          </a:xfrm>
          <a:prstGeom prst="rect">
            <a:avLst/>
          </a:prstGeom>
          <a:solidFill>
            <a:schemeClr val="accent3"/>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4" name="Google Shape;154;p30"/>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5" name="Google Shape;155;p30"/>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6" name="Google Shape;156;p30"/>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7" name="Google Shape;157;p3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8" name="Shape 158"/>
        <p:cNvGrpSpPr/>
        <p:nvPr/>
      </p:nvGrpSpPr>
      <p:grpSpPr>
        <a:xfrm>
          <a:off x="0" y="0"/>
          <a:ext cx="0" cy="0"/>
          <a:chOff x="0" y="0"/>
          <a:chExt cx="0" cy="0"/>
        </a:xfrm>
      </p:grpSpPr>
      <p:sp>
        <p:nvSpPr>
          <p:cNvPr id="159" name="Google Shape;159;p31"/>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60" name="Google Shape;160;p31"/>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61" name="Google Shape;161;p3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62" name="Shape 162"/>
        <p:cNvGrpSpPr/>
        <p:nvPr/>
      </p:nvGrpSpPr>
      <p:grpSpPr>
        <a:xfrm>
          <a:off x="0" y="0"/>
          <a:ext cx="0" cy="0"/>
          <a:chOff x="0" y="0"/>
          <a:chExt cx="0" cy="0"/>
        </a:xfrm>
      </p:grpSpPr>
      <p:sp>
        <p:nvSpPr>
          <p:cNvPr id="163" name="Google Shape;163;p32"/>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64" name="Google Shape;164;p32"/>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rtl="0" algn="l">
              <a:lnSpc>
                <a:spcPct val="14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165" name="Google Shape;165;p32"/>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6" name="Shape 166"/>
        <p:cNvGrpSpPr/>
        <p:nvPr/>
      </p:nvGrpSpPr>
      <p:grpSpPr>
        <a:xfrm>
          <a:off x="0" y="0"/>
          <a:ext cx="0" cy="0"/>
          <a:chOff x="0" y="0"/>
          <a:chExt cx="0" cy="0"/>
        </a:xfrm>
      </p:grpSpPr>
      <p:sp>
        <p:nvSpPr>
          <p:cNvPr id="167" name="Google Shape;167;p33"/>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8" name="Shape 168"/>
        <p:cNvGrpSpPr/>
        <p:nvPr/>
      </p:nvGrpSpPr>
      <p:grpSpPr>
        <a:xfrm>
          <a:off x="0" y="0"/>
          <a:ext cx="0" cy="0"/>
          <a:chOff x="0" y="0"/>
          <a:chExt cx="0" cy="0"/>
        </a:xfrm>
      </p:grpSpPr>
      <p:sp>
        <p:nvSpPr>
          <p:cNvPr id="169" name="Google Shape;169;p3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0" Type="http://schemas.openxmlformats.org/officeDocument/2006/relationships/theme" Target="../theme/theme1.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5.pn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4.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9" name="Shape 99"/>
        <p:cNvGrpSpPr/>
        <p:nvPr/>
      </p:nvGrpSpPr>
      <p:grpSpPr>
        <a:xfrm>
          <a:off x="0" y="0"/>
          <a:ext cx="0" cy="0"/>
          <a:chOff x="0" y="0"/>
          <a:chExt cx="0" cy="0"/>
        </a:xfrm>
      </p:grpSpPr>
      <p:sp>
        <p:nvSpPr>
          <p:cNvPr id="100" name="Google Shape;100;p22"/>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2200"/>
              <a:buFont typeface="Montserrat"/>
              <a:buNone/>
              <a:defRPr b="1" i="0" sz="2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9pPr>
          </a:lstStyle>
          <a:p/>
        </p:txBody>
      </p:sp>
      <p:sp>
        <p:nvSpPr>
          <p:cNvPr id="101" name="Google Shape;101;p22"/>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102" name="Google Shape;102;p2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3" name="Google Shape;103;p22"/>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14.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5"/>
          <p:cNvSpPr txBox="1"/>
          <p:nvPr>
            <p:ph idx="4294967295" type="ctrTitle"/>
          </p:nvPr>
        </p:nvSpPr>
        <p:spPr>
          <a:xfrm>
            <a:off x="611375" y="15905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000"/>
              <a:buNone/>
            </a:pPr>
            <a:r>
              <a:rPr lang="en-GB" sz="3000">
                <a:solidFill>
                  <a:srgbClr val="4B3241"/>
                </a:solidFill>
              </a:rPr>
              <a:t>Independent Living</a:t>
            </a:r>
            <a:br>
              <a:rPr lang="en-GB" sz="3000">
                <a:solidFill>
                  <a:srgbClr val="4B3241"/>
                </a:solidFill>
              </a:rPr>
            </a:br>
            <a:r>
              <a:rPr lang="en-GB" sz="3000">
                <a:solidFill>
                  <a:srgbClr val="4B3241"/>
                </a:solidFill>
              </a:rPr>
              <a:t>Unit 1 - Home Management</a:t>
            </a:r>
            <a:br>
              <a:rPr lang="en-GB" sz="3000"/>
            </a:br>
            <a:endParaRPr sz="3000"/>
          </a:p>
        </p:txBody>
      </p:sp>
      <p:sp>
        <p:nvSpPr>
          <p:cNvPr id="175" name="Google Shape;175;p35"/>
          <p:cNvSpPr txBox="1"/>
          <p:nvPr>
            <p:ph idx="4294967295" type="subTitle"/>
          </p:nvPr>
        </p:nvSpPr>
        <p:spPr>
          <a:xfrm>
            <a:off x="611375" y="5974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sz="1800">
                <a:solidFill>
                  <a:srgbClr val="4B3241"/>
                </a:solidFill>
              </a:rPr>
              <a:t>Oak Specialist</a:t>
            </a:r>
            <a:endParaRPr sz="1800">
              <a:solidFill>
                <a:srgbClr val="4B3241"/>
              </a:solidFill>
            </a:endParaRPr>
          </a:p>
        </p:txBody>
      </p:sp>
      <p:sp>
        <p:nvSpPr>
          <p:cNvPr id="176" name="Google Shape;176;p35"/>
          <p:cNvSpPr txBox="1"/>
          <p:nvPr>
            <p:ph idx="4294967295" type="subTitle"/>
          </p:nvPr>
        </p:nvSpPr>
        <p:spPr>
          <a:xfrm>
            <a:off x="611375" y="42578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sz="1400">
                <a:solidFill>
                  <a:srgbClr val="4B3241"/>
                </a:solidFill>
              </a:rPr>
              <a:t>Building Understanding</a:t>
            </a:r>
            <a:endParaRPr sz="1400">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What do you use these items for?</a:t>
            </a:r>
            <a:endParaRPr>
              <a:solidFill>
                <a:schemeClr val="dk2"/>
              </a:solidFill>
            </a:endParaRPr>
          </a:p>
        </p:txBody>
      </p:sp>
      <p:sp>
        <p:nvSpPr>
          <p:cNvPr id="257" name="Google Shape;257;p4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
        <p:nvSpPr>
          <p:cNvPr id="258" name="Google Shape;258;p44"/>
          <p:cNvSpPr txBox="1"/>
          <p:nvPr/>
        </p:nvSpPr>
        <p:spPr>
          <a:xfrm>
            <a:off x="1041600" y="2125825"/>
            <a:ext cx="1946700" cy="3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latin typeface="Montserrat"/>
                <a:ea typeface="Montserrat"/>
                <a:cs typeface="Montserrat"/>
                <a:sym typeface="Montserrat"/>
              </a:rPr>
              <a:t>cleaning</a:t>
            </a:r>
            <a:endParaRPr sz="2000">
              <a:latin typeface="Montserrat"/>
              <a:ea typeface="Montserrat"/>
              <a:cs typeface="Montserrat"/>
              <a:sym typeface="Montserrat"/>
            </a:endParaRPr>
          </a:p>
        </p:txBody>
      </p:sp>
      <p:sp>
        <p:nvSpPr>
          <p:cNvPr id="259" name="Google Shape;259;p44"/>
          <p:cNvSpPr txBox="1"/>
          <p:nvPr/>
        </p:nvSpPr>
        <p:spPr>
          <a:xfrm>
            <a:off x="3918313" y="2125825"/>
            <a:ext cx="1946700" cy="3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latin typeface="Montserrat"/>
                <a:ea typeface="Montserrat"/>
                <a:cs typeface="Montserrat"/>
                <a:sym typeface="Montserrat"/>
              </a:rPr>
              <a:t>sweeping</a:t>
            </a:r>
            <a:endParaRPr sz="2000">
              <a:latin typeface="Montserrat"/>
              <a:ea typeface="Montserrat"/>
              <a:cs typeface="Montserrat"/>
              <a:sym typeface="Montserrat"/>
            </a:endParaRPr>
          </a:p>
        </p:txBody>
      </p:sp>
      <p:sp>
        <p:nvSpPr>
          <p:cNvPr id="260" name="Google Shape;260;p44"/>
          <p:cNvSpPr txBox="1"/>
          <p:nvPr/>
        </p:nvSpPr>
        <p:spPr>
          <a:xfrm>
            <a:off x="6702050" y="2125825"/>
            <a:ext cx="1946700" cy="3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latin typeface="Montserrat"/>
                <a:ea typeface="Montserrat"/>
                <a:cs typeface="Montserrat"/>
                <a:sym typeface="Montserrat"/>
              </a:rPr>
              <a:t>washing</a:t>
            </a:r>
            <a:endParaRPr sz="20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5"/>
          <p:cNvSpPr txBox="1"/>
          <p:nvPr>
            <p:ph type="title"/>
          </p:nvPr>
        </p:nvSpPr>
        <p:spPr>
          <a:xfrm>
            <a:off x="620925" y="206767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Where can you use these items?</a:t>
            </a:r>
            <a:endParaRPr>
              <a:solidFill>
                <a:schemeClr val="dk2"/>
              </a:solidFill>
            </a:endParaRPr>
          </a:p>
        </p:txBody>
      </p:sp>
      <p:sp>
        <p:nvSpPr>
          <p:cNvPr id="266" name="Google Shape;266;p4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Bathroom spray</a:t>
            </a:r>
            <a:endParaRPr>
              <a:solidFill>
                <a:schemeClr val="dk2"/>
              </a:solidFill>
            </a:endParaRPr>
          </a:p>
        </p:txBody>
      </p:sp>
      <p:sp>
        <p:nvSpPr>
          <p:cNvPr id="272" name="Google Shape;272;p4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
        <p:nvSpPr>
          <p:cNvPr id="273" name="Google Shape;273;p46"/>
          <p:cNvSpPr/>
          <p:nvPr/>
        </p:nvSpPr>
        <p:spPr>
          <a:xfrm>
            <a:off x="3014875" y="2350175"/>
            <a:ext cx="2231400" cy="6648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4" name="Google Shape;274;p46"/>
          <p:cNvPicPr preferRelativeResize="0"/>
          <p:nvPr/>
        </p:nvPicPr>
        <p:blipFill rotWithShape="1">
          <a:blip r:embed="rId3">
            <a:alphaModFix/>
          </a:blip>
          <a:srcRect b="0" l="16881" r="0" t="0"/>
          <a:stretch/>
        </p:blipFill>
        <p:spPr>
          <a:xfrm>
            <a:off x="5554550" y="1194875"/>
            <a:ext cx="3221050" cy="2573500"/>
          </a:xfrm>
          <a:prstGeom prst="rect">
            <a:avLst/>
          </a:prstGeom>
          <a:noFill/>
          <a:ln>
            <a:noFill/>
          </a:ln>
        </p:spPr>
      </p:pic>
      <p:pic>
        <p:nvPicPr>
          <p:cNvPr id="275" name="Google Shape;275;p46"/>
          <p:cNvPicPr preferRelativeResize="0"/>
          <p:nvPr/>
        </p:nvPicPr>
        <p:blipFill>
          <a:blip r:embed="rId4">
            <a:alphaModFix/>
          </a:blip>
          <a:stretch>
            <a:fillRect/>
          </a:stretch>
        </p:blipFill>
        <p:spPr>
          <a:xfrm>
            <a:off x="873225" y="1224263"/>
            <a:ext cx="1937949" cy="29166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7"/>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Washing up liquid and sponge</a:t>
            </a:r>
            <a:endParaRPr>
              <a:solidFill>
                <a:schemeClr val="dk2"/>
              </a:solidFill>
            </a:endParaRPr>
          </a:p>
        </p:txBody>
      </p:sp>
      <p:sp>
        <p:nvSpPr>
          <p:cNvPr id="281" name="Google Shape;281;p4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
        <p:nvSpPr>
          <p:cNvPr id="282" name="Google Shape;282;p47"/>
          <p:cNvSpPr/>
          <p:nvPr/>
        </p:nvSpPr>
        <p:spPr>
          <a:xfrm>
            <a:off x="3481750" y="2358075"/>
            <a:ext cx="2104800" cy="6648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3" name="Google Shape;283;p47"/>
          <p:cNvPicPr preferRelativeResize="0"/>
          <p:nvPr/>
        </p:nvPicPr>
        <p:blipFill>
          <a:blip r:embed="rId3">
            <a:alphaModFix/>
          </a:blip>
          <a:stretch>
            <a:fillRect/>
          </a:stretch>
        </p:blipFill>
        <p:spPr>
          <a:xfrm>
            <a:off x="5738950" y="1411925"/>
            <a:ext cx="3252650" cy="2185374"/>
          </a:xfrm>
          <a:prstGeom prst="rect">
            <a:avLst/>
          </a:prstGeom>
          <a:noFill/>
          <a:ln>
            <a:noFill/>
          </a:ln>
        </p:spPr>
      </p:pic>
      <p:pic>
        <p:nvPicPr>
          <p:cNvPr id="284" name="Google Shape;284;p47"/>
          <p:cNvPicPr preferRelativeResize="0"/>
          <p:nvPr/>
        </p:nvPicPr>
        <p:blipFill>
          <a:blip r:embed="rId4">
            <a:alphaModFix/>
          </a:blip>
          <a:stretch>
            <a:fillRect/>
          </a:stretch>
        </p:blipFill>
        <p:spPr>
          <a:xfrm>
            <a:off x="458800" y="1627000"/>
            <a:ext cx="943300" cy="2021351"/>
          </a:xfrm>
          <a:prstGeom prst="rect">
            <a:avLst/>
          </a:prstGeom>
          <a:noFill/>
          <a:ln>
            <a:noFill/>
          </a:ln>
        </p:spPr>
      </p:pic>
      <p:pic>
        <p:nvPicPr>
          <p:cNvPr id="285" name="Google Shape;285;p47"/>
          <p:cNvPicPr preferRelativeResize="0"/>
          <p:nvPr/>
        </p:nvPicPr>
        <p:blipFill>
          <a:blip r:embed="rId5">
            <a:alphaModFix/>
          </a:blip>
          <a:stretch>
            <a:fillRect/>
          </a:stretch>
        </p:blipFill>
        <p:spPr>
          <a:xfrm>
            <a:off x="1641213" y="2156875"/>
            <a:ext cx="1601424" cy="10671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Wipes</a:t>
            </a:r>
            <a:endParaRPr>
              <a:solidFill>
                <a:schemeClr val="dk2"/>
              </a:solidFill>
            </a:endParaRPr>
          </a:p>
        </p:txBody>
      </p:sp>
      <p:sp>
        <p:nvSpPr>
          <p:cNvPr id="291" name="Google Shape;291;p4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pic>
        <p:nvPicPr>
          <p:cNvPr id="292" name="Google Shape;292;p48"/>
          <p:cNvPicPr preferRelativeResize="0"/>
          <p:nvPr/>
        </p:nvPicPr>
        <p:blipFill>
          <a:blip r:embed="rId3">
            <a:alphaModFix/>
          </a:blip>
          <a:stretch>
            <a:fillRect/>
          </a:stretch>
        </p:blipFill>
        <p:spPr>
          <a:xfrm>
            <a:off x="4733925" y="907175"/>
            <a:ext cx="3329151" cy="3329151"/>
          </a:xfrm>
          <a:prstGeom prst="rect">
            <a:avLst/>
          </a:prstGeom>
          <a:noFill/>
          <a:ln>
            <a:noFill/>
          </a:ln>
        </p:spPr>
      </p:pic>
      <p:sp>
        <p:nvSpPr>
          <p:cNvPr id="293" name="Google Shape;293;p48"/>
          <p:cNvSpPr/>
          <p:nvPr/>
        </p:nvSpPr>
        <p:spPr>
          <a:xfrm>
            <a:off x="2949900" y="2302700"/>
            <a:ext cx="1622100" cy="6567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4" name="Google Shape;294;p48"/>
          <p:cNvPicPr preferRelativeResize="0"/>
          <p:nvPr/>
        </p:nvPicPr>
        <p:blipFill rotWithShape="1">
          <a:blip r:embed="rId4">
            <a:alphaModFix/>
          </a:blip>
          <a:srcRect b="0" l="11432" r="9063" t="0"/>
          <a:stretch/>
        </p:blipFill>
        <p:spPr>
          <a:xfrm>
            <a:off x="189925" y="1444138"/>
            <a:ext cx="2690451" cy="225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Mop and dustpan and brush</a:t>
            </a:r>
            <a:endParaRPr>
              <a:solidFill>
                <a:schemeClr val="dk2"/>
              </a:solidFill>
            </a:endParaRPr>
          </a:p>
        </p:txBody>
      </p:sp>
      <p:sp>
        <p:nvSpPr>
          <p:cNvPr id="300" name="Google Shape;300;p4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
        <p:nvSpPr>
          <p:cNvPr id="301" name="Google Shape;301;p49"/>
          <p:cNvSpPr/>
          <p:nvPr/>
        </p:nvSpPr>
        <p:spPr>
          <a:xfrm>
            <a:off x="3481875" y="2350175"/>
            <a:ext cx="1764300" cy="6648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2" name="Google Shape;302;p49"/>
          <p:cNvPicPr preferRelativeResize="0"/>
          <p:nvPr/>
        </p:nvPicPr>
        <p:blipFill rotWithShape="1">
          <a:blip r:embed="rId3">
            <a:alphaModFix/>
          </a:blip>
          <a:srcRect b="0" l="34305" r="0" t="55709"/>
          <a:stretch/>
        </p:blipFill>
        <p:spPr>
          <a:xfrm>
            <a:off x="5325300" y="1933713"/>
            <a:ext cx="3745424" cy="1682741"/>
          </a:xfrm>
          <a:prstGeom prst="rect">
            <a:avLst/>
          </a:prstGeom>
          <a:noFill/>
          <a:ln>
            <a:noFill/>
          </a:ln>
        </p:spPr>
      </p:pic>
      <p:pic>
        <p:nvPicPr>
          <p:cNvPr id="303" name="Google Shape;303;p49"/>
          <p:cNvPicPr preferRelativeResize="0"/>
          <p:nvPr/>
        </p:nvPicPr>
        <p:blipFill rotWithShape="1">
          <a:blip r:embed="rId4">
            <a:alphaModFix/>
          </a:blip>
          <a:srcRect b="3790" l="14988" r="12395" t="14343"/>
          <a:stretch/>
        </p:blipFill>
        <p:spPr>
          <a:xfrm>
            <a:off x="1459152" y="1563700"/>
            <a:ext cx="1764299" cy="1493100"/>
          </a:xfrm>
          <a:prstGeom prst="rect">
            <a:avLst/>
          </a:prstGeom>
          <a:noFill/>
          <a:ln>
            <a:noFill/>
          </a:ln>
        </p:spPr>
      </p:pic>
      <p:pic>
        <p:nvPicPr>
          <p:cNvPr id="304" name="Google Shape;304;p49"/>
          <p:cNvPicPr preferRelativeResize="0"/>
          <p:nvPr/>
        </p:nvPicPr>
        <p:blipFill>
          <a:blip r:embed="rId5">
            <a:alphaModFix/>
          </a:blip>
          <a:stretch>
            <a:fillRect/>
          </a:stretch>
        </p:blipFill>
        <p:spPr>
          <a:xfrm>
            <a:off x="190396" y="1933721"/>
            <a:ext cx="2229650" cy="2716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0"/>
          <p:cNvSpPr txBox="1"/>
          <p:nvPr>
            <p:ph type="title"/>
          </p:nvPr>
        </p:nvSpPr>
        <p:spPr>
          <a:xfrm>
            <a:off x="458975" y="3688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Where can you use the items?</a:t>
            </a:r>
            <a:endParaRPr>
              <a:solidFill>
                <a:schemeClr val="dk2"/>
              </a:solidFill>
            </a:endParaRPr>
          </a:p>
        </p:txBody>
      </p:sp>
      <p:sp>
        <p:nvSpPr>
          <p:cNvPr id="310" name="Google Shape;310;p5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graphicFrame>
        <p:nvGraphicFramePr>
          <p:cNvPr id="311" name="Google Shape;311;p50"/>
          <p:cNvGraphicFramePr/>
          <p:nvPr/>
        </p:nvGraphicFramePr>
        <p:xfrm>
          <a:off x="520975" y="831650"/>
          <a:ext cx="3000000" cy="3000000"/>
        </p:xfrm>
        <a:graphic>
          <a:graphicData uri="http://schemas.openxmlformats.org/drawingml/2006/table">
            <a:tbl>
              <a:tblPr>
                <a:noFill/>
                <a:tableStyleId>{F4D439DC-FBD5-42A1-8893-6E53DA062788}</a:tableStyleId>
              </a:tblPr>
              <a:tblGrid>
                <a:gridCol w="1990250"/>
                <a:gridCol w="1990250"/>
                <a:gridCol w="1990250"/>
                <a:gridCol w="1990250"/>
              </a:tblGrid>
              <a:tr h="2082825">
                <a:tc>
                  <a:txBody>
                    <a:bodyPr/>
                    <a:lstStyle/>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457200" rtl="0" algn="l">
                        <a:lnSpc>
                          <a:spcPct val="130000"/>
                        </a:lnSpc>
                        <a:spcBef>
                          <a:spcPts val="0"/>
                        </a:spcBef>
                        <a:spcAft>
                          <a:spcPts val="0"/>
                        </a:spcAft>
                        <a:buNone/>
                      </a:pPr>
                      <a:r>
                        <a:rPr b="1" lang="en-GB" sz="1600">
                          <a:solidFill>
                            <a:schemeClr val="dk2"/>
                          </a:solidFill>
                          <a:latin typeface="Montserrat"/>
                          <a:ea typeface="Montserrat"/>
                          <a:cs typeface="Montserrat"/>
                          <a:sym typeface="Montserrat"/>
                        </a:rPr>
                        <a:t>   </a:t>
                      </a:r>
                      <a:r>
                        <a:rPr b="1" lang="en-GB" sz="1600">
                          <a:solidFill>
                            <a:schemeClr val="dk2"/>
                          </a:solidFill>
                          <a:latin typeface="Montserrat"/>
                          <a:ea typeface="Montserrat"/>
                          <a:cs typeface="Montserrat"/>
                          <a:sym typeface="Montserrat"/>
                        </a:rPr>
                        <a:t>sink</a:t>
                      </a:r>
                      <a:endParaRPr b="1" sz="1600"/>
                    </a:p>
                  </a:txBody>
                  <a:tcPr marT="91425" marB="91425" marR="91425" marL="91425"/>
                </a:tc>
                <a:tc>
                  <a:txBody>
                    <a:bodyPr/>
                    <a:lstStyle/>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lnSpc>
                          <a:spcPct val="130000"/>
                        </a:lnSpc>
                        <a:spcBef>
                          <a:spcPts val="0"/>
                        </a:spcBef>
                        <a:spcAft>
                          <a:spcPts val="0"/>
                        </a:spcAft>
                        <a:buNone/>
                      </a:pPr>
                      <a:r>
                        <a:rPr b="1" lang="en-GB" sz="1600">
                          <a:solidFill>
                            <a:schemeClr val="dk2"/>
                          </a:solidFill>
                          <a:latin typeface="Montserrat"/>
                          <a:ea typeface="Montserrat"/>
                          <a:cs typeface="Montserrat"/>
                          <a:sym typeface="Montserrat"/>
                        </a:rPr>
                        <a:t>kitchen surface</a:t>
                      </a:r>
                      <a:endParaRPr b="1" sz="1600"/>
                    </a:p>
                  </a:txBody>
                  <a:tcPr marT="91425" marB="91425" marR="91425" marL="91425"/>
                </a:tc>
                <a:tc>
                  <a:txBody>
                    <a:bodyPr/>
                    <a:lstStyle/>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lnSpc>
                          <a:spcPct val="130000"/>
                        </a:lnSpc>
                        <a:spcBef>
                          <a:spcPts val="0"/>
                        </a:spcBef>
                        <a:spcAft>
                          <a:spcPts val="0"/>
                        </a:spcAft>
                        <a:buNone/>
                      </a:pPr>
                      <a:r>
                        <a:rPr b="1" lang="en-GB" sz="1600">
                          <a:solidFill>
                            <a:schemeClr val="dk2"/>
                          </a:solidFill>
                          <a:latin typeface="Montserrat"/>
                          <a:ea typeface="Montserrat"/>
                          <a:cs typeface="Montserrat"/>
                          <a:sym typeface="Montserrat"/>
                        </a:rPr>
                        <a:t>floor</a:t>
                      </a:r>
                      <a:endParaRPr b="1" sz="1600"/>
                    </a:p>
                  </a:txBody>
                  <a:tcPr marT="91425" marB="91425" marR="91425" marL="91425"/>
                </a:tc>
                <a:tc>
                  <a:txBody>
                    <a:bodyPr/>
                    <a:lstStyle/>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lnSpc>
                          <a:spcPct val="130000"/>
                        </a:lnSpc>
                        <a:spcBef>
                          <a:spcPts val="0"/>
                        </a:spcBef>
                        <a:spcAft>
                          <a:spcPts val="0"/>
                        </a:spcAft>
                        <a:buNone/>
                      </a:pPr>
                      <a:r>
                        <a:rPr b="1" lang="en-GB" sz="1600">
                          <a:solidFill>
                            <a:schemeClr val="dk2"/>
                          </a:solidFill>
                          <a:latin typeface="Montserrat"/>
                          <a:ea typeface="Montserrat"/>
                          <a:cs typeface="Montserrat"/>
                          <a:sym typeface="Montserrat"/>
                        </a:rPr>
                        <a:t>bathroom</a:t>
                      </a:r>
                      <a:endParaRPr b="1" sz="1600"/>
                    </a:p>
                  </a:txBody>
                  <a:tcPr marT="91425" marB="91425" marR="91425" marL="91425"/>
                </a:tc>
              </a:tr>
            </a:tbl>
          </a:graphicData>
        </a:graphic>
      </p:graphicFrame>
      <p:pic>
        <p:nvPicPr>
          <p:cNvPr id="312" name="Google Shape;312;p50"/>
          <p:cNvPicPr preferRelativeResize="0"/>
          <p:nvPr/>
        </p:nvPicPr>
        <p:blipFill>
          <a:blip r:embed="rId3">
            <a:alphaModFix/>
          </a:blip>
          <a:stretch>
            <a:fillRect/>
          </a:stretch>
        </p:blipFill>
        <p:spPr>
          <a:xfrm>
            <a:off x="2730000" y="1084625"/>
            <a:ext cx="1680075" cy="1577676"/>
          </a:xfrm>
          <a:prstGeom prst="rect">
            <a:avLst/>
          </a:prstGeom>
          <a:noFill/>
          <a:ln>
            <a:noFill/>
          </a:ln>
        </p:spPr>
      </p:pic>
      <p:pic>
        <p:nvPicPr>
          <p:cNvPr id="313" name="Google Shape;313;p50"/>
          <p:cNvPicPr preferRelativeResize="0"/>
          <p:nvPr/>
        </p:nvPicPr>
        <p:blipFill rotWithShape="1">
          <a:blip r:embed="rId4">
            <a:alphaModFix/>
          </a:blip>
          <a:srcRect b="0" l="16881" r="0" t="0"/>
          <a:stretch/>
        </p:blipFill>
        <p:spPr>
          <a:xfrm>
            <a:off x="6491730" y="1029250"/>
            <a:ext cx="1974669" cy="1577674"/>
          </a:xfrm>
          <a:prstGeom prst="rect">
            <a:avLst/>
          </a:prstGeom>
          <a:noFill/>
          <a:ln>
            <a:noFill/>
          </a:ln>
        </p:spPr>
      </p:pic>
      <p:pic>
        <p:nvPicPr>
          <p:cNvPr id="314" name="Google Shape;314;p50"/>
          <p:cNvPicPr preferRelativeResize="0"/>
          <p:nvPr/>
        </p:nvPicPr>
        <p:blipFill>
          <a:blip r:embed="rId5">
            <a:alphaModFix/>
          </a:blip>
          <a:stretch>
            <a:fillRect/>
          </a:stretch>
        </p:blipFill>
        <p:spPr>
          <a:xfrm>
            <a:off x="555900" y="1101975"/>
            <a:ext cx="1919366" cy="1289574"/>
          </a:xfrm>
          <a:prstGeom prst="rect">
            <a:avLst/>
          </a:prstGeom>
          <a:noFill/>
          <a:ln>
            <a:noFill/>
          </a:ln>
        </p:spPr>
      </p:pic>
      <p:pic>
        <p:nvPicPr>
          <p:cNvPr id="315" name="Google Shape;315;p50"/>
          <p:cNvPicPr preferRelativeResize="0"/>
          <p:nvPr/>
        </p:nvPicPr>
        <p:blipFill rotWithShape="1">
          <a:blip r:embed="rId6">
            <a:alphaModFix/>
          </a:blip>
          <a:srcRect b="0" l="34304" r="33768" t="55709"/>
          <a:stretch/>
        </p:blipFill>
        <p:spPr>
          <a:xfrm>
            <a:off x="4572000" y="1032100"/>
            <a:ext cx="1820202" cy="1682726"/>
          </a:xfrm>
          <a:prstGeom prst="rect">
            <a:avLst/>
          </a:prstGeom>
          <a:noFill/>
          <a:ln>
            <a:noFill/>
          </a:ln>
        </p:spPr>
      </p:pic>
      <p:sp>
        <p:nvSpPr>
          <p:cNvPr id="316" name="Google Shape;316;p50"/>
          <p:cNvSpPr txBox="1"/>
          <p:nvPr/>
        </p:nvSpPr>
        <p:spPr>
          <a:xfrm>
            <a:off x="520475" y="3658625"/>
            <a:ext cx="7961100" cy="10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With a parent/ carer u</a:t>
            </a:r>
            <a:r>
              <a:rPr lang="en-GB">
                <a:latin typeface="Montserrat"/>
                <a:ea typeface="Montserrat"/>
                <a:cs typeface="Montserrat"/>
                <a:sym typeface="Montserrat"/>
              </a:rPr>
              <a:t>se the real objects one at a time and discuss where each cleaning product or equipment can be used e.g “where can we use the mop?”. Can you match the cleaning product to the place in the house? If you are working in the home, visit each area and model how to use the products and equipment in its real context.</a:t>
            </a:r>
            <a:endParaRPr>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1"/>
          <p:cNvSpPr txBox="1"/>
          <p:nvPr>
            <p:ph type="title"/>
          </p:nvPr>
        </p:nvSpPr>
        <p:spPr>
          <a:xfrm>
            <a:off x="458975" y="2164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Independent Living: Home Management</a:t>
            </a:r>
            <a:endParaRPr>
              <a:solidFill>
                <a:schemeClr val="dk2"/>
              </a:solidFill>
            </a:endParaRPr>
          </a:p>
        </p:txBody>
      </p:sp>
      <p:sp>
        <p:nvSpPr>
          <p:cNvPr id="322" name="Google Shape;322;p51"/>
          <p:cNvSpPr txBox="1"/>
          <p:nvPr>
            <p:ph idx="1" type="body"/>
          </p:nvPr>
        </p:nvSpPr>
        <p:spPr>
          <a:xfrm>
            <a:off x="456088" y="726125"/>
            <a:ext cx="8231700" cy="405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Cleaning in the home</a:t>
            </a:r>
            <a:endParaRPr/>
          </a:p>
        </p:txBody>
      </p:sp>
      <p:sp>
        <p:nvSpPr>
          <p:cNvPr id="323" name="Google Shape;323;p51"/>
          <p:cNvSpPr txBox="1"/>
          <p:nvPr>
            <p:ph idx="2" type="subTitle"/>
          </p:nvPr>
        </p:nvSpPr>
        <p:spPr>
          <a:xfrm>
            <a:off x="461863" y="11793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easier</a:t>
            </a:r>
            <a:endParaRPr>
              <a:solidFill>
                <a:schemeClr val="dk2"/>
              </a:solidFill>
            </a:endParaRPr>
          </a:p>
        </p:txBody>
      </p:sp>
      <p:sp>
        <p:nvSpPr>
          <p:cNvPr id="324" name="Google Shape;324;p51"/>
          <p:cNvSpPr txBox="1"/>
          <p:nvPr>
            <p:ph idx="3" type="body"/>
          </p:nvPr>
        </p:nvSpPr>
        <p:spPr>
          <a:xfrm>
            <a:off x="461875" y="1789825"/>
            <a:ext cx="2585400" cy="28167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600"/>
              </a:spcAft>
              <a:buSzPts val="1200"/>
              <a:buNone/>
            </a:pPr>
            <a:r>
              <a:rPr lang="en-GB" sz="1600"/>
              <a:t>Gather the items and cleaning products together in a pile. Ask your learner to put them away in the correct place. Use familiar products such as washing up liquid. </a:t>
            </a:r>
            <a:endParaRPr sz="1600"/>
          </a:p>
        </p:txBody>
      </p:sp>
      <p:sp>
        <p:nvSpPr>
          <p:cNvPr id="325" name="Google Shape;325;p51"/>
          <p:cNvSpPr txBox="1"/>
          <p:nvPr>
            <p:ph idx="4" type="subTitle"/>
          </p:nvPr>
        </p:nvSpPr>
        <p:spPr>
          <a:xfrm>
            <a:off x="3205988" y="11793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harder</a:t>
            </a:r>
            <a:endParaRPr>
              <a:solidFill>
                <a:schemeClr val="dk2"/>
              </a:solidFill>
            </a:endParaRPr>
          </a:p>
        </p:txBody>
      </p:sp>
      <p:sp>
        <p:nvSpPr>
          <p:cNvPr id="326" name="Google Shape;326;p51"/>
          <p:cNvSpPr txBox="1"/>
          <p:nvPr>
            <p:ph idx="5" type="body"/>
          </p:nvPr>
        </p:nvSpPr>
        <p:spPr>
          <a:xfrm>
            <a:off x="3205994" y="1789825"/>
            <a:ext cx="2585400" cy="28167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0"/>
              </a:spcAft>
              <a:buSzPts val="1200"/>
              <a:buNone/>
            </a:pPr>
            <a:r>
              <a:rPr lang="en-GB" sz="1600"/>
              <a:t>Write the labels of each item or cleaning product. Can your learner match the item or product to the correct label? </a:t>
            </a:r>
            <a:endParaRPr sz="1600"/>
          </a:p>
        </p:txBody>
      </p:sp>
      <p:sp>
        <p:nvSpPr>
          <p:cNvPr id="327" name="Google Shape;327;p51"/>
          <p:cNvSpPr txBox="1"/>
          <p:nvPr>
            <p:ph idx="6" type="subTitle"/>
          </p:nvPr>
        </p:nvSpPr>
        <p:spPr>
          <a:xfrm>
            <a:off x="6000825" y="1179325"/>
            <a:ext cx="26871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More ideas</a:t>
            </a:r>
            <a:endParaRPr>
              <a:solidFill>
                <a:schemeClr val="dk2"/>
              </a:solidFill>
            </a:endParaRPr>
          </a:p>
        </p:txBody>
      </p:sp>
      <p:sp>
        <p:nvSpPr>
          <p:cNvPr id="328" name="Google Shape;328;p51"/>
          <p:cNvSpPr txBox="1"/>
          <p:nvPr>
            <p:ph idx="7" type="body"/>
          </p:nvPr>
        </p:nvSpPr>
        <p:spPr>
          <a:xfrm>
            <a:off x="6000750" y="1789825"/>
            <a:ext cx="2687100" cy="28167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0"/>
              </a:spcAft>
              <a:buSzPts val="1200"/>
              <a:buNone/>
            </a:pPr>
            <a:r>
              <a:rPr lang="en-GB" sz="1500"/>
              <a:t>Visit the cleaning product aisle in the supermarket and model how to find out information from the cleaning product label e.g. looking at the image on the front. </a:t>
            </a:r>
            <a:endParaRPr sz="1500"/>
          </a:p>
          <a:p>
            <a:pPr indent="0" lvl="0" marL="0" rtl="0" algn="l">
              <a:lnSpc>
                <a:spcPct val="115000"/>
              </a:lnSpc>
              <a:spcBef>
                <a:spcPts val="600"/>
              </a:spcBef>
              <a:spcAft>
                <a:spcPts val="600"/>
              </a:spcAft>
              <a:buSzPts val="1200"/>
              <a:buNone/>
            </a:pPr>
            <a:r>
              <a:rPr lang="en-GB" sz="1500"/>
              <a:t>Discuss the dangers of some cleaning products e.g. bleach.</a:t>
            </a:r>
            <a:endParaRPr sz="1500"/>
          </a:p>
        </p:txBody>
      </p:sp>
      <p:sp>
        <p:nvSpPr>
          <p:cNvPr id="329" name="Google Shape;329;p5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335" name="Google Shape;335;p5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Further Learning with Oak National</a:t>
            </a:r>
            <a:endParaRPr>
              <a:solidFill>
                <a:schemeClr val="dk2"/>
              </a:solidFill>
            </a:endParaRPr>
          </a:p>
        </p:txBody>
      </p:sp>
      <p:sp>
        <p:nvSpPr>
          <p:cNvPr id="336" name="Google Shape;336;p52"/>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Independent Living:</a:t>
            </a:r>
            <a:endParaRPr/>
          </a:p>
          <a:p>
            <a:pPr indent="0" lvl="0" marL="0" rtl="0" algn="l">
              <a:lnSpc>
                <a:spcPct val="130000"/>
              </a:lnSpc>
              <a:spcBef>
                <a:spcPts val="0"/>
              </a:spcBef>
              <a:spcAft>
                <a:spcPts val="0"/>
              </a:spcAft>
              <a:buSzPts val="1600"/>
              <a:buNone/>
            </a:pPr>
            <a:r>
              <a:t/>
            </a:r>
            <a:endParaRPr/>
          </a:p>
          <a:p>
            <a:pPr indent="-330200" lvl="0" marL="457200" rtl="0" algn="l">
              <a:lnSpc>
                <a:spcPct val="130000"/>
              </a:lnSpc>
              <a:spcBef>
                <a:spcPts val="0"/>
              </a:spcBef>
              <a:spcAft>
                <a:spcPts val="0"/>
              </a:spcAft>
              <a:buSzPts val="1600"/>
              <a:buChar char="●"/>
            </a:pPr>
            <a:r>
              <a:rPr lang="en-GB"/>
              <a:t>Applying Learning- Using cleaning products (Unit 1)</a:t>
            </a:r>
            <a:endParaRPr/>
          </a:p>
          <a:p>
            <a:pPr indent="-330200" lvl="0" marL="457200" rtl="0" algn="l">
              <a:lnSpc>
                <a:spcPct val="130000"/>
              </a:lnSpc>
              <a:spcBef>
                <a:spcPts val="0"/>
              </a:spcBef>
              <a:spcAft>
                <a:spcPts val="0"/>
              </a:spcAft>
              <a:buSzPts val="1600"/>
              <a:buChar char="●"/>
            </a:pPr>
            <a:r>
              <a:rPr lang="en-GB"/>
              <a:t>Applying Learning- Hygiene at home (Unit 1)</a:t>
            </a:r>
            <a:endParaRPr/>
          </a:p>
        </p:txBody>
      </p:sp>
      <p:sp>
        <p:nvSpPr>
          <p:cNvPr id="337" name="Google Shape;337;p5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3"/>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References</a:t>
            </a:r>
            <a:endParaRPr>
              <a:solidFill>
                <a:schemeClr val="dk2"/>
              </a:solidFill>
            </a:endParaRPr>
          </a:p>
        </p:txBody>
      </p:sp>
      <p:sp>
        <p:nvSpPr>
          <p:cNvPr id="343" name="Google Shape;343;p53"/>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1100">
                <a:solidFill>
                  <a:srgbClr val="000000"/>
                </a:solidFill>
              </a:rPr>
              <a:t>Slide 9- Cleaning spray, Pxhere / Sponge, Pixabay/ </a:t>
            </a:r>
            <a:r>
              <a:rPr lang="en-GB" sz="1100">
                <a:solidFill>
                  <a:srgbClr val="000000"/>
                </a:solidFill>
              </a:rPr>
              <a:t>Palmolive antibacterial dish liquid, NeoBatfreak, Wikimedia Commons/ Disinfectant wipes, Pixabay/ Mop,  AwOc, Wikimedia Commons / Blue broom and dustpan, Santeri Viinamäki, Wikimedia Commons</a:t>
            </a:r>
            <a:endParaRPr sz="1100">
              <a:solidFill>
                <a:srgbClr val="000000"/>
              </a:solidFill>
            </a:endParaRPr>
          </a:p>
          <a:p>
            <a:pPr indent="0" lvl="0" marL="0" rtl="0" algn="l">
              <a:spcBef>
                <a:spcPts val="0"/>
              </a:spcBef>
              <a:spcAft>
                <a:spcPts val="0"/>
              </a:spcAft>
              <a:buNone/>
            </a:pPr>
            <a:r>
              <a:rPr lang="en-GB" sz="1100">
                <a:solidFill>
                  <a:srgbClr val="000000"/>
                </a:solidFill>
              </a:rPr>
              <a:t>Slide 12- Luxury bathroom. Pixabay</a:t>
            </a:r>
            <a:endParaRPr sz="1100">
              <a:solidFill>
                <a:srgbClr val="000000"/>
              </a:solidFill>
            </a:endParaRPr>
          </a:p>
          <a:p>
            <a:pPr indent="0" lvl="0" marL="0" rtl="0" algn="l">
              <a:spcBef>
                <a:spcPts val="0"/>
              </a:spcBef>
              <a:spcAft>
                <a:spcPts val="0"/>
              </a:spcAft>
              <a:buNone/>
            </a:pPr>
            <a:r>
              <a:rPr lang="en-GB" sz="1100">
                <a:solidFill>
                  <a:srgbClr val="000000"/>
                </a:solidFill>
              </a:rPr>
              <a:t>Slide 13- Basin sink kitchen, Pixabay</a:t>
            </a:r>
            <a:endParaRPr sz="1100">
              <a:solidFill>
                <a:srgbClr val="000000"/>
              </a:solidFill>
            </a:endParaRPr>
          </a:p>
          <a:p>
            <a:pPr indent="0" lvl="0" marL="0" rtl="0" algn="l">
              <a:spcBef>
                <a:spcPts val="0"/>
              </a:spcBef>
              <a:spcAft>
                <a:spcPts val="0"/>
              </a:spcAft>
              <a:buNone/>
            </a:pPr>
            <a:r>
              <a:rPr lang="en-GB" sz="1100">
                <a:solidFill>
                  <a:srgbClr val="000000"/>
                </a:solidFill>
              </a:rPr>
              <a:t>Slide 14- Kitchen worktop, Pixabay</a:t>
            </a:r>
            <a:endParaRPr sz="1100">
              <a:solidFill>
                <a:srgbClr val="000000"/>
              </a:solidFill>
            </a:endParaRPr>
          </a:p>
          <a:p>
            <a:pPr indent="0" lvl="0" marL="0" rtl="0" algn="l">
              <a:spcBef>
                <a:spcPts val="0"/>
              </a:spcBef>
              <a:spcAft>
                <a:spcPts val="0"/>
              </a:spcAft>
              <a:buNone/>
            </a:pPr>
            <a:r>
              <a:rPr lang="en-GB" sz="1100">
                <a:solidFill>
                  <a:srgbClr val="000000"/>
                </a:solidFill>
              </a:rPr>
              <a:t>Slide 15- </a:t>
            </a:r>
            <a:r>
              <a:rPr lang="en-GB" sz="1100">
                <a:solidFill>
                  <a:srgbClr val="000000"/>
                </a:solidFill>
              </a:rPr>
              <a:t>Chairs floor furniture, Pixabay</a:t>
            </a:r>
            <a:endParaRPr sz="1100">
              <a:solidFill>
                <a:srgbClr val="000000"/>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6"/>
          <p:cNvSpPr txBox="1"/>
          <p:nvPr/>
        </p:nvSpPr>
        <p:spPr>
          <a:xfrm>
            <a:off x="458975" y="64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2200">
                <a:solidFill>
                  <a:srgbClr val="434343"/>
                </a:solidFill>
                <a:latin typeface="Montserrat"/>
                <a:ea typeface="Montserrat"/>
                <a:cs typeface="Montserrat"/>
                <a:sym typeface="Montserrat"/>
              </a:rPr>
              <a:t>Unit 1- Home Management</a:t>
            </a:r>
            <a:endParaRPr b="1" sz="2200">
              <a:solidFill>
                <a:srgbClr val="434343"/>
              </a:solidFill>
              <a:latin typeface="Montserrat"/>
              <a:ea typeface="Montserrat"/>
              <a:cs typeface="Montserrat"/>
              <a:sym typeface="Montserrat"/>
            </a:endParaRPr>
          </a:p>
        </p:txBody>
      </p:sp>
      <p:sp>
        <p:nvSpPr>
          <p:cNvPr id="182" name="Google Shape;182;p36"/>
          <p:cNvSpPr txBox="1"/>
          <p:nvPr/>
        </p:nvSpPr>
        <p:spPr>
          <a:xfrm>
            <a:off x="458975" y="523750"/>
            <a:ext cx="35058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None/>
            </a:pPr>
            <a:r>
              <a:rPr lang="en-GB" sz="1600">
                <a:solidFill>
                  <a:srgbClr val="434343"/>
                </a:solidFill>
                <a:latin typeface="Montserrat SemiBold"/>
                <a:ea typeface="Montserrat SemiBold"/>
                <a:cs typeface="Montserrat SemiBold"/>
                <a:sym typeface="Montserrat SemiBold"/>
              </a:rPr>
              <a:t>Lesson 1- Cleaning in the home</a:t>
            </a:r>
            <a:endParaRPr sz="1600">
              <a:solidFill>
                <a:srgbClr val="434343"/>
              </a:solidFill>
              <a:latin typeface="Montserrat SemiBold"/>
              <a:ea typeface="Montserrat SemiBold"/>
              <a:cs typeface="Montserrat SemiBold"/>
              <a:sym typeface="Montserrat SemiBold"/>
            </a:endParaRPr>
          </a:p>
        </p:txBody>
      </p:sp>
      <p:sp>
        <p:nvSpPr>
          <p:cNvPr id="183" name="Google Shape;183;p36"/>
          <p:cNvSpPr txBox="1"/>
          <p:nvPr/>
        </p:nvSpPr>
        <p:spPr>
          <a:xfrm>
            <a:off x="458975" y="11556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None/>
            </a:pPr>
            <a:r>
              <a:rPr lang="en-GB" sz="1500">
                <a:solidFill>
                  <a:srgbClr val="434343"/>
                </a:solidFill>
                <a:latin typeface="Montserrat"/>
                <a:ea typeface="Montserrat"/>
                <a:cs typeface="Montserrat"/>
                <a:sym typeface="Montserrat"/>
              </a:rPr>
              <a:t>Recognising common cleaning equipment and where to use it. </a:t>
            </a:r>
            <a:endParaRPr sz="1500">
              <a:solidFill>
                <a:srgbClr val="434343"/>
              </a:solidFill>
              <a:latin typeface="Montserrat"/>
              <a:ea typeface="Montserrat"/>
              <a:cs typeface="Montserrat"/>
              <a:sym typeface="Montserrat"/>
            </a:endParaRPr>
          </a:p>
          <a:p>
            <a:pPr indent="0" lvl="0" marL="0" rtl="0" algn="l">
              <a:lnSpc>
                <a:spcPct val="130000"/>
              </a:lnSpc>
              <a:spcBef>
                <a:spcPts val="1000"/>
              </a:spcBef>
              <a:spcAft>
                <a:spcPts val="1000"/>
              </a:spcAft>
              <a:buNone/>
            </a:pPr>
            <a:r>
              <a:t/>
            </a:r>
            <a:endParaRPr sz="1500">
              <a:solidFill>
                <a:srgbClr val="434343"/>
              </a:solidFill>
              <a:latin typeface="Montserrat"/>
              <a:ea typeface="Montserrat"/>
              <a:cs typeface="Montserrat"/>
              <a:sym typeface="Montserrat"/>
            </a:endParaRPr>
          </a:p>
        </p:txBody>
      </p:sp>
      <p:sp>
        <p:nvSpPr>
          <p:cNvPr id="184" name="Google Shape;184;p36"/>
          <p:cNvSpPr txBox="1"/>
          <p:nvPr/>
        </p:nvSpPr>
        <p:spPr>
          <a:xfrm>
            <a:off x="4736806" y="523750"/>
            <a:ext cx="34446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None/>
            </a:pPr>
            <a:r>
              <a:rPr lang="en-GB" sz="1600">
                <a:solidFill>
                  <a:srgbClr val="434343"/>
                </a:solidFill>
                <a:latin typeface="Montserrat SemiBold"/>
                <a:ea typeface="Montserrat SemiBold"/>
                <a:cs typeface="Montserrat SemiBold"/>
                <a:sym typeface="Montserrat SemiBold"/>
              </a:rPr>
              <a:t>Lesson 2- Setting the table</a:t>
            </a:r>
            <a:endParaRPr sz="1600">
              <a:solidFill>
                <a:srgbClr val="434343"/>
              </a:solidFill>
              <a:latin typeface="Montserrat SemiBold"/>
              <a:ea typeface="Montserrat SemiBold"/>
              <a:cs typeface="Montserrat SemiBold"/>
              <a:sym typeface="Montserrat SemiBold"/>
            </a:endParaRPr>
          </a:p>
          <a:p>
            <a:pPr indent="0" lvl="0" marL="0" rtl="0" algn="l">
              <a:lnSpc>
                <a:spcPct val="130000"/>
              </a:lnSpc>
              <a:spcBef>
                <a:spcPts val="0"/>
              </a:spcBef>
              <a:spcAft>
                <a:spcPts val="0"/>
              </a:spcAft>
              <a:buNone/>
            </a:pPr>
            <a:r>
              <a:t/>
            </a:r>
            <a:endParaRPr sz="1600">
              <a:solidFill>
                <a:srgbClr val="434343"/>
              </a:solidFill>
              <a:latin typeface="Montserrat SemiBold"/>
              <a:ea typeface="Montserrat SemiBold"/>
              <a:cs typeface="Montserrat SemiBold"/>
              <a:sym typeface="Montserrat SemiBold"/>
            </a:endParaRPr>
          </a:p>
        </p:txBody>
      </p:sp>
      <p:sp>
        <p:nvSpPr>
          <p:cNvPr id="185" name="Google Shape;185;p36"/>
          <p:cNvSpPr txBox="1"/>
          <p:nvPr/>
        </p:nvSpPr>
        <p:spPr>
          <a:xfrm>
            <a:off x="4734000" y="11556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None/>
            </a:pPr>
            <a:r>
              <a:rPr lang="en-GB" sz="1500">
                <a:solidFill>
                  <a:srgbClr val="434343"/>
                </a:solidFill>
                <a:latin typeface="Montserrat"/>
                <a:ea typeface="Montserrat"/>
                <a:cs typeface="Montserrat"/>
                <a:sym typeface="Montserrat"/>
              </a:rPr>
              <a:t>Counting equipment needed and using a visual to set the table. </a:t>
            </a:r>
            <a:endParaRPr sz="1500">
              <a:solidFill>
                <a:srgbClr val="434343"/>
              </a:solidFill>
              <a:latin typeface="Montserrat"/>
              <a:ea typeface="Montserrat"/>
              <a:cs typeface="Montserrat"/>
              <a:sym typeface="Montserrat"/>
            </a:endParaRPr>
          </a:p>
        </p:txBody>
      </p:sp>
      <p:sp>
        <p:nvSpPr>
          <p:cNvPr id="186" name="Google Shape;186;p36"/>
          <p:cNvSpPr txBox="1"/>
          <p:nvPr/>
        </p:nvSpPr>
        <p:spPr>
          <a:xfrm>
            <a:off x="458975" y="2037975"/>
            <a:ext cx="35058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None/>
            </a:pPr>
            <a:r>
              <a:rPr lang="en-GB" sz="1600">
                <a:solidFill>
                  <a:srgbClr val="434343"/>
                </a:solidFill>
                <a:latin typeface="Montserrat SemiBold"/>
                <a:ea typeface="Montserrat SemiBold"/>
                <a:cs typeface="Montserrat SemiBold"/>
                <a:sym typeface="Montserrat SemiBold"/>
              </a:rPr>
              <a:t>Lesson 3- Sorting in the kitchen</a:t>
            </a:r>
            <a:endParaRPr sz="1600">
              <a:solidFill>
                <a:srgbClr val="434343"/>
              </a:solidFill>
              <a:latin typeface="Montserrat SemiBold"/>
              <a:ea typeface="Montserrat SemiBold"/>
              <a:cs typeface="Montserrat SemiBold"/>
              <a:sym typeface="Montserrat SemiBold"/>
            </a:endParaRPr>
          </a:p>
          <a:p>
            <a:pPr indent="0" lvl="0" marL="0" rtl="0" algn="l">
              <a:lnSpc>
                <a:spcPct val="130000"/>
              </a:lnSpc>
              <a:spcBef>
                <a:spcPts val="0"/>
              </a:spcBef>
              <a:spcAft>
                <a:spcPts val="0"/>
              </a:spcAft>
              <a:buNone/>
            </a:pPr>
            <a:r>
              <a:t/>
            </a:r>
            <a:endParaRPr sz="1600">
              <a:solidFill>
                <a:srgbClr val="434343"/>
              </a:solidFill>
              <a:latin typeface="Montserrat SemiBold"/>
              <a:ea typeface="Montserrat SemiBold"/>
              <a:cs typeface="Montserrat SemiBold"/>
              <a:sym typeface="Montserrat SemiBold"/>
            </a:endParaRPr>
          </a:p>
        </p:txBody>
      </p:sp>
      <p:sp>
        <p:nvSpPr>
          <p:cNvPr id="187" name="Google Shape;187;p36"/>
          <p:cNvSpPr txBox="1"/>
          <p:nvPr/>
        </p:nvSpPr>
        <p:spPr>
          <a:xfrm>
            <a:off x="458975" y="26699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None/>
            </a:pPr>
            <a:r>
              <a:rPr lang="en-GB" sz="1500">
                <a:solidFill>
                  <a:srgbClr val="434343"/>
                </a:solidFill>
                <a:latin typeface="Montserrat"/>
                <a:ea typeface="Montserrat"/>
                <a:cs typeface="Montserrat"/>
                <a:sym typeface="Montserrat"/>
              </a:rPr>
              <a:t>Recognising kitchen appliances and what we use them for.</a:t>
            </a:r>
            <a:endParaRPr sz="1500">
              <a:solidFill>
                <a:srgbClr val="434343"/>
              </a:solidFill>
              <a:latin typeface="Montserrat"/>
              <a:ea typeface="Montserrat"/>
              <a:cs typeface="Montserrat"/>
              <a:sym typeface="Montserrat"/>
            </a:endParaRPr>
          </a:p>
          <a:p>
            <a:pPr indent="0" lvl="0" marL="0" rtl="0" algn="l">
              <a:lnSpc>
                <a:spcPct val="130000"/>
              </a:lnSpc>
              <a:spcBef>
                <a:spcPts val="1000"/>
              </a:spcBef>
              <a:spcAft>
                <a:spcPts val="1000"/>
              </a:spcAft>
              <a:buNone/>
            </a:pPr>
            <a:r>
              <a:t/>
            </a:r>
            <a:endParaRPr sz="1500">
              <a:solidFill>
                <a:srgbClr val="434343"/>
              </a:solidFill>
              <a:latin typeface="Montserrat"/>
              <a:ea typeface="Montserrat"/>
              <a:cs typeface="Montserrat"/>
              <a:sym typeface="Montserrat"/>
            </a:endParaRPr>
          </a:p>
        </p:txBody>
      </p:sp>
      <p:sp>
        <p:nvSpPr>
          <p:cNvPr id="188" name="Google Shape;188;p36"/>
          <p:cNvSpPr txBox="1"/>
          <p:nvPr/>
        </p:nvSpPr>
        <p:spPr>
          <a:xfrm>
            <a:off x="4736806" y="2037975"/>
            <a:ext cx="34446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None/>
            </a:pPr>
            <a:r>
              <a:rPr lang="en-GB" sz="1600">
                <a:solidFill>
                  <a:srgbClr val="434343"/>
                </a:solidFill>
                <a:latin typeface="Montserrat SemiBold"/>
                <a:ea typeface="Montserrat SemiBold"/>
                <a:cs typeface="Montserrat SemiBold"/>
                <a:sym typeface="Montserrat SemiBold"/>
              </a:rPr>
              <a:t>Lesson 4- Organising clothes</a:t>
            </a:r>
            <a:endParaRPr sz="1600">
              <a:solidFill>
                <a:srgbClr val="434343"/>
              </a:solidFill>
              <a:latin typeface="Montserrat SemiBold"/>
              <a:ea typeface="Montserrat SemiBold"/>
              <a:cs typeface="Montserrat SemiBold"/>
              <a:sym typeface="Montserrat SemiBold"/>
            </a:endParaRPr>
          </a:p>
        </p:txBody>
      </p:sp>
      <p:sp>
        <p:nvSpPr>
          <p:cNvPr id="189" name="Google Shape;189;p36"/>
          <p:cNvSpPr txBox="1"/>
          <p:nvPr/>
        </p:nvSpPr>
        <p:spPr>
          <a:xfrm>
            <a:off x="4734000" y="26699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None/>
            </a:pPr>
            <a:r>
              <a:rPr lang="en-GB" sz="1500">
                <a:solidFill>
                  <a:srgbClr val="434343"/>
                </a:solidFill>
                <a:latin typeface="Montserrat"/>
                <a:ea typeface="Montserrat"/>
                <a:cs typeface="Montserrat"/>
                <a:sym typeface="Montserrat"/>
              </a:rPr>
              <a:t>Sorting clothes by category and folding correctly. </a:t>
            </a:r>
            <a:endParaRPr sz="1500">
              <a:solidFill>
                <a:srgbClr val="434343"/>
              </a:solidFill>
              <a:latin typeface="Montserrat"/>
              <a:ea typeface="Montserrat"/>
              <a:cs typeface="Montserrat"/>
              <a:sym typeface="Montserrat"/>
            </a:endParaRPr>
          </a:p>
          <a:p>
            <a:pPr indent="0" lvl="0" marL="0" rtl="0" algn="l">
              <a:lnSpc>
                <a:spcPct val="130000"/>
              </a:lnSpc>
              <a:spcBef>
                <a:spcPts val="1000"/>
              </a:spcBef>
              <a:spcAft>
                <a:spcPts val="1000"/>
              </a:spcAft>
              <a:buNone/>
            </a:pPr>
            <a:r>
              <a:t/>
            </a:r>
            <a:endParaRPr sz="1500">
              <a:solidFill>
                <a:srgbClr val="434343"/>
              </a:solidFill>
              <a:latin typeface="Montserrat"/>
              <a:ea typeface="Montserrat"/>
              <a:cs typeface="Montserrat"/>
              <a:sym typeface="Montserrat"/>
            </a:endParaRPr>
          </a:p>
        </p:txBody>
      </p:sp>
      <p:sp>
        <p:nvSpPr>
          <p:cNvPr id="190" name="Google Shape;190;p36"/>
          <p:cNvSpPr txBox="1"/>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800">
                <a:solidFill>
                  <a:srgbClr val="434343"/>
                </a:solidFill>
                <a:latin typeface="Montserrat Medium"/>
                <a:ea typeface="Montserrat Medium"/>
                <a:cs typeface="Montserrat Medium"/>
                <a:sym typeface="Montserrat Medium"/>
              </a:rPr>
              <a:t>‹#›</a:t>
            </a:fld>
            <a:endParaRPr sz="800">
              <a:solidFill>
                <a:srgbClr val="434343"/>
              </a:solidFill>
              <a:latin typeface="Montserrat Medium"/>
              <a:ea typeface="Montserrat Medium"/>
              <a:cs typeface="Montserrat Medium"/>
              <a:sym typeface="Montserrat Medium"/>
            </a:endParaRPr>
          </a:p>
        </p:txBody>
      </p:sp>
      <p:sp>
        <p:nvSpPr>
          <p:cNvPr id="191" name="Google Shape;191;p36"/>
          <p:cNvSpPr txBox="1"/>
          <p:nvPr/>
        </p:nvSpPr>
        <p:spPr>
          <a:xfrm>
            <a:off x="458975" y="3479425"/>
            <a:ext cx="3505800" cy="5388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None/>
            </a:pPr>
            <a:r>
              <a:rPr lang="en-GB" sz="1600">
                <a:solidFill>
                  <a:srgbClr val="434343"/>
                </a:solidFill>
                <a:latin typeface="Montserrat SemiBold"/>
                <a:ea typeface="Montserrat SemiBold"/>
                <a:cs typeface="Montserrat SemiBold"/>
                <a:sym typeface="Montserrat SemiBold"/>
              </a:rPr>
              <a:t>Lesson 5- Clothes for occasions</a:t>
            </a:r>
            <a:endParaRPr sz="1600">
              <a:solidFill>
                <a:srgbClr val="434343"/>
              </a:solidFill>
              <a:latin typeface="Montserrat SemiBold"/>
              <a:ea typeface="Montserrat SemiBold"/>
              <a:cs typeface="Montserrat SemiBold"/>
              <a:sym typeface="Montserrat SemiBold"/>
            </a:endParaRPr>
          </a:p>
          <a:p>
            <a:pPr indent="0" lvl="0" marL="0" rtl="0" algn="l">
              <a:lnSpc>
                <a:spcPct val="130000"/>
              </a:lnSpc>
              <a:spcBef>
                <a:spcPts val="0"/>
              </a:spcBef>
              <a:spcAft>
                <a:spcPts val="0"/>
              </a:spcAft>
              <a:buNone/>
            </a:pPr>
            <a:r>
              <a:t/>
            </a:r>
            <a:endParaRPr sz="1600">
              <a:solidFill>
                <a:srgbClr val="434343"/>
              </a:solidFill>
              <a:latin typeface="Montserrat SemiBold"/>
              <a:ea typeface="Montserrat SemiBold"/>
              <a:cs typeface="Montserrat SemiBold"/>
              <a:sym typeface="Montserrat SemiBold"/>
            </a:endParaRPr>
          </a:p>
          <a:p>
            <a:pPr indent="0" lvl="0" marL="0" rtl="0" algn="l">
              <a:lnSpc>
                <a:spcPct val="130000"/>
              </a:lnSpc>
              <a:spcBef>
                <a:spcPts val="0"/>
              </a:spcBef>
              <a:spcAft>
                <a:spcPts val="0"/>
              </a:spcAft>
              <a:buNone/>
            </a:pPr>
            <a:r>
              <a:t/>
            </a:r>
            <a:endParaRPr sz="1600">
              <a:solidFill>
                <a:srgbClr val="434343"/>
              </a:solidFill>
              <a:latin typeface="Montserrat SemiBold"/>
              <a:ea typeface="Montserrat SemiBold"/>
              <a:cs typeface="Montserrat SemiBold"/>
              <a:sym typeface="Montserrat SemiBold"/>
            </a:endParaRPr>
          </a:p>
          <a:p>
            <a:pPr indent="0" lvl="0" marL="0" rtl="0" algn="l">
              <a:lnSpc>
                <a:spcPct val="130000"/>
              </a:lnSpc>
              <a:spcBef>
                <a:spcPts val="0"/>
              </a:spcBef>
              <a:spcAft>
                <a:spcPts val="0"/>
              </a:spcAft>
              <a:buNone/>
            </a:pPr>
            <a:r>
              <a:t/>
            </a:r>
            <a:endParaRPr sz="1600">
              <a:solidFill>
                <a:srgbClr val="434343"/>
              </a:solidFill>
              <a:latin typeface="Montserrat SemiBold"/>
              <a:ea typeface="Montserrat SemiBold"/>
              <a:cs typeface="Montserrat SemiBold"/>
              <a:sym typeface="Montserrat SemiBold"/>
            </a:endParaRPr>
          </a:p>
        </p:txBody>
      </p:sp>
      <p:sp>
        <p:nvSpPr>
          <p:cNvPr id="192" name="Google Shape;192;p36"/>
          <p:cNvSpPr txBox="1"/>
          <p:nvPr/>
        </p:nvSpPr>
        <p:spPr>
          <a:xfrm>
            <a:off x="458975" y="41177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None/>
            </a:pPr>
            <a:r>
              <a:rPr lang="en-GB" sz="1500">
                <a:solidFill>
                  <a:srgbClr val="434343"/>
                </a:solidFill>
                <a:latin typeface="Montserrat"/>
                <a:ea typeface="Montserrat"/>
                <a:cs typeface="Montserrat"/>
                <a:sym typeface="Montserrat"/>
              </a:rPr>
              <a:t>Identifying different items of clothing dependent on the occasion or weather. </a:t>
            </a:r>
            <a:endParaRPr sz="1500">
              <a:solidFill>
                <a:srgbClr val="434343"/>
              </a:solidFill>
              <a:latin typeface="Montserrat"/>
              <a:ea typeface="Montserrat"/>
              <a:cs typeface="Montserrat"/>
              <a:sym typeface="Montserrat"/>
            </a:endParaRPr>
          </a:p>
        </p:txBody>
      </p:sp>
      <p:sp>
        <p:nvSpPr>
          <p:cNvPr id="193" name="Google Shape;193;p36"/>
          <p:cNvSpPr txBox="1"/>
          <p:nvPr/>
        </p:nvSpPr>
        <p:spPr>
          <a:xfrm>
            <a:off x="4706250" y="3393800"/>
            <a:ext cx="3505800" cy="6309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None/>
            </a:pPr>
            <a:r>
              <a:rPr lang="en-GB" sz="1600">
                <a:solidFill>
                  <a:srgbClr val="434343"/>
                </a:solidFill>
                <a:latin typeface="Montserrat SemiBold"/>
                <a:ea typeface="Montserrat SemiBold"/>
                <a:cs typeface="Montserrat SemiBold"/>
                <a:sym typeface="Montserrat SemiBold"/>
              </a:rPr>
              <a:t>Lesson 6- Using a washing machine</a:t>
            </a:r>
            <a:endParaRPr sz="1600">
              <a:solidFill>
                <a:srgbClr val="434343"/>
              </a:solidFill>
              <a:latin typeface="Montserrat SemiBold"/>
              <a:ea typeface="Montserrat SemiBold"/>
              <a:cs typeface="Montserrat SemiBold"/>
              <a:sym typeface="Montserrat SemiBold"/>
            </a:endParaRPr>
          </a:p>
        </p:txBody>
      </p:sp>
      <p:sp>
        <p:nvSpPr>
          <p:cNvPr id="194" name="Google Shape;194;p36"/>
          <p:cNvSpPr txBox="1"/>
          <p:nvPr/>
        </p:nvSpPr>
        <p:spPr>
          <a:xfrm>
            <a:off x="4734000" y="41177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None/>
            </a:pPr>
            <a:r>
              <a:rPr lang="en-GB" sz="1500">
                <a:solidFill>
                  <a:srgbClr val="434343"/>
                </a:solidFill>
                <a:latin typeface="Montserrat"/>
                <a:ea typeface="Montserrat"/>
                <a:cs typeface="Montserrat"/>
                <a:sym typeface="Montserrat"/>
              </a:rPr>
              <a:t>Following step by step instructions to use a washing machine.</a:t>
            </a:r>
            <a:endParaRPr sz="1500">
              <a:solidFill>
                <a:srgbClr val="434343"/>
              </a:solidFill>
              <a:latin typeface="Montserrat"/>
              <a:ea typeface="Montserrat"/>
              <a:cs typeface="Montserrat"/>
              <a:sym typeface="Montserrat"/>
            </a:endParaRPr>
          </a:p>
          <a:p>
            <a:pPr indent="0" lvl="0" marL="0" rtl="0" algn="l">
              <a:lnSpc>
                <a:spcPct val="130000"/>
              </a:lnSpc>
              <a:spcBef>
                <a:spcPts val="1000"/>
              </a:spcBef>
              <a:spcAft>
                <a:spcPts val="1000"/>
              </a:spcAft>
              <a:buNone/>
            </a:pPr>
            <a:r>
              <a:t/>
            </a:r>
            <a:endParaRPr sz="1500">
              <a:solidFill>
                <a:srgbClr val="434343"/>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8" name="Shape 198"/>
        <p:cNvGrpSpPr/>
        <p:nvPr/>
      </p:nvGrpSpPr>
      <p:grpSpPr>
        <a:xfrm>
          <a:off x="0" y="0"/>
          <a:ext cx="0" cy="0"/>
          <a:chOff x="0" y="0"/>
          <a:chExt cx="0" cy="0"/>
        </a:xfrm>
      </p:grpSpPr>
      <p:sp>
        <p:nvSpPr>
          <p:cNvPr id="199" name="Google Shape;199;p37"/>
          <p:cNvSpPr txBox="1"/>
          <p:nvPr/>
        </p:nvSpPr>
        <p:spPr>
          <a:xfrm>
            <a:off x="457200" y="1431700"/>
            <a:ext cx="6224100" cy="1914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000"/>
              <a:buFont typeface="Arial"/>
              <a:buNone/>
            </a:pPr>
            <a:r>
              <a:rPr b="0" i="0" lang="en-GB" sz="3000" u="none" cap="none" strike="noStrike">
                <a:solidFill>
                  <a:schemeClr val="dk2"/>
                </a:solidFill>
                <a:latin typeface="Montserrat SemiBold"/>
                <a:ea typeface="Montserrat SemiBold"/>
                <a:cs typeface="Montserrat SemiBold"/>
                <a:sym typeface="Montserrat SemiBold"/>
              </a:rPr>
              <a:t>Lesson 1 - Cleaning in the home</a:t>
            </a:r>
            <a:endParaRPr b="0" i="0" sz="30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SemiBold"/>
              <a:ea typeface="Montserrat SemiBold"/>
              <a:cs typeface="Montserrat SemiBold"/>
              <a:sym typeface="Montserrat SemiBold"/>
            </a:endParaRPr>
          </a:p>
        </p:txBody>
      </p:sp>
      <p:sp>
        <p:nvSpPr>
          <p:cNvPr id="200" name="Google Shape;200;p3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Montserrat Medium"/>
              <a:ea typeface="Montserrat Medium"/>
              <a:cs typeface="Montserrat Medium"/>
              <a:sym typeface="Montserrat Medium"/>
            </a:endParaRPr>
          </a:p>
        </p:txBody>
      </p:sp>
      <p:sp>
        <p:nvSpPr>
          <p:cNvPr id="206" name="Google Shape;206;p3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Teacher notes - Cleaning in the home</a:t>
            </a:r>
            <a:endParaRPr>
              <a:solidFill>
                <a:schemeClr val="dk2"/>
              </a:solidFill>
            </a:endParaRPr>
          </a:p>
          <a:p>
            <a:pPr indent="0" lvl="0" marL="0" rtl="0" algn="l">
              <a:lnSpc>
                <a:spcPct val="115000"/>
              </a:lnSpc>
              <a:spcBef>
                <a:spcPts val="0"/>
              </a:spcBef>
              <a:spcAft>
                <a:spcPts val="0"/>
              </a:spcAft>
              <a:buSzPts val="2200"/>
              <a:buNone/>
            </a:pPr>
            <a:r>
              <a:t/>
            </a:r>
            <a:endParaRPr>
              <a:solidFill>
                <a:schemeClr val="dk2"/>
              </a:solidFill>
            </a:endParaRPr>
          </a:p>
        </p:txBody>
      </p:sp>
      <p:sp>
        <p:nvSpPr>
          <p:cNvPr id="207" name="Google Shape;207;p38"/>
          <p:cNvSpPr txBox="1"/>
          <p:nvPr>
            <p:ph idx="1" type="body"/>
          </p:nvPr>
        </p:nvSpPr>
        <p:spPr>
          <a:xfrm>
            <a:off x="458975" y="9809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Learning Intention: To label cleaning items and equipment and match them to the correct cleaning job</a:t>
            </a:r>
            <a:endParaRPr/>
          </a:p>
          <a:p>
            <a:pPr indent="-330200" lvl="0" marL="457200" rtl="0" algn="l">
              <a:lnSpc>
                <a:spcPct val="130000"/>
              </a:lnSpc>
              <a:spcBef>
                <a:spcPts val="0"/>
              </a:spcBef>
              <a:spcAft>
                <a:spcPts val="0"/>
              </a:spcAft>
              <a:buSzPts val="1600"/>
              <a:buAutoNum type="arabicPeriod"/>
            </a:pPr>
            <a:r>
              <a:rPr lang="en-GB"/>
              <a:t>Introduce each item. It is best to show the real item. Ask if learner can name them or match to a symbol grid showing common household objects.</a:t>
            </a:r>
            <a:endParaRPr/>
          </a:p>
          <a:p>
            <a:pPr indent="-330200" lvl="0" marL="457200" rtl="0" algn="l">
              <a:lnSpc>
                <a:spcPct val="130000"/>
              </a:lnSpc>
              <a:spcBef>
                <a:spcPts val="0"/>
              </a:spcBef>
              <a:spcAft>
                <a:spcPts val="0"/>
              </a:spcAft>
              <a:buSzPts val="1600"/>
              <a:buAutoNum type="arabicPeriod"/>
            </a:pPr>
            <a:r>
              <a:rPr lang="en-GB"/>
              <a:t>What is each item used for? </a:t>
            </a:r>
            <a:endParaRPr/>
          </a:p>
          <a:p>
            <a:pPr indent="-330200" lvl="0" marL="457200" rtl="0" algn="l">
              <a:lnSpc>
                <a:spcPct val="130000"/>
              </a:lnSpc>
              <a:spcBef>
                <a:spcPts val="0"/>
              </a:spcBef>
              <a:spcAft>
                <a:spcPts val="0"/>
              </a:spcAft>
              <a:buSzPts val="1600"/>
              <a:buAutoNum type="arabicPeriod"/>
            </a:pPr>
            <a:r>
              <a:rPr lang="en-GB"/>
              <a:t>Where can you use the items and equipment? </a:t>
            </a:r>
            <a:endParaRPr/>
          </a:p>
          <a:p>
            <a:pPr indent="0" lvl="0" marL="0" rtl="0" algn="l">
              <a:lnSpc>
                <a:spcPct val="130000"/>
              </a:lnSpc>
              <a:spcBef>
                <a:spcPts val="0"/>
              </a:spcBef>
              <a:spcAft>
                <a:spcPts val="0"/>
              </a:spcAft>
              <a:buNone/>
            </a:pPr>
            <a:r>
              <a:t/>
            </a:r>
            <a:endParaRPr/>
          </a:p>
          <a:p>
            <a:pPr indent="0" lvl="0" marL="0" rtl="0" algn="l">
              <a:lnSpc>
                <a:spcPct val="130000"/>
              </a:lnSpc>
              <a:spcBef>
                <a:spcPts val="0"/>
              </a:spcBef>
              <a:spcAft>
                <a:spcPts val="0"/>
              </a:spcAft>
              <a:buNone/>
            </a:pPr>
            <a:r>
              <a:rPr lang="en-GB"/>
              <a:t>Resources needed: sponge, vacuum, washing liquid, washing spray, brush, mop and cloth</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208" name="Google Shape;208;p3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9"/>
          <p:cNvSpPr txBox="1"/>
          <p:nvPr>
            <p:ph idx="1" type="body"/>
          </p:nvPr>
        </p:nvSpPr>
        <p:spPr>
          <a:xfrm>
            <a:off x="458975" y="1285875"/>
            <a:ext cx="8226000" cy="3133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000"/>
              <a:t>This lesson involves cleaning products which may be harmful to you or the learner if used incorrectly. Please follow the safety guidelines on the products and ensure adult supervision when handling these products.</a:t>
            </a:r>
            <a:endParaRPr b="1" sz="2000"/>
          </a:p>
          <a:p>
            <a:pPr indent="0" lvl="0" marL="0" rtl="0" algn="l">
              <a:spcBef>
                <a:spcPts val="0"/>
              </a:spcBef>
              <a:spcAft>
                <a:spcPts val="0"/>
              </a:spcAft>
              <a:buNone/>
            </a:pPr>
            <a:r>
              <a:t/>
            </a:r>
            <a:endParaRPr b="1" sz="2000"/>
          </a:p>
        </p:txBody>
      </p:sp>
      <p:sp>
        <p:nvSpPr>
          <p:cNvPr id="214" name="Google Shape;214;p3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Safety notice</a:t>
            </a:r>
            <a:endParaRPr>
              <a:solidFill>
                <a:schemeClr val="dk2"/>
              </a:solidFill>
            </a:endParaRPr>
          </a:p>
          <a:p>
            <a:pPr indent="0" lvl="0" marL="0" rtl="0" algn="l">
              <a:lnSpc>
                <a:spcPct val="115000"/>
              </a:lnSpc>
              <a:spcBef>
                <a:spcPts val="0"/>
              </a:spcBef>
              <a:spcAft>
                <a:spcPts val="0"/>
              </a:spcAft>
              <a:buSzPts val="2200"/>
              <a:buNone/>
            </a:pPr>
            <a:r>
              <a:t/>
            </a:r>
            <a:endParaRPr>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0"/>
          <p:cNvSpPr txBox="1"/>
          <p:nvPr>
            <p:ph idx="4294967295" type="ctrTitle"/>
          </p:nvPr>
        </p:nvSpPr>
        <p:spPr>
          <a:xfrm>
            <a:off x="611375" y="15905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000"/>
              <a:buNone/>
            </a:pPr>
            <a:r>
              <a:rPr lang="en-GB" sz="3000">
                <a:solidFill>
                  <a:srgbClr val="4B3241"/>
                </a:solidFill>
              </a:rPr>
              <a:t>Cleaning in the home</a:t>
            </a:r>
            <a:endParaRPr sz="3000">
              <a:solidFill>
                <a:srgbClr val="4B3241"/>
              </a:solidFill>
            </a:endParaRPr>
          </a:p>
          <a:p>
            <a:pPr indent="0" lvl="0" marL="0" rtl="0" algn="l">
              <a:lnSpc>
                <a:spcPct val="115000"/>
              </a:lnSpc>
              <a:spcBef>
                <a:spcPts val="0"/>
              </a:spcBef>
              <a:spcAft>
                <a:spcPts val="0"/>
              </a:spcAft>
              <a:buSzPts val="3000"/>
              <a:buNone/>
            </a:pPr>
            <a:r>
              <a:t/>
            </a:r>
            <a:endParaRPr sz="3000">
              <a:solidFill>
                <a:srgbClr val="4B3241"/>
              </a:solidFill>
            </a:endParaRPr>
          </a:p>
          <a:p>
            <a:pPr indent="0" lvl="0" marL="0" rtl="0" algn="l">
              <a:lnSpc>
                <a:spcPct val="115000"/>
              </a:lnSpc>
              <a:spcBef>
                <a:spcPts val="0"/>
              </a:spcBef>
              <a:spcAft>
                <a:spcPts val="0"/>
              </a:spcAft>
              <a:buSzPts val="3000"/>
              <a:buNone/>
            </a:pPr>
            <a:r>
              <a:t/>
            </a:r>
            <a:endParaRPr sz="3000">
              <a:solidFill>
                <a:srgbClr val="4B3241"/>
              </a:solidFill>
            </a:endParaRPr>
          </a:p>
          <a:p>
            <a:pPr indent="0" lvl="0" marL="0" rtl="0" algn="l">
              <a:lnSpc>
                <a:spcPct val="115000"/>
              </a:lnSpc>
              <a:spcBef>
                <a:spcPts val="0"/>
              </a:spcBef>
              <a:spcAft>
                <a:spcPts val="0"/>
              </a:spcAft>
              <a:buSzPts val="3000"/>
              <a:buNone/>
            </a:pPr>
            <a:r>
              <a:t/>
            </a:r>
            <a:endParaRPr sz="3000">
              <a:solidFill>
                <a:srgbClr val="4B3241"/>
              </a:solidFill>
            </a:endParaRPr>
          </a:p>
          <a:p>
            <a:pPr indent="0" lvl="0" marL="0" rtl="0" algn="l">
              <a:lnSpc>
                <a:spcPct val="115000"/>
              </a:lnSpc>
              <a:spcBef>
                <a:spcPts val="0"/>
              </a:spcBef>
              <a:spcAft>
                <a:spcPts val="0"/>
              </a:spcAft>
              <a:buSzPts val="3000"/>
              <a:buNone/>
            </a:pPr>
            <a:r>
              <a:t/>
            </a:r>
            <a:endParaRPr sz="3000">
              <a:solidFill>
                <a:srgbClr val="4B3241"/>
              </a:solidFill>
            </a:endParaRPr>
          </a:p>
        </p:txBody>
      </p:sp>
      <p:sp>
        <p:nvSpPr>
          <p:cNvPr id="220" name="Google Shape;220;p40"/>
          <p:cNvSpPr txBox="1"/>
          <p:nvPr>
            <p:ph idx="4294967295" type="subTitle"/>
          </p:nvPr>
        </p:nvSpPr>
        <p:spPr>
          <a:xfrm>
            <a:off x="611375" y="5974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sz="1800">
                <a:solidFill>
                  <a:srgbClr val="4B3241"/>
                </a:solidFill>
              </a:rPr>
              <a:t>Home Management</a:t>
            </a:r>
            <a:endParaRPr sz="1800">
              <a:solidFill>
                <a:srgbClr val="4B3241"/>
              </a:solidFill>
            </a:endParaRPr>
          </a:p>
        </p:txBody>
      </p:sp>
      <p:sp>
        <p:nvSpPr>
          <p:cNvPr id="221" name="Google Shape;221;p40"/>
          <p:cNvSpPr txBox="1"/>
          <p:nvPr>
            <p:ph idx="4294967295" type="subTitle"/>
          </p:nvPr>
        </p:nvSpPr>
        <p:spPr>
          <a:xfrm>
            <a:off x="611375" y="42578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sz="1400">
                <a:solidFill>
                  <a:srgbClr val="4B3241"/>
                </a:solidFill>
              </a:rPr>
              <a:t>Building Understanding</a:t>
            </a:r>
            <a:endParaRPr sz="1400">
              <a:solidFill>
                <a:srgbClr val="4B324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1"/>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Lesson activity stages</a:t>
            </a:r>
            <a:endParaRPr>
              <a:solidFill>
                <a:schemeClr val="dk2"/>
              </a:solidFill>
            </a:endParaRPr>
          </a:p>
        </p:txBody>
      </p:sp>
      <p:sp>
        <p:nvSpPr>
          <p:cNvPr id="227" name="Google Shape;227;p41"/>
          <p:cNvSpPr txBox="1"/>
          <p:nvPr>
            <p:ph idx="1" type="body"/>
          </p:nvPr>
        </p:nvSpPr>
        <p:spPr>
          <a:xfrm>
            <a:off x="458975" y="1057150"/>
            <a:ext cx="7302300" cy="31896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a:p>
          <a:p>
            <a:pPr indent="-368300" lvl="0" marL="457200" rtl="0" algn="l">
              <a:lnSpc>
                <a:spcPct val="130000"/>
              </a:lnSpc>
              <a:spcBef>
                <a:spcPts val="1000"/>
              </a:spcBef>
              <a:spcAft>
                <a:spcPts val="0"/>
              </a:spcAft>
              <a:buSzPts val="2200"/>
              <a:buAutoNum type="arabicPeriod"/>
            </a:pPr>
            <a:r>
              <a:rPr lang="en-GB" sz="2200"/>
              <a:t>Introduce cleaning items and products</a:t>
            </a:r>
            <a:endParaRPr sz="2200"/>
          </a:p>
          <a:p>
            <a:pPr indent="-368300" lvl="0" marL="457200" rtl="0" algn="l">
              <a:lnSpc>
                <a:spcPct val="130000"/>
              </a:lnSpc>
              <a:spcBef>
                <a:spcPts val="0"/>
              </a:spcBef>
              <a:spcAft>
                <a:spcPts val="0"/>
              </a:spcAft>
              <a:buSzPts val="2200"/>
              <a:buAutoNum type="arabicPeriod"/>
            </a:pPr>
            <a:r>
              <a:rPr lang="en-GB" sz="2200"/>
              <a:t>What are they used for?</a:t>
            </a:r>
            <a:endParaRPr sz="2200"/>
          </a:p>
          <a:p>
            <a:pPr indent="-368300" lvl="0" marL="457200" rtl="0" algn="l">
              <a:lnSpc>
                <a:spcPct val="130000"/>
              </a:lnSpc>
              <a:spcBef>
                <a:spcPts val="0"/>
              </a:spcBef>
              <a:spcAft>
                <a:spcPts val="0"/>
              </a:spcAft>
              <a:buSzPts val="2200"/>
              <a:buAutoNum type="arabicPeriod"/>
            </a:pPr>
            <a:r>
              <a:rPr lang="en-GB" sz="2200"/>
              <a:t>Where can we use them?</a:t>
            </a:r>
            <a:endParaRPr sz="2200"/>
          </a:p>
          <a:p>
            <a:pPr indent="-368300" lvl="0" marL="457200" rtl="0" algn="l">
              <a:lnSpc>
                <a:spcPct val="130000"/>
              </a:lnSpc>
              <a:spcBef>
                <a:spcPts val="0"/>
              </a:spcBef>
              <a:spcAft>
                <a:spcPts val="0"/>
              </a:spcAft>
              <a:buSzPts val="2200"/>
              <a:buAutoNum type="arabicPeriod"/>
            </a:pPr>
            <a:r>
              <a:rPr lang="en-GB" sz="2200"/>
              <a:t>How do we use them?</a:t>
            </a:r>
            <a:endParaRPr sz="2200"/>
          </a:p>
          <a:p>
            <a:pPr indent="0" lvl="0" marL="0" rtl="0" algn="l">
              <a:lnSpc>
                <a:spcPct val="130000"/>
              </a:lnSpc>
              <a:spcBef>
                <a:spcPts val="1000"/>
              </a:spcBef>
              <a:spcAft>
                <a:spcPts val="0"/>
              </a:spcAft>
              <a:buSzPts val="1600"/>
              <a:buNone/>
            </a:pPr>
            <a:r>
              <a:t/>
            </a:r>
            <a:endParaRPr sz="1200"/>
          </a:p>
          <a:p>
            <a:pPr indent="0" lvl="0" marL="0" rtl="0" algn="l">
              <a:lnSpc>
                <a:spcPct val="130000"/>
              </a:lnSpc>
              <a:spcBef>
                <a:spcPts val="1000"/>
              </a:spcBef>
              <a:spcAft>
                <a:spcPts val="0"/>
              </a:spcAft>
              <a:buSzPts val="1600"/>
              <a:buNone/>
            </a:pPr>
            <a:r>
              <a:t/>
            </a:r>
            <a:endParaRPr/>
          </a:p>
          <a:p>
            <a:pPr indent="0" lvl="0" marL="0" rtl="0" algn="l">
              <a:lnSpc>
                <a:spcPct val="130000"/>
              </a:lnSpc>
              <a:spcBef>
                <a:spcPts val="1000"/>
              </a:spcBef>
              <a:spcAft>
                <a:spcPts val="1000"/>
              </a:spcAft>
              <a:buSzPts val="1600"/>
              <a:buNone/>
            </a:pPr>
            <a:r>
              <a:t/>
            </a:r>
            <a:endParaRPr/>
          </a:p>
        </p:txBody>
      </p:sp>
      <p:sp>
        <p:nvSpPr>
          <p:cNvPr id="228" name="Google Shape;228;p4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What can you see?</a:t>
            </a:r>
            <a:endParaRPr>
              <a:solidFill>
                <a:schemeClr val="dk2"/>
              </a:solidFill>
            </a:endParaRPr>
          </a:p>
        </p:txBody>
      </p:sp>
      <p:sp>
        <p:nvSpPr>
          <p:cNvPr id="234" name="Google Shape;234;p4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pic>
        <p:nvPicPr>
          <p:cNvPr id="235" name="Google Shape;235;p42"/>
          <p:cNvPicPr preferRelativeResize="0"/>
          <p:nvPr/>
        </p:nvPicPr>
        <p:blipFill>
          <a:blip r:embed="rId3">
            <a:alphaModFix/>
          </a:blip>
          <a:stretch>
            <a:fillRect/>
          </a:stretch>
        </p:blipFill>
        <p:spPr>
          <a:xfrm>
            <a:off x="2245774" y="1411925"/>
            <a:ext cx="4638749" cy="2319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aphicFrame>
        <p:nvGraphicFramePr>
          <p:cNvPr id="240" name="Google Shape;240;p43"/>
          <p:cNvGraphicFramePr/>
          <p:nvPr/>
        </p:nvGraphicFramePr>
        <p:xfrm>
          <a:off x="1258475" y="2223425"/>
          <a:ext cx="3000000" cy="3000000"/>
        </p:xfrm>
        <a:graphic>
          <a:graphicData uri="http://schemas.openxmlformats.org/drawingml/2006/table">
            <a:tbl>
              <a:tblPr>
                <a:noFill/>
                <a:tableStyleId>{F4D439DC-FBD5-42A1-8893-6E53DA062788}</a:tableStyleId>
              </a:tblPr>
              <a:tblGrid>
                <a:gridCol w="2165100"/>
                <a:gridCol w="2165100"/>
                <a:gridCol w="2165100"/>
              </a:tblGrid>
              <a:tr h="17106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241" name="Google Shape;241;p43"/>
          <p:cNvSpPr txBox="1"/>
          <p:nvPr>
            <p:ph type="title"/>
          </p:nvPr>
        </p:nvSpPr>
        <p:spPr>
          <a:xfrm>
            <a:off x="458975" y="-1217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Cleaning your home</a:t>
            </a:r>
            <a:endParaRPr>
              <a:solidFill>
                <a:schemeClr val="dk2"/>
              </a:solidFill>
            </a:endParaRPr>
          </a:p>
        </p:txBody>
      </p:sp>
      <p:sp>
        <p:nvSpPr>
          <p:cNvPr id="242" name="Google Shape;242;p4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graphicFrame>
        <p:nvGraphicFramePr>
          <p:cNvPr id="243" name="Google Shape;243;p43"/>
          <p:cNvGraphicFramePr/>
          <p:nvPr/>
        </p:nvGraphicFramePr>
        <p:xfrm>
          <a:off x="458800" y="494150"/>
          <a:ext cx="3000000" cy="3000000"/>
        </p:xfrm>
        <a:graphic>
          <a:graphicData uri="http://schemas.openxmlformats.org/drawingml/2006/table">
            <a:tbl>
              <a:tblPr>
                <a:noFill/>
                <a:tableStyleId>{F4D439DC-FBD5-42A1-8893-6E53DA062788}</a:tableStyleId>
              </a:tblPr>
              <a:tblGrid>
                <a:gridCol w="2035250"/>
                <a:gridCol w="2035250"/>
                <a:gridCol w="2035250"/>
                <a:gridCol w="2035250"/>
              </a:tblGrid>
              <a:tr h="16673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244" name="Google Shape;244;p43"/>
          <p:cNvPicPr preferRelativeResize="0"/>
          <p:nvPr/>
        </p:nvPicPr>
        <p:blipFill>
          <a:blip r:embed="rId3">
            <a:alphaModFix/>
          </a:blip>
          <a:stretch>
            <a:fillRect/>
          </a:stretch>
        </p:blipFill>
        <p:spPr>
          <a:xfrm>
            <a:off x="3656946" y="2429675"/>
            <a:ext cx="1830067" cy="1228950"/>
          </a:xfrm>
          <a:prstGeom prst="rect">
            <a:avLst/>
          </a:prstGeom>
          <a:noFill/>
          <a:ln>
            <a:noFill/>
          </a:ln>
        </p:spPr>
      </p:pic>
      <p:pic>
        <p:nvPicPr>
          <p:cNvPr id="245" name="Google Shape;245;p43"/>
          <p:cNvPicPr preferRelativeResize="0"/>
          <p:nvPr/>
        </p:nvPicPr>
        <p:blipFill>
          <a:blip r:embed="rId4">
            <a:alphaModFix/>
          </a:blip>
          <a:stretch>
            <a:fillRect/>
          </a:stretch>
        </p:blipFill>
        <p:spPr>
          <a:xfrm>
            <a:off x="1139325" y="632588"/>
            <a:ext cx="720000" cy="1542852"/>
          </a:xfrm>
          <a:prstGeom prst="rect">
            <a:avLst/>
          </a:prstGeom>
          <a:noFill/>
          <a:ln>
            <a:noFill/>
          </a:ln>
        </p:spPr>
      </p:pic>
      <p:pic>
        <p:nvPicPr>
          <p:cNvPr id="246" name="Google Shape;246;p43"/>
          <p:cNvPicPr preferRelativeResize="0"/>
          <p:nvPr/>
        </p:nvPicPr>
        <p:blipFill>
          <a:blip r:embed="rId5">
            <a:alphaModFix/>
          </a:blip>
          <a:stretch>
            <a:fillRect/>
          </a:stretch>
        </p:blipFill>
        <p:spPr>
          <a:xfrm>
            <a:off x="2685763" y="870413"/>
            <a:ext cx="1601424" cy="1067199"/>
          </a:xfrm>
          <a:prstGeom prst="rect">
            <a:avLst/>
          </a:prstGeom>
          <a:noFill/>
          <a:ln>
            <a:noFill/>
          </a:ln>
        </p:spPr>
      </p:pic>
      <p:pic>
        <p:nvPicPr>
          <p:cNvPr id="247" name="Google Shape;247;p43"/>
          <p:cNvPicPr preferRelativeResize="0"/>
          <p:nvPr/>
        </p:nvPicPr>
        <p:blipFill rotWithShape="1">
          <a:blip r:embed="rId6">
            <a:alphaModFix/>
          </a:blip>
          <a:srcRect b="0" l="11432" r="9063" t="0"/>
          <a:stretch/>
        </p:blipFill>
        <p:spPr>
          <a:xfrm>
            <a:off x="5792375" y="2365821"/>
            <a:ext cx="1759443" cy="1474824"/>
          </a:xfrm>
          <a:prstGeom prst="rect">
            <a:avLst/>
          </a:prstGeom>
          <a:noFill/>
          <a:ln>
            <a:noFill/>
          </a:ln>
        </p:spPr>
      </p:pic>
      <p:pic>
        <p:nvPicPr>
          <p:cNvPr id="248" name="Google Shape;248;p43"/>
          <p:cNvPicPr preferRelativeResize="0"/>
          <p:nvPr/>
        </p:nvPicPr>
        <p:blipFill rotWithShape="1">
          <a:blip r:embed="rId7">
            <a:alphaModFix/>
          </a:blip>
          <a:srcRect b="3790" l="14988" r="12395" t="14343"/>
          <a:stretch/>
        </p:blipFill>
        <p:spPr>
          <a:xfrm>
            <a:off x="1522450" y="2461000"/>
            <a:ext cx="1639974" cy="1387874"/>
          </a:xfrm>
          <a:prstGeom prst="rect">
            <a:avLst/>
          </a:prstGeom>
          <a:noFill/>
          <a:ln>
            <a:noFill/>
          </a:ln>
        </p:spPr>
      </p:pic>
      <p:pic>
        <p:nvPicPr>
          <p:cNvPr id="249" name="Google Shape;249;p43"/>
          <p:cNvPicPr preferRelativeResize="0"/>
          <p:nvPr/>
        </p:nvPicPr>
        <p:blipFill>
          <a:blip r:embed="rId8">
            <a:alphaModFix/>
          </a:blip>
          <a:stretch>
            <a:fillRect/>
          </a:stretch>
        </p:blipFill>
        <p:spPr>
          <a:xfrm>
            <a:off x="6931117" y="570361"/>
            <a:ext cx="1368357" cy="1667325"/>
          </a:xfrm>
          <a:prstGeom prst="rect">
            <a:avLst/>
          </a:prstGeom>
          <a:noFill/>
          <a:ln>
            <a:noFill/>
          </a:ln>
        </p:spPr>
      </p:pic>
      <p:pic>
        <p:nvPicPr>
          <p:cNvPr id="250" name="Google Shape;250;p43"/>
          <p:cNvPicPr preferRelativeResize="0"/>
          <p:nvPr/>
        </p:nvPicPr>
        <p:blipFill rotWithShape="1">
          <a:blip r:embed="rId9">
            <a:alphaModFix/>
          </a:blip>
          <a:srcRect b="7408" l="11703" r="3672" t="7340"/>
          <a:stretch/>
        </p:blipFill>
        <p:spPr>
          <a:xfrm>
            <a:off x="5040650" y="666600"/>
            <a:ext cx="972684" cy="1474825"/>
          </a:xfrm>
          <a:prstGeom prst="rect">
            <a:avLst/>
          </a:prstGeom>
          <a:noFill/>
          <a:ln>
            <a:noFill/>
          </a:ln>
        </p:spPr>
      </p:pic>
      <p:sp>
        <p:nvSpPr>
          <p:cNvPr id="251" name="Google Shape;251;p43"/>
          <p:cNvSpPr txBox="1"/>
          <p:nvPr/>
        </p:nvSpPr>
        <p:spPr>
          <a:xfrm>
            <a:off x="566400" y="4148475"/>
            <a:ext cx="78684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Montserrat"/>
                <a:ea typeface="Montserrat"/>
                <a:cs typeface="Montserrat"/>
                <a:sym typeface="Montserrat"/>
              </a:rPr>
              <a:t>With an adult, collect all the items shown in the grid above. Can you match the real item with the image in the grid?</a:t>
            </a:r>
            <a:endParaRPr sz="16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