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10287000" cx="18288000"/>
  <p:notesSz cx="6858000" cy="9144000"/>
  <p:embeddedFontLst>
    <p:embeddedFont>
      <p:font typeface="Montserrat SemiBold"/>
      <p:regular r:id="rId28"/>
      <p:bold r:id="rId29"/>
      <p:italic r:id="rId30"/>
      <p:boldItalic r:id="rId31"/>
    </p:embeddedFont>
    <p:embeddedFont>
      <p:font typeface="Montserrat"/>
      <p:regular r:id="rId32"/>
      <p:bold r:id="rId33"/>
      <p:italic r:id="rId34"/>
      <p:boldItalic r:id="rId35"/>
    </p:embeddedFont>
    <p:embeddedFont>
      <p:font typeface="Montserrat Medium"/>
      <p:regular r:id="rId36"/>
      <p:bold r:id="rId37"/>
      <p:italic r:id="rId38"/>
      <p:boldItalic r:id="rId39"/>
    </p:embeddedFont>
    <p:embeddedFont>
      <p:font typeface="Roboto Mono"/>
      <p:regular r:id="rId40"/>
      <p:bold r:id="rId41"/>
      <p:italic r:id="rId42"/>
      <p:boldItalic r:id="rId43"/>
    </p:embeddedFont>
    <p:embeddedFont>
      <p:font typeface="Quicksand Light"/>
      <p:regular r:id="rId44"/>
      <p:bold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101B87B-B27D-4E0B-8CA6-ECA65F0F660B}">
  <a:tblStyle styleId="{E101B87B-B27D-4E0B-8CA6-ECA65F0F66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FD730461-4E7E-4A15-B115-457E8D6C367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Mono-regular.fntdata"/><Relationship Id="rId20" Type="http://schemas.openxmlformats.org/officeDocument/2006/relationships/slide" Target="slides/slide15.xml"/><Relationship Id="rId42" Type="http://schemas.openxmlformats.org/officeDocument/2006/relationships/font" Target="fonts/RobotoMono-italic.fntdata"/><Relationship Id="rId41" Type="http://schemas.openxmlformats.org/officeDocument/2006/relationships/font" Target="fonts/RobotoMono-bold.fntdata"/><Relationship Id="rId22" Type="http://schemas.openxmlformats.org/officeDocument/2006/relationships/slide" Target="slides/slide17.xml"/><Relationship Id="rId44" Type="http://schemas.openxmlformats.org/officeDocument/2006/relationships/font" Target="fonts/QuicksandLight-regular.fntdata"/><Relationship Id="rId21" Type="http://schemas.openxmlformats.org/officeDocument/2006/relationships/slide" Target="slides/slide16.xml"/><Relationship Id="rId43" Type="http://schemas.openxmlformats.org/officeDocument/2006/relationships/font" Target="fonts/RobotoMono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QuicksandLigh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MontserratSemiBold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SemiBo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SemiBold-boldItalic.fntdata"/><Relationship Id="rId30" Type="http://schemas.openxmlformats.org/officeDocument/2006/relationships/font" Target="fonts/MontserratSemiBold-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-bold.fntdata"/><Relationship Id="rId10" Type="http://schemas.openxmlformats.org/officeDocument/2006/relationships/slide" Target="slides/slide5.xml"/><Relationship Id="rId32" Type="http://schemas.openxmlformats.org/officeDocument/2006/relationships/font" Target="fonts/Montserrat-regular.fntdata"/><Relationship Id="rId13" Type="http://schemas.openxmlformats.org/officeDocument/2006/relationships/slide" Target="slides/slide8.xml"/><Relationship Id="rId35" Type="http://schemas.openxmlformats.org/officeDocument/2006/relationships/font" Target="fonts/Montserrat-bold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-italic.fntdata"/><Relationship Id="rId15" Type="http://schemas.openxmlformats.org/officeDocument/2006/relationships/slide" Target="slides/slide10.xml"/><Relationship Id="rId37" Type="http://schemas.openxmlformats.org/officeDocument/2006/relationships/font" Target="fonts/MontserratMedium-bold.fntdata"/><Relationship Id="rId14" Type="http://schemas.openxmlformats.org/officeDocument/2006/relationships/slide" Target="slides/slide9.xml"/><Relationship Id="rId36" Type="http://schemas.openxmlformats.org/officeDocument/2006/relationships/font" Target="fonts/MontserratMedium-regular.fntdata"/><Relationship Id="rId17" Type="http://schemas.openxmlformats.org/officeDocument/2006/relationships/slide" Target="slides/slide12.xml"/><Relationship Id="rId39" Type="http://schemas.openxmlformats.org/officeDocument/2006/relationships/font" Target="fonts/MontserratMedium-boldItalic.fntdata"/><Relationship Id="rId16" Type="http://schemas.openxmlformats.org/officeDocument/2006/relationships/slide" Target="slides/slide11.xml"/><Relationship Id="rId38" Type="http://schemas.openxmlformats.org/officeDocument/2006/relationships/font" Target="fonts/MontserratMedium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8601e972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8601e972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8bdc5925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98bdc5925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98bdc59258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98bdc59258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98bdc59258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98bdc59258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98bdc59258_0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98bdc59258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98bdc59258_0_4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98bdc59258_0_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98bdc59258_0_5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98bdc59258_0_5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98bdc59258_0_5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98bdc59258_0_5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98bdc59258_0_5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98bdc59258_0_5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98bdc59258_0_5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98bdc59258_0_5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98bdc59258_0_5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98bdc59258_0_5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8bdc5925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8bdc5925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98bdc59258_0_6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98bdc59258_0_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98bdc59258_0_6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98bdc59258_0_6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98bdc59258_0_9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g98bdc59258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8bdc59258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8bdc59258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8bdc59258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8bdc59258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98bdc59258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98bdc59258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8bdc59258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8bdc59258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8bdc59258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98bdc59258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8bdc59258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8bdc59258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98bdc59258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98bdc59258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side by side">
  <p:cSld name="TITLE_4_1_1_1_3_1_1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621800" y="2340248"/>
            <a:ext cx="8193000" cy="7318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●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type="title"/>
          </p:nvPr>
        </p:nvSpPr>
        <p:spPr>
          <a:xfrm>
            <a:off x="621800" y="639200"/>
            <a:ext cx="17042400" cy="1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17664400" y="9658600"/>
            <a:ext cx="6234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9" name="Google Shape;79;p14"/>
          <p:cNvSpPr txBox="1"/>
          <p:nvPr>
            <p:ph idx="2" type="body"/>
          </p:nvPr>
        </p:nvSpPr>
        <p:spPr>
          <a:xfrm>
            <a:off x="9473200" y="2340200"/>
            <a:ext cx="8193000" cy="7318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●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0" name="Google Shape;80;p14"/>
          <p:cNvSpPr txBox="1"/>
          <p:nvPr>
            <p:ph idx="3" type="subTitle"/>
          </p:nvPr>
        </p:nvSpPr>
        <p:spPr>
          <a:xfrm>
            <a:off x="10515600" y="0"/>
            <a:ext cx="7129800" cy="628200"/>
          </a:xfrm>
          <a:prstGeom prst="rect">
            <a:avLst/>
          </a:prstGeom>
        </p:spPr>
        <p:txBody>
          <a:bodyPr anchorCtr="0" anchor="ctr" bIns="182850" lIns="182850" spcFirstLastPara="1" rIns="0" wrap="square" tIns="18285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ext">
  <p:cSld name="TITLE_4_1_1_1_1_1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621800" y="639200"/>
            <a:ext cx="17042400" cy="901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7200"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17664400" y="9658600"/>
            <a:ext cx="6234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5"/>
          <p:cNvSpPr txBox="1"/>
          <p:nvPr>
            <p:ph idx="1" type="subTitle"/>
          </p:nvPr>
        </p:nvSpPr>
        <p:spPr>
          <a:xfrm>
            <a:off x="10515600" y="0"/>
            <a:ext cx="7129800" cy="628200"/>
          </a:xfrm>
          <a:prstGeom prst="rect">
            <a:avLst/>
          </a:prstGeom>
        </p:spPr>
        <p:txBody>
          <a:bodyPr anchorCtr="0" anchor="ctr" bIns="182850" lIns="182850" spcFirstLastPara="1" rIns="0" wrap="square" tIns="18285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with heading)">
  <p:cSld name="TITLE_4_1_1_2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621800" y="2035450"/>
            <a:ext cx="17042400" cy="61944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2" type="body"/>
          </p:nvPr>
        </p:nvSpPr>
        <p:spPr>
          <a:xfrm>
            <a:off x="621800" y="8235198"/>
            <a:ext cx="17042400" cy="139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type="title"/>
          </p:nvPr>
        </p:nvSpPr>
        <p:spPr>
          <a:xfrm>
            <a:off x="621800" y="639200"/>
            <a:ext cx="17042400" cy="1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17664400" y="9658600"/>
            <a:ext cx="6234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" name="Google Shape;90;p16"/>
          <p:cNvSpPr txBox="1"/>
          <p:nvPr>
            <p:ph idx="3" type="subTitle"/>
          </p:nvPr>
        </p:nvSpPr>
        <p:spPr>
          <a:xfrm>
            <a:off x="10515600" y="0"/>
            <a:ext cx="7129800" cy="628200"/>
          </a:xfrm>
          <a:prstGeom prst="rect">
            <a:avLst/>
          </a:prstGeom>
        </p:spPr>
        <p:txBody>
          <a:bodyPr anchorCtr="0" anchor="ctr" bIns="182850" lIns="182850" spcFirstLastPara="1" rIns="0" wrap="square" tIns="18285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4B3241"/>
                </a:solidFill>
              </a:rPr>
              <a:t>Lesson 3: Selection  </a:t>
            </a: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Programming Part 2: Selection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96" name="Google Shape;96;p17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7" name="Google Shape;97;p17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Rebecca Franks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   </a:t>
            </a: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98" name="Google Shape;98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Chatterbot</a:t>
            </a:r>
            <a:endParaRPr/>
          </a:p>
        </p:txBody>
      </p:sp>
      <p:sp>
        <p:nvSpPr>
          <p:cNvPr id="171" name="Google Shape;171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1: Predict</a:t>
            </a:r>
            <a:endParaRPr/>
          </a:p>
        </p:txBody>
      </p:sp>
      <p:sp>
        <p:nvSpPr>
          <p:cNvPr id="177" name="Google Shape;177;p27"/>
          <p:cNvSpPr txBox="1"/>
          <p:nvPr>
            <p:ph idx="1" type="body"/>
          </p:nvPr>
        </p:nvSpPr>
        <p:spPr>
          <a:xfrm>
            <a:off x="918000" y="2199450"/>
            <a:ext cx="16452000" cy="277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800"/>
              <a:t>Take a look at the code on the next slide. Read it carefully and try to make a prediction about what might happen when this code is executed. Think what might happen based on different user inputs e.g. </a:t>
            </a: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anakin / bob</a:t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8" name="Google Shape;178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1: Predict</a:t>
            </a:r>
            <a:endParaRPr/>
          </a:p>
        </p:txBody>
      </p:sp>
      <p:sp>
        <p:nvSpPr>
          <p:cNvPr id="184" name="Google Shape;184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85" name="Google Shape;185;p28"/>
          <p:cNvGraphicFramePr/>
          <p:nvPr/>
        </p:nvGraphicFramePr>
        <p:xfrm>
          <a:off x="917950" y="163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{E101B87B-B27D-4E0B-8CA6-ECA65F0F660B}</a:tableStyleId>
              </a:tblPr>
              <a:tblGrid>
                <a:gridCol w="984975"/>
                <a:gridCol w="1495147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7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9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13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14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15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17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18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19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print("What is your name?")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name = input().lower() 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if name == "anakin":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print("How do you do Anakin!")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else: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print(f"Nice name, {name}")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print(f"So {name}, is it hot or cold where you are today?")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weather = input().upper()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if weather == "COLD":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print("You must be freezing!")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elif weather == "HOT":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print("Drink plenty of water")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else: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print("I can't advise you on that type of weather.")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print("Do you like the colour blue?")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likes_blue = input()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if likes_blue == "Yes":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print("I like blue too")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print("Have a good day! Bye!")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2: Run</a:t>
            </a:r>
            <a:endParaRPr/>
          </a:p>
        </p:txBody>
      </p:sp>
      <p:sp>
        <p:nvSpPr>
          <p:cNvPr id="191" name="Google Shape;191;p29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/>
              <a:t>Open </a:t>
            </a:r>
            <a:r>
              <a:rPr lang="en-GB" sz="2800"/>
              <a:t>and </a:t>
            </a:r>
            <a:r>
              <a:rPr b="1" lang="en-GB" sz="2800"/>
              <a:t>run </a:t>
            </a:r>
            <a:r>
              <a:rPr lang="en-GB" sz="2800"/>
              <a:t>the file with this code. 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/>
              <a:t>Here’s a copy of the program (</a:t>
            </a:r>
            <a:r>
              <a:rPr b="1" lang="en-GB" sz="2800"/>
              <a:t>oaknat.uk/comp-ks4-chatterbot</a:t>
            </a:r>
            <a:r>
              <a:rPr lang="en-GB" sz="2800"/>
              <a:t>). 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/>
              <a:t>Was your prediction correct? Did anything unexpected happen? Write down your thoughts.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3: Investigate</a:t>
            </a:r>
            <a:endParaRPr/>
          </a:p>
        </p:txBody>
      </p:sp>
      <p:sp>
        <p:nvSpPr>
          <p:cNvPr id="198" name="Google Shape;198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9" name="Google Shape;199;p30"/>
          <p:cNvSpPr txBox="1"/>
          <p:nvPr/>
        </p:nvSpPr>
        <p:spPr>
          <a:xfrm>
            <a:off x="917950" y="3154650"/>
            <a:ext cx="5170800" cy="90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Step 1</a:t>
            </a:r>
            <a:endParaRPr b="1" sz="3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30"/>
          <p:cNvSpPr txBox="1"/>
          <p:nvPr/>
        </p:nvSpPr>
        <p:spPr>
          <a:xfrm>
            <a:off x="917950" y="4375650"/>
            <a:ext cx="5170800" cy="4313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Execute the code and type </a:t>
            </a: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ANAKIN</a:t>
            </a: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in upper case when asked what is your name. 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"/>
              <a:buChar char="●"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text is immediately output on the screen? 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30"/>
          <p:cNvSpPr txBox="1"/>
          <p:nvPr/>
        </p:nvSpPr>
        <p:spPr>
          <a:xfrm>
            <a:off x="6558600" y="3154650"/>
            <a:ext cx="5170800" cy="90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Step 2</a:t>
            </a:r>
            <a:endParaRPr b="1" sz="3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30"/>
          <p:cNvSpPr txBox="1"/>
          <p:nvPr/>
        </p:nvSpPr>
        <p:spPr>
          <a:xfrm>
            <a:off x="6558600" y="4375650"/>
            <a:ext cx="5170800" cy="4313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Execute the code again and type </a:t>
            </a: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anakin</a:t>
            </a: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in lowercase when asked what is your name. 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"/>
              <a:buChar char="●"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text is immediately output on the screen?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30"/>
          <p:cNvSpPr txBox="1"/>
          <p:nvPr/>
        </p:nvSpPr>
        <p:spPr>
          <a:xfrm>
            <a:off x="12199250" y="3154650"/>
            <a:ext cx="5170800" cy="90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Step 3</a:t>
            </a:r>
            <a:endParaRPr b="1" sz="3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30"/>
          <p:cNvSpPr txBox="1"/>
          <p:nvPr/>
        </p:nvSpPr>
        <p:spPr>
          <a:xfrm>
            <a:off x="12199250" y="4375650"/>
            <a:ext cx="5170800" cy="4313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Go to line 2 and delete </a:t>
            </a: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.lower()</a:t>
            </a: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from the end of the line of code. Execute the code again and type </a:t>
            </a: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ANAKIN</a:t>
            </a: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in uppercase. 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"/>
              <a:buChar char="●"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text is immediately output on the screen?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30"/>
          <p:cNvSpPr txBox="1"/>
          <p:nvPr>
            <p:ph idx="1" type="body"/>
          </p:nvPr>
        </p:nvSpPr>
        <p:spPr>
          <a:xfrm>
            <a:off x="917950" y="2199450"/>
            <a:ext cx="16452000" cy="64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800"/>
              <a:t>Investigate the program using the steps below:</a:t>
            </a:r>
            <a:endParaRPr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3: Investigate</a:t>
            </a:r>
            <a:endParaRPr/>
          </a:p>
        </p:txBody>
      </p:sp>
      <p:sp>
        <p:nvSpPr>
          <p:cNvPr id="211" name="Google Shape;211;p3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2" name="Google Shape;212;p31"/>
          <p:cNvSpPr txBox="1"/>
          <p:nvPr/>
        </p:nvSpPr>
        <p:spPr>
          <a:xfrm>
            <a:off x="917950" y="3154650"/>
            <a:ext cx="4694700" cy="90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Step 4</a:t>
            </a:r>
            <a:endParaRPr b="1" sz="3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31"/>
          <p:cNvSpPr txBox="1"/>
          <p:nvPr/>
        </p:nvSpPr>
        <p:spPr>
          <a:xfrm>
            <a:off x="917950" y="4375650"/>
            <a:ext cx="4694700" cy="4462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Execute the code again and type </a:t>
            </a: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anakin</a:t>
            </a: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in lowercase when asked what is your name. 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"/>
              <a:buChar char="●"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text is immediately output on the screen?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31"/>
          <p:cNvSpPr txBox="1"/>
          <p:nvPr/>
        </p:nvSpPr>
        <p:spPr>
          <a:xfrm>
            <a:off x="6127350" y="3154650"/>
            <a:ext cx="5601900" cy="90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Step 5</a:t>
            </a:r>
            <a:endParaRPr b="1" sz="3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31"/>
          <p:cNvSpPr txBox="1"/>
          <p:nvPr/>
        </p:nvSpPr>
        <p:spPr>
          <a:xfrm>
            <a:off x="6127350" y="4375650"/>
            <a:ext cx="5601900" cy="4462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Add the </a:t>
            </a: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.lower()</a:t>
            </a: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code back to the end of line 2. 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function do you think </a:t>
            </a: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.lower()</a:t>
            </a: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performs?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Hint: if you are unsure, enter this code </a:t>
            </a: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print(name)</a:t>
            </a: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at line 3 to print what has been held in the variable name.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31"/>
          <p:cNvSpPr txBox="1"/>
          <p:nvPr/>
        </p:nvSpPr>
        <p:spPr>
          <a:xfrm>
            <a:off x="12199250" y="3154650"/>
            <a:ext cx="5170800" cy="90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Step 6</a:t>
            </a:r>
            <a:endParaRPr b="1" sz="3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7" name="Google Shape;217;p31"/>
          <p:cNvSpPr txBox="1"/>
          <p:nvPr/>
        </p:nvSpPr>
        <p:spPr>
          <a:xfrm>
            <a:off x="12199250" y="4375650"/>
            <a:ext cx="5170800" cy="4462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Line 9 has </a:t>
            </a: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.upper()</a:t>
            </a: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at the end of the input. 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function do you think it performs? 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Hint: use the same investigation techniques as above if you are unsure. 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31"/>
          <p:cNvSpPr txBox="1"/>
          <p:nvPr>
            <p:ph idx="1" type="body"/>
          </p:nvPr>
        </p:nvSpPr>
        <p:spPr>
          <a:xfrm>
            <a:off x="917950" y="2199450"/>
            <a:ext cx="16452000" cy="64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800"/>
              <a:t>Investigate the program using the steps below:</a:t>
            </a:r>
            <a:endParaRPr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3: Investigate</a:t>
            </a:r>
            <a:endParaRPr/>
          </a:p>
        </p:txBody>
      </p:sp>
      <p:sp>
        <p:nvSpPr>
          <p:cNvPr id="224" name="Google Shape;224;p3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5" name="Google Shape;225;p32"/>
          <p:cNvSpPr txBox="1"/>
          <p:nvPr/>
        </p:nvSpPr>
        <p:spPr>
          <a:xfrm>
            <a:off x="917950" y="3154650"/>
            <a:ext cx="5170800" cy="90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Step 7</a:t>
            </a:r>
            <a:endParaRPr b="1" sz="3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6" name="Google Shape;226;p32"/>
          <p:cNvSpPr txBox="1"/>
          <p:nvPr/>
        </p:nvSpPr>
        <p:spPr>
          <a:xfrm>
            <a:off x="917950" y="4375650"/>
            <a:ext cx="5170800" cy="4313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Why do you think </a:t>
            </a: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.lower()</a:t>
            </a: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.upper()</a:t>
            </a: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might be important when we are checking if conditions are </a:t>
            </a: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or </a:t>
            </a: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32"/>
          <p:cNvSpPr txBox="1"/>
          <p:nvPr/>
        </p:nvSpPr>
        <p:spPr>
          <a:xfrm>
            <a:off x="6558600" y="3154650"/>
            <a:ext cx="5170800" cy="90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Step 8</a:t>
            </a:r>
            <a:endParaRPr b="1" sz="3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32"/>
          <p:cNvSpPr txBox="1"/>
          <p:nvPr/>
        </p:nvSpPr>
        <p:spPr>
          <a:xfrm>
            <a:off x="6558600" y="4375650"/>
            <a:ext cx="5170800" cy="4313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Lines 6 and 7 contain an </a:t>
            </a: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else:</a:t>
            </a: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and a </a:t>
            </a: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statement. 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Does the condition </a:t>
            </a: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name == "anakin": </a:t>
            </a: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need to be </a:t>
            </a: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or </a:t>
            </a: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for these lines of code to execute?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32"/>
          <p:cNvSpPr txBox="1"/>
          <p:nvPr/>
        </p:nvSpPr>
        <p:spPr>
          <a:xfrm>
            <a:off x="12199250" y="3154650"/>
            <a:ext cx="5170800" cy="90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Step 9</a:t>
            </a:r>
            <a:endParaRPr b="1" sz="3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32"/>
          <p:cNvSpPr txBox="1"/>
          <p:nvPr/>
        </p:nvSpPr>
        <p:spPr>
          <a:xfrm>
            <a:off x="12199250" y="4375650"/>
            <a:ext cx="5170800" cy="4313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Lines 10 to 12 contain an </a:t>
            </a: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if-elif</a:t>
            </a: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statement.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If the user enters </a:t>
            </a: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cold</a:t>
            </a: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to the weather question, what will be output on the screen directly after?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32"/>
          <p:cNvSpPr txBox="1"/>
          <p:nvPr>
            <p:ph idx="1" type="body"/>
          </p:nvPr>
        </p:nvSpPr>
        <p:spPr>
          <a:xfrm>
            <a:off x="917950" y="2199450"/>
            <a:ext cx="16452000" cy="64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800"/>
              <a:t>Investigate the program using the steps below:</a:t>
            </a:r>
            <a:endParaRPr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3: Investigate</a:t>
            </a:r>
            <a:endParaRPr/>
          </a:p>
        </p:txBody>
      </p:sp>
      <p:sp>
        <p:nvSpPr>
          <p:cNvPr id="237" name="Google Shape;237;p3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8" name="Google Shape;238;p33"/>
          <p:cNvSpPr txBox="1"/>
          <p:nvPr/>
        </p:nvSpPr>
        <p:spPr>
          <a:xfrm>
            <a:off x="917950" y="3154650"/>
            <a:ext cx="5170800" cy="90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Step 10</a:t>
            </a:r>
            <a:endParaRPr b="1" sz="3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p33"/>
          <p:cNvSpPr txBox="1"/>
          <p:nvPr/>
        </p:nvSpPr>
        <p:spPr>
          <a:xfrm>
            <a:off x="917950" y="4375650"/>
            <a:ext cx="5170800" cy="4313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If the user enters </a:t>
            </a: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hot</a:t>
            </a: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to the weather question, what will be output on the screen directly after?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p33"/>
          <p:cNvSpPr txBox="1"/>
          <p:nvPr/>
        </p:nvSpPr>
        <p:spPr>
          <a:xfrm>
            <a:off x="6558600" y="3154650"/>
            <a:ext cx="5170800" cy="90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Step 11</a:t>
            </a:r>
            <a:endParaRPr b="1" sz="3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33"/>
          <p:cNvSpPr txBox="1"/>
          <p:nvPr/>
        </p:nvSpPr>
        <p:spPr>
          <a:xfrm>
            <a:off x="6558600" y="4375650"/>
            <a:ext cx="5170800" cy="4313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Lines 14 to 15 contains and </a:t>
            </a: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statement.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does the user need to enter for it to output </a:t>
            </a: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I can’t advise you on that type of weather?</a:t>
            </a:r>
            <a:endParaRPr sz="2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42" name="Google Shape;242;p33"/>
          <p:cNvSpPr txBox="1"/>
          <p:nvPr/>
        </p:nvSpPr>
        <p:spPr>
          <a:xfrm>
            <a:off x="12199250" y="3154650"/>
            <a:ext cx="5170800" cy="90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Step 12</a:t>
            </a:r>
            <a:endParaRPr b="1" sz="3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33"/>
          <p:cNvSpPr txBox="1"/>
          <p:nvPr/>
        </p:nvSpPr>
        <p:spPr>
          <a:xfrm>
            <a:off x="12199250" y="4375650"/>
            <a:ext cx="5170800" cy="4313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Lines 18 and 19 contain this code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if likes_blue == "Yes":</a:t>
            </a:r>
            <a:endParaRPr sz="24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  print("I like blue too")</a:t>
            </a:r>
            <a:endParaRPr sz="24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does the user need to enter for </a:t>
            </a: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I like blue too</a:t>
            </a: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to be output?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p33"/>
          <p:cNvSpPr txBox="1"/>
          <p:nvPr>
            <p:ph idx="1" type="body"/>
          </p:nvPr>
        </p:nvSpPr>
        <p:spPr>
          <a:xfrm>
            <a:off x="917950" y="2199450"/>
            <a:ext cx="16452000" cy="64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800"/>
              <a:t>Investigate the program using the steps below:</a:t>
            </a:r>
            <a:endParaRPr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3: Investigate</a:t>
            </a:r>
            <a:endParaRPr/>
          </a:p>
        </p:txBody>
      </p:sp>
      <p:sp>
        <p:nvSpPr>
          <p:cNvPr id="250" name="Google Shape;250;p3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1" name="Google Shape;251;p34"/>
          <p:cNvSpPr txBox="1"/>
          <p:nvPr/>
        </p:nvSpPr>
        <p:spPr>
          <a:xfrm>
            <a:off x="917950" y="3154650"/>
            <a:ext cx="5170800" cy="90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Step 13</a:t>
            </a:r>
            <a:endParaRPr b="1" sz="3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2" name="Google Shape;252;p34"/>
          <p:cNvSpPr txBox="1"/>
          <p:nvPr/>
        </p:nvSpPr>
        <p:spPr>
          <a:xfrm>
            <a:off x="917950" y="4375650"/>
            <a:ext cx="5170800" cy="4313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is displayed on the screen if the user types </a:t>
            </a: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yes</a:t>
            </a: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YES</a:t>
            </a: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or anything else?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p34"/>
          <p:cNvSpPr txBox="1"/>
          <p:nvPr>
            <p:ph idx="1" type="body"/>
          </p:nvPr>
        </p:nvSpPr>
        <p:spPr>
          <a:xfrm>
            <a:off x="917950" y="2199450"/>
            <a:ext cx="16452000" cy="64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800"/>
              <a:t>Investigate the program using the steps below:</a:t>
            </a:r>
            <a:endParaRPr sz="2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5"/>
          <p:cNvSpPr txBox="1"/>
          <p:nvPr>
            <p:ph type="title"/>
          </p:nvPr>
        </p:nvSpPr>
        <p:spPr>
          <a:xfrm>
            <a:off x="917950" y="890050"/>
            <a:ext cx="13201200" cy="82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4: Modify</a:t>
            </a:r>
            <a:endParaRPr/>
          </a:p>
        </p:txBody>
      </p:sp>
      <p:sp>
        <p:nvSpPr>
          <p:cNvPr id="259" name="Google Shape;259;p3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60" name="Google Shape;260;p35"/>
          <p:cNvGraphicFramePr/>
          <p:nvPr/>
        </p:nvGraphicFramePr>
        <p:xfrm>
          <a:off x="952500" y="2589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{FD730461-4E7E-4A15-B115-457E8D6C3673}</a:tableStyleId>
              </a:tblPr>
              <a:tblGrid>
                <a:gridCol w="4852125"/>
                <a:gridCol w="11530875"/>
              </a:tblGrid>
              <a:tr h="255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Modification 1</a:t>
                      </a:r>
                      <a:endParaRPr b="1" sz="2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Hint</a:t>
                      </a:r>
                      <a:endParaRPr b="1" sz="2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chemeClr val="dk2"/>
                    </a:solidFill>
                  </a:tcPr>
                </a:tc>
              </a:tr>
              <a:tr h="29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Adapt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code on lines 17 and 18 so that the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input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is converted to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uppercase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and this is checked in the condition.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Take a look at line 8 and 9 to see how it has been achieved there.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Remember to test your code. 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will be the output?</a:t>
            </a:r>
            <a:endParaRPr/>
          </a:p>
        </p:txBody>
      </p:sp>
      <p:sp>
        <p:nvSpPr>
          <p:cNvPr id="104" name="Google Shape;104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6"/>
          <p:cNvSpPr txBox="1"/>
          <p:nvPr>
            <p:ph type="title"/>
          </p:nvPr>
        </p:nvSpPr>
        <p:spPr>
          <a:xfrm>
            <a:off x="917950" y="890050"/>
            <a:ext cx="13201200" cy="82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4: Modify</a:t>
            </a:r>
            <a:endParaRPr/>
          </a:p>
        </p:txBody>
      </p:sp>
      <p:sp>
        <p:nvSpPr>
          <p:cNvPr id="266" name="Google Shape;266;p3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67" name="Google Shape;267;p36"/>
          <p:cNvGraphicFramePr/>
          <p:nvPr/>
        </p:nvGraphicFramePr>
        <p:xfrm>
          <a:off x="952500" y="2051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{FD730461-4E7E-4A15-B115-457E8D6C3673}</a:tableStyleId>
              </a:tblPr>
              <a:tblGrid>
                <a:gridCol w="4852125"/>
                <a:gridCol w="11530875"/>
              </a:tblGrid>
              <a:tr h="255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Modification 2</a:t>
                      </a:r>
                      <a:endParaRPr b="1" sz="2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Hint</a:t>
                      </a:r>
                      <a:endParaRPr b="1" sz="2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chemeClr val="dk2"/>
                    </a:solidFill>
                  </a:tcPr>
                </a:tc>
              </a:tr>
              <a:tr h="29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At line 6, introduce an </a:t>
                      </a: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elif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branch that checks if the </a:t>
                      </a: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name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is </a:t>
                      </a: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Leia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 the </a:t>
                      </a: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name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is </a:t>
                      </a: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Leia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then the message should display </a:t>
                      </a: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“The force is with you”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Look at the elif used for when the weather is hot to see how to structure the code.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Remember to test your code. 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Common errors checklist</a:t>
                      </a:r>
                      <a:endParaRPr b="1"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064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800"/>
                        <a:buFont typeface="Quicksand"/>
                        <a:buChar char="❏"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</a:t>
                      </a:r>
                      <a:r>
                        <a:rPr lang="en-GB" sz="2800">
                          <a:highlight>
                            <a:srgbClr val="FFFFFF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elif</a:t>
                      </a: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has been indented (make sure that it is in line with the if above)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064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800"/>
                        <a:buFont typeface="Montserrat"/>
                        <a:buChar char="❏"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leia not written in lowercase inside the condition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064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800"/>
                        <a:buFont typeface="Quicksand"/>
                        <a:buChar char="❏"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colon</a:t>
                      </a:r>
                      <a:r>
                        <a:rPr b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: </a:t>
                      </a: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is missing from the end of the condition 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064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800"/>
                        <a:buFont typeface="Quicksand"/>
                        <a:buChar char="❏"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print statement is not indented under the </a:t>
                      </a:r>
                      <a:r>
                        <a:rPr lang="en-GB" sz="2800">
                          <a:highlight>
                            <a:srgbClr val="FFFFFF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elif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7"/>
          <p:cNvSpPr txBox="1"/>
          <p:nvPr>
            <p:ph type="title"/>
          </p:nvPr>
        </p:nvSpPr>
        <p:spPr>
          <a:xfrm>
            <a:off x="917950" y="890050"/>
            <a:ext cx="13201200" cy="82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4: Modify</a:t>
            </a:r>
            <a:endParaRPr/>
          </a:p>
        </p:txBody>
      </p:sp>
      <p:sp>
        <p:nvSpPr>
          <p:cNvPr id="273" name="Google Shape;273;p3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74" name="Google Shape;274;p37"/>
          <p:cNvGraphicFramePr/>
          <p:nvPr/>
        </p:nvGraphicFramePr>
        <p:xfrm>
          <a:off x="952500" y="2051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{FD730461-4E7E-4A15-B115-457E8D6C3673}</a:tableStyleId>
              </a:tblPr>
              <a:tblGrid>
                <a:gridCol w="5432275"/>
                <a:gridCol w="10950725"/>
              </a:tblGrid>
              <a:tr h="255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Modification 3</a:t>
                      </a:r>
                      <a:endParaRPr b="1" sz="2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Hint</a:t>
                      </a:r>
                      <a:endParaRPr b="1" sz="2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chemeClr val="dk2"/>
                    </a:solidFill>
                  </a:tcPr>
                </a:tc>
              </a:tr>
              <a:tr h="29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Use an </a:t>
                      </a: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else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with the final if statement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if likes_blue == "YES":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 the user doesn’t enter </a:t>
                      </a: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Yes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when asked if they like blue then the program should output </a:t>
                      </a: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“That’s a shame because I really like blue”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Remember that </a:t>
                      </a: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else: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doesn’t need a condition.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Remember to test your code.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Common errors checklist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064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800"/>
                        <a:buFont typeface="Montserrat"/>
                        <a:buChar char="❏"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else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has been spelt with a capital 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064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800"/>
                        <a:buFont typeface="Montserrat"/>
                        <a:buChar char="❏"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colon </a:t>
                      </a: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: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is missing after the </a:t>
                      </a: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else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-4064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800"/>
                        <a:buFont typeface="Montserrat"/>
                        <a:buChar char="❏"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print statement underneath isn’t indented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099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rawing&#10;&#10;Description automatically generated" id="279" name="Google Shape;27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0752" y="3120364"/>
            <a:ext cx="2519450" cy="4293376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8"/>
          <p:cNvSpPr txBox="1"/>
          <p:nvPr/>
        </p:nvSpPr>
        <p:spPr>
          <a:xfrm>
            <a:off x="5068468" y="602236"/>
            <a:ext cx="80778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GB" sz="6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Resume the video now</a:t>
            </a:r>
            <a:endParaRPr b="1" i="0" sz="6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1" name="Google Shape;281;p3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</a:t>
            </a:r>
            <a:endParaRPr/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800"/>
              <a:t>For each of these example programs, decide what will be displayed (output) based on the values that are inputted.</a:t>
            </a:r>
            <a:endParaRPr sz="2800"/>
          </a:p>
        </p:txBody>
      </p:sp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917950" y="890050"/>
            <a:ext cx="13201200" cy="77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1: </a:t>
            </a:r>
            <a:r>
              <a:rPr b="0" lang="en-GB">
                <a:latin typeface="Roboto Mono"/>
                <a:ea typeface="Roboto Mono"/>
                <a:cs typeface="Roboto Mono"/>
                <a:sym typeface="Roboto Mono"/>
              </a:rPr>
              <a:t>if</a:t>
            </a:r>
            <a:endParaRPr b="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917950" y="1938550"/>
            <a:ext cx="16452000" cy="690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/>
              <a:t>Program 1</a:t>
            </a:r>
            <a:endParaRPr b="1"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/>
              <a:t>Copy and complete the table to state what will be the output based on the input: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19" name="Google Shape;119;p20"/>
          <p:cNvGraphicFramePr/>
          <p:nvPr/>
        </p:nvGraphicFramePr>
        <p:xfrm>
          <a:off x="917950" y="3534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{E101B87B-B27D-4E0B-8CA6-ECA65F0F660B}</a:tableStyleId>
              </a:tblPr>
              <a:tblGrid>
                <a:gridCol w="472475"/>
                <a:gridCol w="7172100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print("Enter name:")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name = input()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if name == "Harry":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print("Are you a Prince?")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0" name="Google Shape;120;p20"/>
          <p:cNvGraphicFramePr/>
          <p:nvPr/>
        </p:nvGraphicFramePr>
        <p:xfrm>
          <a:off x="917950" y="5978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{E101B87B-B27D-4E0B-8CA6-ECA65F0F660B}</a:tableStyleId>
              </a:tblPr>
              <a:tblGrid>
                <a:gridCol w="2865600"/>
                <a:gridCol w="2865600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Input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Output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Harry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Shariff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Evelyn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917950" y="890050"/>
            <a:ext cx="13201200" cy="77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1: </a:t>
            </a:r>
            <a:r>
              <a:rPr b="0" lang="en-GB">
                <a:latin typeface="Roboto Mono"/>
                <a:ea typeface="Roboto Mono"/>
                <a:cs typeface="Roboto Mono"/>
                <a:sym typeface="Roboto Mono"/>
              </a:rPr>
              <a:t>if</a:t>
            </a:r>
            <a:endParaRPr b="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917950" y="1938550"/>
            <a:ext cx="16452000" cy="690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/>
              <a:t>Program 2</a:t>
            </a:r>
            <a:endParaRPr b="1"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/>
              <a:t>Copy and complete the table to state what will be the output based on the input: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28" name="Google Shape;128;p21"/>
          <p:cNvGraphicFramePr/>
          <p:nvPr/>
        </p:nvGraphicFramePr>
        <p:xfrm>
          <a:off x="917950" y="3534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{E101B87B-B27D-4E0B-8CA6-ECA65F0F660B}</a:tableStyleId>
              </a:tblPr>
              <a:tblGrid>
                <a:gridCol w="472475"/>
                <a:gridCol w="7172100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print("Enter age:")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age = int(input())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if age &gt; 25: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print("Wow that is old!")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9" name="Google Shape;129;p21"/>
          <p:cNvGraphicFramePr/>
          <p:nvPr/>
        </p:nvGraphicFramePr>
        <p:xfrm>
          <a:off x="917950" y="5978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{E101B87B-B27D-4E0B-8CA6-ECA65F0F660B}</a:tableStyleId>
              </a:tblPr>
              <a:tblGrid>
                <a:gridCol w="2865600"/>
                <a:gridCol w="2865600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Input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Output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27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917950" y="890050"/>
            <a:ext cx="13201200" cy="77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2: </a:t>
            </a:r>
            <a:r>
              <a:rPr b="0" lang="en-GB">
                <a:latin typeface="Roboto Mono"/>
                <a:ea typeface="Roboto Mono"/>
                <a:cs typeface="Roboto Mono"/>
                <a:sym typeface="Roboto Mono"/>
              </a:rPr>
              <a:t>if-else</a:t>
            </a:r>
            <a:endParaRPr b="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5" name="Google Shape;135;p22"/>
          <p:cNvSpPr txBox="1"/>
          <p:nvPr>
            <p:ph idx="1" type="body"/>
          </p:nvPr>
        </p:nvSpPr>
        <p:spPr>
          <a:xfrm>
            <a:off x="917950" y="1938550"/>
            <a:ext cx="16452000" cy="690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/>
              <a:t>Program 1</a:t>
            </a:r>
            <a:endParaRPr b="1"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/>
              <a:t>Copy and complete the table to state what will be the output based on the input: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37" name="Google Shape;137;p22"/>
          <p:cNvGraphicFramePr/>
          <p:nvPr/>
        </p:nvGraphicFramePr>
        <p:xfrm>
          <a:off x="917950" y="6460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{E101B87B-B27D-4E0B-8CA6-ECA65F0F660B}</a:tableStyleId>
              </a:tblPr>
              <a:tblGrid>
                <a:gridCol w="2865600"/>
                <a:gridCol w="2865600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Input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Output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July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June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August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38" name="Google Shape;138;p22"/>
          <p:cNvGraphicFramePr/>
          <p:nvPr/>
        </p:nvGraphicFramePr>
        <p:xfrm>
          <a:off x="917950" y="3380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{E101B87B-B27D-4E0B-8CA6-ECA65F0F660B}</a:tableStyleId>
              </a:tblPr>
              <a:tblGrid>
                <a:gridCol w="854675"/>
                <a:gridCol w="9902900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print("Enter birth month (e.g. September):")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month = input()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if month == "June":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print("That is my favourite month")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else: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print("My birth month is June")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type="title"/>
          </p:nvPr>
        </p:nvSpPr>
        <p:spPr>
          <a:xfrm>
            <a:off x="917950" y="890050"/>
            <a:ext cx="13201200" cy="77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2: </a:t>
            </a:r>
            <a:r>
              <a:rPr b="0" lang="en-GB">
                <a:latin typeface="Roboto Mono"/>
                <a:ea typeface="Roboto Mono"/>
                <a:cs typeface="Roboto Mono"/>
                <a:sym typeface="Roboto Mono"/>
              </a:rPr>
              <a:t>if-else</a:t>
            </a:r>
            <a:endParaRPr b="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4" name="Google Shape;144;p23"/>
          <p:cNvSpPr txBox="1"/>
          <p:nvPr>
            <p:ph idx="1" type="body"/>
          </p:nvPr>
        </p:nvSpPr>
        <p:spPr>
          <a:xfrm>
            <a:off x="917950" y="1938550"/>
            <a:ext cx="16452000" cy="690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4"/>
                </a:solidFill>
              </a:rPr>
              <a:t>Program 2</a:t>
            </a:r>
            <a:endParaRPr b="1" sz="28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/>
              <a:t>Copy and complete the table to state what will be the output based on the input: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46" name="Google Shape;146;p23"/>
          <p:cNvGraphicFramePr/>
          <p:nvPr/>
        </p:nvGraphicFramePr>
        <p:xfrm>
          <a:off x="917950" y="6460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{E101B87B-B27D-4E0B-8CA6-ECA65F0F660B}</a:tableStyleId>
              </a:tblPr>
              <a:tblGrid>
                <a:gridCol w="2865600"/>
                <a:gridCol w="2865600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5B5B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Input</a:t>
                      </a:r>
                      <a:endParaRPr b="1" sz="2800">
                        <a:solidFill>
                          <a:srgbClr val="5B5B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5B5B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Output</a:t>
                      </a:r>
                      <a:endParaRPr b="1" sz="2800">
                        <a:solidFill>
                          <a:srgbClr val="5B5B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47" name="Google Shape;147;p23"/>
          <p:cNvGraphicFramePr/>
          <p:nvPr/>
        </p:nvGraphicFramePr>
        <p:xfrm>
          <a:off x="917950" y="3380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{E101B87B-B27D-4E0B-8CA6-ECA65F0F660B}</a:tableStyleId>
              </a:tblPr>
              <a:tblGrid>
                <a:gridCol w="854675"/>
                <a:gridCol w="9902900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print("Guess a number between 1 and 10:")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number = int(input())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if number == 7: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print("You got it!")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else: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print("Incorrect")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type="title"/>
          </p:nvPr>
        </p:nvSpPr>
        <p:spPr>
          <a:xfrm>
            <a:off x="917950" y="890050"/>
            <a:ext cx="13201200" cy="77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3: </a:t>
            </a:r>
            <a:r>
              <a:rPr b="0" lang="en-GB">
                <a:latin typeface="Roboto Mono"/>
                <a:ea typeface="Roboto Mono"/>
                <a:cs typeface="Roboto Mono"/>
                <a:sym typeface="Roboto Mono"/>
              </a:rPr>
              <a:t>if-elif-else</a:t>
            </a:r>
            <a:endParaRPr b="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3" name="Google Shape;153;p24"/>
          <p:cNvSpPr txBox="1"/>
          <p:nvPr>
            <p:ph idx="1" type="body"/>
          </p:nvPr>
        </p:nvSpPr>
        <p:spPr>
          <a:xfrm>
            <a:off x="917950" y="1938550"/>
            <a:ext cx="16452000" cy="690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4"/>
                </a:solidFill>
              </a:rPr>
              <a:t>Program 1</a:t>
            </a:r>
            <a:endParaRPr b="1" sz="28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/>
              <a:t>Copy and complete the table to state what will be the output based on the input: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55" name="Google Shape;155;p24"/>
          <p:cNvGraphicFramePr/>
          <p:nvPr/>
        </p:nvGraphicFramePr>
        <p:xfrm>
          <a:off x="917950" y="71635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{E101B87B-B27D-4E0B-8CA6-ECA65F0F660B}</a:tableStyleId>
              </a:tblPr>
              <a:tblGrid>
                <a:gridCol w="2865600"/>
                <a:gridCol w="2865600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5B5B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Input</a:t>
                      </a:r>
                      <a:endParaRPr b="1" sz="2800">
                        <a:solidFill>
                          <a:srgbClr val="5B5B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5B5B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Output</a:t>
                      </a:r>
                      <a:endParaRPr b="1" sz="2800">
                        <a:solidFill>
                          <a:srgbClr val="5B5B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56" name="Google Shape;156;p24"/>
          <p:cNvGraphicFramePr/>
          <p:nvPr/>
        </p:nvGraphicFramePr>
        <p:xfrm>
          <a:off x="917950" y="3406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{E101B87B-B27D-4E0B-8CA6-ECA65F0F660B}</a:tableStyleId>
              </a:tblPr>
              <a:tblGrid>
                <a:gridCol w="667075"/>
                <a:gridCol w="1012587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7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print("Guess a number between 1 and 10:")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number = int(input())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if number == 7: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print("You got it!")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elif number &lt; 7: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print("Higher")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else: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print("Lower")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>
            <p:ph type="title"/>
          </p:nvPr>
        </p:nvSpPr>
        <p:spPr>
          <a:xfrm>
            <a:off x="917950" y="890050"/>
            <a:ext cx="13201200" cy="77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3: </a:t>
            </a:r>
            <a:r>
              <a:rPr b="0" lang="en-GB">
                <a:latin typeface="Roboto Mono"/>
                <a:ea typeface="Roboto Mono"/>
                <a:cs typeface="Roboto Mono"/>
                <a:sym typeface="Roboto Mono"/>
              </a:rPr>
              <a:t>if-elif-else</a:t>
            </a:r>
            <a:endParaRPr b="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2" name="Google Shape;162;p25"/>
          <p:cNvSpPr txBox="1"/>
          <p:nvPr>
            <p:ph idx="1" type="body"/>
          </p:nvPr>
        </p:nvSpPr>
        <p:spPr>
          <a:xfrm>
            <a:off x="917950" y="1938550"/>
            <a:ext cx="16452000" cy="690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4"/>
                </a:solidFill>
              </a:rPr>
              <a:t>Program 2</a:t>
            </a:r>
            <a:endParaRPr b="1" sz="28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/>
              <a:t>Copy and complete the table to state what will be the output based on the input: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64" name="Google Shape;164;p25"/>
          <p:cNvGraphicFramePr/>
          <p:nvPr/>
        </p:nvGraphicFramePr>
        <p:xfrm>
          <a:off x="917950" y="6949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{E101B87B-B27D-4E0B-8CA6-ECA65F0F660B}</a:tableStyleId>
              </a:tblPr>
              <a:tblGrid>
                <a:gridCol w="2865600"/>
                <a:gridCol w="2865600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5B5B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Input</a:t>
                      </a:r>
                      <a:endParaRPr b="1" sz="2800">
                        <a:solidFill>
                          <a:srgbClr val="5B5B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5B5B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Output</a:t>
                      </a:r>
                      <a:endParaRPr b="1" sz="2800">
                        <a:solidFill>
                          <a:srgbClr val="5B5B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67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93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65" name="Google Shape;165;p25"/>
          <p:cNvGraphicFramePr/>
          <p:nvPr/>
        </p:nvGraphicFramePr>
        <p:xfrm>
          <a:off x="917950" y="3406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{E101B87B-B27D-4E0B-8CA6-ECA65F0F660B}</a:tableStyleId>
              </a:tblPr>
              <a:tblGrid>
                <a:gridCol w="667075"/>
                <a:gridCol w="1012587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7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print("Enter a number: ")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odd_even = int(input())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odd_even = odd_even % 2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if odd_even == 1: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print("Your number is odd")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elif odd_even == 0: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print("Your number is even")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