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B5F32E-D912-4897-A044-BD908D81C5D5}">
  <a:tblStyle styleId="{3EB5F32E-D912-4897-A044-BD908D81C5D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4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ceadcb082_2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g8ceadcb082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7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0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4294967295" type="ctrTitle"/>
          </p:nvPr>
        </p:nvSpPr>
        <p:spPr>
          <a:xfrm>
            <a:off x="917950" y="21987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chemeClr val="dk2"/>
                </a:solidFill>
              </a:rPr>
              <a:t>Median from Frequency tables</a:t>
            </a:r>
            <a:r>
              <a:rPr lang="en-GB" sz="6000">
                <a:solidFill>
                  <a:schemeClr val="dk2"/>
                </a:solidFill>
              </a:rPr>
              <a:t> worksheet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56" name="Google Shape;56;p13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57" name="Google Shape;57;p13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Millar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1059052" y="2187282"/>
            <a:ext cx="145009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of these frequency tables have the same mode and median?</a:t>
            </a:r>
            <a:endParaRPr/>
          </a:p>
        </p:txBody>
      </p:sp>
      <p:graphicFrame>
        <p:nvGraphicFramePr>
          <p:cNvPr id="132" name="Google Shape;132;p22"/>
          <p:cNvGraphicFramePr/>
          <p:nvPr/>
        </p:nvGraphicFramePr>
        <p:xfrm>
          <a:off x="1190491" y="32923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{3EB5F32E-D912-4897-A044-BD908D81C5D5}</a:tableStyleId>
              </a:tblPr>
              <a:tblGrid>
                <a:gridCol w="2169575"/>
                <a:gridCol w="2446300"/>
              </a:tblGrid>
              <a:tr h="108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Bottles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3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3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3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3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33" name="Google Shape;133;p22"/>
          <p:cNvGraphicFramePr/>
          <p:nvPr/>
        </p:nvGraphicFramePr>
        <p:xfrm>
          <a:off x="6718889" y="32923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{3EB5F32E-D912-4897-A044-BD908D81C5D5}</a:tableStyleId>
              </a:tblPr>
              <a:tblGrid>
                <a:gridCol w="2055000"/>
                <a:gridCol w="2366525"/>
              </a:tblGrid>
              <a:tr h="113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Bottles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34" name="Google Shape;134;p22"/>
          <p:cNvGraphicFramePr/>
          <p:nvPr/>
        </p:nvGraphicFramePr>
        <p:xfrm>
          <a:off x="12052929" y="32923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{3EB5F32E-D912-4897-A044-BD908D81C5D5}</a:tableStyleId>
              </a:tblPr>
              <a:tblGrid>
                <a:gridCol w="2055000"/>
                <a:gridCol w="2366525"/>
              </a:tblGrid>
              <a:tr h="104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Bottles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35" name="Google Shape;135;p22"/>
          <p:cNvSpPr txBox="1"/>
          <p:nvPr/>
        </p:nvSpPr>
        <p:spPr>
          <a:xfrm>
            <a:off x="907625" y="7645079"/>
            <a:ext cx="4731175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Mode and median are both 2</a:t>
            </a:r>
            <a:endParaRPr/>
          </a:p>
        </p:txBody>
      </p:sp>
      <p:sp>
        <p:nvSpPr>
          <p:cNvPr id="136" name="Google Shape;136;p22"/>
          <p:cNvSpPr txBox="1"/>
          <p:nvPr/>
        </p:nvSpPr>
        <p:spPr>
          <a:xfrm>
            <a:off x="6718889" y="7645079"/>
            <a:ext cx="4421511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Mode is 0 but median is 1</a:t>
            </a:r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12220489" y="7645079"/>
            <a:ext cx="4421511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Mode is 1 and 2, median is 1.5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/>
        </p:nvSpPr>
        <p:spPr>
          <a:xfrm>
            <a:off x="653260" y="1890286"/>
            <a:ext cx="16585238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Leela asks a sample of her year group how tall they are. Here are her results: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145, 150, 140, 140, 145, 155, 145, 140, 150, 145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Put the following data into a </a:t>
            </a: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frequency table 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find the mode and median.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3" name="Google Shape;143;p23"/>
          <p:cNvGraphicFramePr/>
          <p:nvPr/>
        </p:nvGraphicFramePr>
        <p:xfrm>
          <a:off x="866620" y="46238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{3EB5F32E-D912-4897-A044-BD908D81C5D5}</a:tableStyleId>
              </a:tblPr>
              <a:tblGrid>
                <a:gridCol w="2637950"/>
                <a:gridCol w="2144375"/>
                <a:gridCol w="3037850"/>
              </a:tblGrid>
              <a:tr h="72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Height (cm)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Tally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0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0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0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0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0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44" name="Google Shape;144;p23"/>
          <p:cNvSpPr txBox="1"/>
          <p:nvPr/>
        </p:nvSpPr>
        <p:spPr>
          <a:xfrm>
            <a:off x="9784080" y="4770120"/>
            <a:ext cx="713232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Mode and median are both 145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 rotWithShape="1">
          <a:blip r:embed="rId3">
            <a:alphaModFix/>
          </a:blip>
          <a:srcRect b="49777" l="10363" r="67008" t="15492"/>
          <a:stretch/>
        </p:blipFill>
        <p:spPr>
          <a:xfrm>
            <a:off x="15494148" y="6431280"/>
            <a:ext cx="1362073" cy="295656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681683" y="1951230"/>
            <a:ext cx="7667032" cy="6986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Antoni has collected the shoe sizes of his class, but has lost some of his results! He has lost 4 pieces of data.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are the results that he has so far.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5.5, 5.0, 4.5, 4.5, 5.0, 4.0, 5.0, 5.5, 4.0, 3.5, 5.5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However he does know that with all the data included, his mode is 4.5, his median is 5.0 and the highest shoe size is 6.0.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Fill out what you can of the table already, and find out what the missing 4 pieces of data are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1" name="Google Shape;151;p24"/>
          <p:cNvGraphicFramePr/>
          <p:nvPr/>
        </p:nvGraphicFramePr>
        <p:xfrm>
          <a:off x="9405886" y="182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{3EB5F32E-D912-4897-A044-BD908D81C5D5}</a:tableStyleId>
              </a:tblPr>
              <a:tblGrid>
                <a:gridCol w="2257675"/>
                <a:gridCol w="1835250"/>
                <a:gridCol w="2599925"/>
              </a:tblGrid>
              <a:tr h="935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Shoe Size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Tally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2" name="Google Shape;152;p24"/>
          <p:cNvSpPr txBox="1"/>
          <p:nvPr/>
        </p:nvSpPr>
        <p:spPr>
          <a:xfrm>
            <a:off x="8854440" y="6431280"/>
            <a:ext cx="5806440" cy="1314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 4 missing pieces of data are 4.5, 4.5, 6.0 and 6.0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709105" y="2136454"/>
            <a:ext cx="15536735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Yasmin asks 15 students in her year how many siblings they have.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are her results: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would you find the median?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4" name="Google Shape;64;p14"/>
          <p:cNvGraphicFramePr/>
          <p:nvPr/>
        </p:nvGraphicFramePr>
        <p:xfrm>
          <a:off x="1316562" y="39700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{3EB5F32E-D912-4897-A044-BD908D81C5D5}</a:tableStyleId>
              </a:tblPr>
              <a:tblGrid>
                <a:gridCol w="2867175"/>
                <a:gridCol w="2154800"/>
                <a:gridCol w="3232175"/>
              </a:tblGrid>
              <a:tr h="98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Siblings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Tally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9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49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IIII   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49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49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49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49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2793" l="56915" r="20455" t="65207"/>
          <a:stretch/>
        </p:blipFill>
        <p:spPr>
          <a:xfrm>
            <a:off x="14764055" y="5536826"/>
            <a:ext cx="2488288" cy="497657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12618720" y="5488386"/>
            <a:ext cx="2438400" cy="1200115"/>
          </a:xfrm>
          <a:prstGeom prst="wedgeRoundRectCallout">
            <a:avLst>
              <a:gd fmla="val 59280" name="adj1"/>
              <a:gd fmla="val 71732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could list the data...</a:t>
            </a:r>
            <a:endParaRPr/>
          </a:p>
        </p:txBody>
      </p:sp>
      <p:cxnSp>
        <p:nvCxnSpPr>
          <p:cNvPr id="67" name="Google Shape;67;p14"/>
          <p:cNvCxnSpPr/>
          <p:nvPr/>
        </p:nvCxnSpPr>
        <p:spPr>
          <a:xfrm flipH="1" rot="10800000">
            <a:off x="4191000" y="5539680"/>
            <a:ext cx="640080" cy="26676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11946894" y="2203129"/>
            <a:ext cx="3422645" cy="2422470"/>
          </a:xfrm>
          <a:prstGeom prst="wedgeRoundRectCallout">
            <a:avLst>
              <a:gd fmla="val 76300" name="adj1"/>
              <a:gd fmla="val 12529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there are 8 in total, the median is the 4</a:t>
            </a:r>
            <a:r>
              <a:rPr b="0" baseline="3000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b="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piece of data, which is 2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13957923" y="5334686"/>
            <a:ext cx="2684157" cy="2422470"/>
          </a:xfrm>
          <a:prstGeom prst="wedgeRoundRectCallout">
            <a:avLst>
              <a:gd fmla="val -63829" name="adj1"/>
              <a:gd fmla="val -16654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 you don’t take the 4</a:t>
            </a:r>
            <a:r>
              <a:rPr b="0" baseline="3000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b="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piece of data!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50413" l="69997" r="7373" t="14857"/>
          <a:stretch/>
        </p:blipFill>
        <p:spPr>
          <a:xfrm>
            <a:off x="11946894" y="5172819"/>
            <a:ext cx="1376433" cy="298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10826" l="70086" r="7285" t="54444"/>
          <a:stretch/>
        </p:blipFill>
        <p:spPr>
          <a:xfrm>
            <a:off x="16465992" y="2316478"/>
            <a:ext cx="1376433" cy="298773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1040629" y="2108889"/>
            <a:ext cx="9809812" cy="1048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Two students are discussing how to find the median from this frequency table</a:t>
            </a:r>
            <a:endParaRPr/>
          </a:p>
        </p:txBody>
      </p:sp>
      <p:graphicFrame>
        <p:nvGraphicFramePr>
          <p:cNvPr id="77" name="Google Shape;77;p15"/>
          <p:cNvGraphicFramePr/>
          <p:nvPr/>
        </p:nvGraphicFramePr>
        <p:xfrm>
          <a:off x="1645920" y="35363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{3EB5F32E-D912-4897-A044-BD908D81C5D5}</a:tableStyleId>
              </a:tblPr>
              <a:tblGrid>
                <a:gridCol w="2632125"/>
                <a:gridCol w="2139625"/>
                <a:gridCol w="3031125"/>
              </a:tblGrid>
              <a:tr h="960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Bottles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Tally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2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2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2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2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2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1059052" y="2187282"/>
            <a:ext cx="145009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of these frequency tables have the same mode and median?</a:t>
            </a:r>
            <a:endParaRPr/>
          </a:p>
        </p:txBody>
      </p:sp>
      <p:graphicFrame>
        <p:nvGraphicFramePr>
          <p:cNvPr id="83" name="Google Shape;83;p16"/>
          <p:cNvGraphicFramePr/>
          <p:nvPr/>
        </p:nvGraphicFramePr>
        <p:xfrm>
          <a:off x="1190491" y="32923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{3EB5F32E-D912-4897-A044-BD908D81C5D5}</a:tableStyleId>
              </a:tblPr>
              <a:tblGrid>
                <a:gridCol w="2169575"/>
                <a:gridCol w="2446300"/>
              </a:tblGrid>
              <a:tr h="108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Bottles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3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3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3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3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84" name="Google Shape;84;p16"/>
          <p:cNvGraphicFramePr/>
          <p:nvPr/>
        </p:nvGraphicFramePr>
        <p:xfrm>
          <a:off x="6718889" y="32923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{3EB5F32E-D912-4897-A044-BD908D81C5D5}</a:tableStyleId>
              </a:tblPr>
              <a:tblGrid>
                <a:gridCol w="2055000"/>
                <a:gridCol w="2366525"/>
              </a:tblGrid>
              <a:tr h="113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Bottles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85" name="Google Shape;85;p16"/>
          <p:cNvGraphicFramePr/>
          <p:nvPr/>
        </p:nvGraphicFramePr>
        <p:xfrm>
          <a:off x="12052929" y="32923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{3EB5F32E-D912-4897-A044-BD908D81C5D5}</a:tableStyleId>
              </a:tblPr>
              <a:tblGrid>
                <a:gridCol w="2055000"/>
                <a:gridCol w="2366525"/>
              </a:tblGrid>
              <a:tr h="104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Bottles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653260" y="1890286"/>
            <a:ext cx="16585238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Leela asks a sample of her year group how tall they are. Here are her results: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145, 150, 140, 140, 145, 155, 145, 140, 150, 145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Put the following data into a </a:t>
            </a: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frequency table 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find the mode and median.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1" name="Google Shape;91;p17"/>
          <p:cNvGraphicFramePr/>
          <p:nvPr/>
        </p:nvGraphicFramePr>
        <p:xfrm>
          <a:off x="866620" y="46238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{3EB5F32E-D912-4897-A044-BD908D81C5D5}</a:tableStyleId>
              </a:tblPr>
              <a:tblGrid>
                <a:gridCol w="2637950"/>
                <a:gridCol w="2144375"/>
                <a:gridCol w="3037850"/>
              </a:tblGrid>
              <a:tr h="72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Height (cm)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Tally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0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60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60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60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60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49777" l="10363" r="67008" t="15492"/>
          <a:stretch/>
        </p:blipFill>
        <p:spPr>
          <a:xfrm>
            <a:off x="15494148" y="6431280"/>
            <a:ext cx="1362073" cy="295656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681683" y="1951230"/>
            <a:ext cx="7667032" cy="6986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Antoni has collected the shoe sizes of his class, but has lost some of his results! He has lost 4 pieces of data.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are the results that he has so far.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5.5, 5.0, 4.5, 4.5, 5.0, 4.0, 5.0, 5.5, 4.0, 3.5, 5.5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However he does know that with all the data included, his mode is 4.5, his median is 5.0 and the highest shoe size is 6.0.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Fill out what you can of the table already, and find out what the missing 4 pieces of data are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8" name="Google Shape;98;p18"/>
          <p:cNvGraphicFramePr/>
          <p:nvPr/>
        </p:nvGraphicFramePr>
        <p:xfrm>
          <a:off x="9405886" y="182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{3EB5F32E-D912-4897-A044-BD908D81C5D5}</a:tableStyleId>
              </a:tblPr>
              <a:tblGrid>
                <a:gridCol w="2257675"/>
                <a:gridCol w="1835250"/>
                <a:gridCol w="2599925"/>
              </a:tblGrid>
              <a:tr h="935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Shoe Size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Tally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/>
        </p:nvSpPr>
        <p:spPr>
          <a:xfrm>
            <a:off x="709105" y="2136454"/>
            <a:ext cx="15536735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Yasmin asks 15 students in her year how many siblings they have.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are her results: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would you find the median?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1" name="Google Shape;111;p20"/>
          <p:cNvGraphicFramePr/>
          <p:nvPr/>
        </p:nvGraphicFramePr>
        <p:xfrm>
          <a:off x="1316562" y="39700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{3EB5F32E-D912-4897-A044-BD908D81C5D5}</a:tableStyleId>
              </a:tblPr>
              <a:tblGrid>
                <a:gridCol w="2867175"/>
                <a:gridCol w="2154800"/>
                <a:gridCol w="3232175"/>
              </a:tblGrid>
              <a:tr h="98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Siblings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Tally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9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49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IIII   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49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49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49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49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2793" l="56915" r="20455" t="65207"/>
          <a:stretch/>
        </p:blipFill>
        <p:spPr>
          <a:xfrm>
            <a:off x="14718334" y="7495236"/>
            <a:ext cx="1527506" cy="305501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/>
          <p:nvPr/>
        </p:nvSpPr>
        <p:spPr>
          <a:xfrm>
            <a:off x="11252987" y="7823812"/>
            <a:ext cx="2438400" cy="1200115"/>
          </a:xfrm>
          <a:prstGeom prst="wedgeRoundRectCallout">
            <a:avLst>
              <a:gd fmla="val 59280" name="adj1"/>
              <a:gd fmla="val 71732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could list the data...</a:t>
            </a:r>
            <a:endParaRPr/>
          </a:p>
        </p:txBody>
      </p:sp>
      <p:cxnSp>
        <p:nvCxnSpPr>
          <p:cNvPr id="114" name="Google Shape;114;p20"/>
          <p:cNvCxnSpPr/>
          <p:nvPr/>
        </p:nvCxnSpPr>
        <p:spPr>
          <a:xfrm flipH="1" rot="10800000">
            <a:off x="4191000" y="5539680"/>
            <a:ext cx="640080" cy="26676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20"/>
          <p:cNvSpPr txBox="1"/>
          <p:nvPr/>
        </p:nvSpPr>
        <p:spPr>
          <a:xfrm>
            <a:off x="10332720" y="3093720"/>
            <a:ext cx="7132320" cy="4218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Listing the data could help you find the mean (1).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However you know that if there are 15 pieces of data, there are 7 either side of the median, so the median is the 8</a:t>
            </a:r>
            <a:r>
              <a:rPr b="0" baseline="3000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piece of data. You can clearly see from the table that this is 1.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/>
        </p:nvSpPr>
        <p:spPr>
          <a:xfrm>
            <a:off x="11946894" y="2203129"/>
            <a:ext cx="3422645" cy="2422470"/>
          </a:xfrm>
          <a:prstGeom prst="wedgeRoundRectCallout">
            <a:avLst>
              <a:gd fmla="val 76300" name="adj1"/>
              <a:gd fmla="val 12529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there are 8 in total, the median is the 4</a:t>
            </a:r>
            <a:r>
              <a:rPr b="0" baseline="3000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b="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piece of data, which is 2</a:t>
            </a:r>
            <a:endParaRPr/>
          </a:p>
        </p:txBody>
      </p:sp>
      <p:sp>
        <p:nvSpPr>
          <p:cNvPr id="121" name="Google Shape;121;p21"/>
          <p:cNvSpPr/>
          <p:nvPr/>
        </p:nvSpPr>
        <p:spPr>
          <a:xfrm>
            <a:off x="13957923" y="5334686"/>
            <a:ext cx="2684157" cy="2422470"/>
          </a:xfrm>
          <a:prstGeom prst="wedgeRoundRectCallout">
            <a:avLst>
              <a:gd fmla="val -63829" name="adj1"/>
              <a:gd fmla="val -16654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 you don’t take the 4</a:t>
            </a:r>
            <a:r>
              <a:rPr b="0" baseline="3000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b="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piece of data!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3">
            <a:alphaModFix/>
          </a:blip>
          <a:srcRect b="50413" l="69997" r="7373" t="14857"/>
          <a:stretch/>
        </p:blipFill>
        <p:spPr>
          <a:xfrm>
            <a:off x="11946894" y="5172819"/>
            <a:ext cx="1376433" cy="298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b="10826" l="70086" r="7285" t="54444"/>
          <a:stretch/>
        </p:blipFill>
        <p:spPr>
          <a:xfrm>
            <a:off x="16465992" y="2316478"/>
            <a:ext cx="1376433" cy="298773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1040629" y="2108889"/>
            <a:ext cx="9809812" cy="1048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Two students are discussing how to find the median from this frequency table</a:t>
            </a:r>
            <a:endParaRPr/>
          </a:p>
        </p:txBody>
      </p:sp>
      <p:graphicFrame>
        <p:nvGraphicFramePr>
          <p:cNvPr id="125" name="Google Shape;125;p21"/>
          <p:cNvGraphicFramePr/>
          <p:nvPr/>
        </p:nvGraphicFramePr>
        <p:xfrm>
          <a:off x="1645920" y="35363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{3EB5F32E-D912-4897-A044-BD908D81C5D5}</a:tableStyleId>
              </a:tblPr>
              <a:tblGrid>
                <a:gridCol w="2632125"/>
                <a:gridCol w="2139625"/>
                <a:gridCol w="3031125"/>
              </a:tblGrid>
              <a:tr h="960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Bottles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Tally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2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2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2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2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2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26" name="Google Shape;126;p21"/>
          <p:cNvSpPr txBox="1"/>
          <p:nvPr/>
        </p:nvSpPr>
        <p:spPr>
          <a:xfrm>
            <a:off x="2179320" y="7597439"/>
            <a:ext cx="9604376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 median must lie between the 4</a:t>
            </a:r>
            <a:r>
              <a:rPr b="0" baseline="3000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and 5</a:t>
            </a:r>
            <a:r>
              <a:rPr b="0" baseline="3000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piece of data, so in this case it is 2.5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