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375A1A-21FB-4F07-BDEC-2B19DD0CD622}">
  <a:tblStyle styleId="{6D375A1A-21FB-4F07-BDEC-2B19DD0CD6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7357bd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7357bd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7357bd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67357bd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7357bd5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67357bd5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67357bd51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67357bd51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741fec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741fec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67357bd51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7357bd51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9716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Ulysses and Polyphemus 1</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 </a:t>
            </a:r>
            <a:endParaRPr>
              <a:solidFill>
                <a:srgbClr val="4B3241"/>
              </a:solidFill>
            </a:endParaRPr>
          </a:p>
        </p:txBody>
      </p:sp>
      <p:sp>
        <p:nvSpPr>
          <p:cNvPr id="80" name="Google Shape;80;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89" name="Google Shape;89;p15"/>
          <p:cNvGraphicFramePr/>
          <p:nvPr/>
        </p:nvGraphicFramePr>
        <p:xfrm>
          <a:off x="940300" y="2486650"/>
          <a:ext cx="3000000" cy="3000000"/>
        </p:xfrm>
        <a:graphic>
          <a:graphicData uri="http://schemas.openxmlformats.org/drawingml/2006/table">
            <a:tbl>
              <a:tblPr>
                <a:noFill/>
                <a:tableStyleId>{6D375A1A-21FB-4F07-BDEC-2B19DD0CD622}</a:tableStyleId>
              </a:tblPr>
              <a:tblGrid>
                <a:gridCol w="4286600"/>
                <a:gridCol w="4241100"/>
                <a:gridCol w="3941725"/>
                <a:gridCol w="4541050"/>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cena</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dinner</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quid?</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what?</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comes</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companion</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quoque</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also</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nomen</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name</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statim</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immediately</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ceteri</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the rest</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tamen</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however</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crudelis</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cruel</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capio</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take</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fortis</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brave, strong</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facio</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make</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optimus</a:t>
                      </a:r>
                      <a:endParaRPr i="1"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the best</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19050">
                      <a:solidFill>
                        <a:srgbClr val="434343"/>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volo</a:t>
                      </a:r>
                      <a:endParaRPr i="1" sz="4800">
                        <a:solidFill>
                          <a:schemeClr val="dk2"/>
                        </a:solidFill>
                        <a:latin typeface="Montserrat"/>
                        <a:ea typeface="Montserrat"/>
                        <a:cs typeface="Montserrat"/>
                        <a:sym typeface="Montserrat"/>
                      </a:endParaRPr>
                    </a:p>
                  </a:txBody>
                  <a:tcPr marT="72000" marB="0" marR="182850" marL="182850">
                    <a:lnL cap="flat" cmpd="sng" w="19050">
                      <a:solidFill>
                        <a:srgbClr val="434343"/>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want</a:t>
                      </a:r>
                      <a:endParaRPr sz="4800">
                        <a:solidFill>
                          <a:schemeClr val="dk2"/>
                        </a:solidFill>
                        <a:latin typeface="Montserrat"/>
                        <a:ea typeface="Montserrat"/>
                        <a:cs typeface="Montserrat"/>
                        <a:sym typeface="Montserrat"/>
                      </a:endParaRPr>
                    </a:p>
                  </a:txBody>
                  <a:tcPr marT="72000" marB="0" marR="182850" marL="182850">
                    <a:lnL cap="flat" cmpd="sng" w="9525">
                      <a:solidFill>
                        <a:srgbClr val="434343">
                          <a:alpha val="0"/>
                        </a:srgbClr>
                      </a:solidFill>
                      <a:prstDash val="solid"/>
                      <a:round/>
                      <a:headEnd len="sm" w="sm" type="none"/>
                      <a:tailEnd len="sm" w="sm" type="none"/>
                    </a:lnL>
                    <a:lnR cap="flat" cmpd="sng" w="9525">
                      <a:solidFill>
                        <a:srgbClr val="434343">
                          <a:alpha val="0"/>
                        </a:srgbClr>
                      </a:solidFill>
                      <a:prstDash val="solid"/>
                      <a:round/>
                      <a:headEnd len="sm" w="sm" type="none"/>
                      <a:tailEnd len="sm" w="sm" type="none"/>
                    </a:lnR>
                    <a:lnT cap="flat" cmpd="sng" w="9525">
                      <a:solidFill>
                        <a:srgbClr val="434343">
                          <a:alpha val="0"/>
                        </a:srgbClr>
                      </a:solidFill>
                      <a:prstDash val="solid"/>
                      <a:round/>
                      <a:headEnd len="sm" w="sm" type="none"/>
                      <a:tailEnd len="sm" w="sm" type="none"/>
                    </a:lnT>
                    <a:lnB cap="flat" cmpd="sng" w="9525">
                      <a:solidFill>
                        <a:srgbClr val="434343">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Ulixes dixit, ‘sumus </a:t>
            </a:r>
            <a:r>
              <a:rPr i="1" lang="en-GB" sz="3600" u="sng">
                <a:solidFill>
                  <a:schemeClr val="dk2"/>
                </a:solidFill>
                <a:latin typeface="Montserrat"/>
                <a:ea typeface="Montserrat"/>
                <a:cs typeface="Montserrat"/>
                <a:sym typeface="Montserrat"/>
              </a:rPr>
              <a:t>Graeci</a:t>
            </a:r>
            <a:r>
              <a:rPr i="1" lang="en-GB" sz="3600">
                <a:solidFill>
                  <a:schemeClr val="dk2"/>
                </a:solidFill>
                <a:latin typeface="Montserrat"/>
                <a:ea typeface="Montserrat"/>
                <a:cs typeface="Montserrat"/>
                <a:sym typeface="Montserrat"/>
              </a:rPr>
              <a:t> fortissimi. cenam volumus.’ ‘</a:t>
            </a:r>
            <a:r>
              <a:rPr i="1" lang="en-GB" sz="3600" u="sng">
                <a:solidFill>
                  <a:schemeClr val="dk2"/>
                </a:solidFill>
                <a:latin typeface="Montserrat"/>
                <a:ea typeface="Montserrat"/>
                <a:cs typeface="Montserrat"/>
                <a:sym typeface="Montserrat"/>
              </a:rPr>
              <a:t>quam commode</a:t>
            </a:r>
            <a:r>
              <a:rPr i="1" lang="en-GB" sz="3600">
                <a:solidFill>
                  <a:schemeClr val="dk2"/>
                </a:solidFill>
                <a:latin typeface="Montserrat"/>
                <a:ea typeface="Montserrat"/>
                <a:cs typeface="Montserrat"/>
                <a:sym typeface="Montserrat"/>
              </a:rPr>
              <a:t>,’ Polyphemus respondit, ‘cenam nunc facio.’ statim duos comites cepit et consumpsit. ceteri comites cyclopem crudelissimum timebant. Ulixes tamen erat fortior. nunc cyclopem rogavit. ‘vinum optimum habemus. visne quoque bibere?’ Polyphemus vinum cepit et bibit. ‘quid est tuum nomen?’ cyclops rogavit.</a:t>
            </a:r>
            <a:endParaRPr i="1" sz="3600">
              <a:solidFill>
                <a:schemeClr val="dk2"/>
              </a:solidFill>
              <a:latin typeface="Montserrat"/>
              <a:ea typeface="Montserrat"/>
              <a:cs typeface="Montserrat"/>
              <a:sym typeface="Montserrat"/>
            </a:endParaRPr>
          </a:p>
        </p:txBody>
      </p:sp>
      <p:sp>
        <p:nvSpPr>
          <p:cNvPr id="95" name="Google Shape;95;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6" name="Google Shape;96;p16"/>
          <p:cNvGraphicFramePr/>
          <p:nvPr/>
        </p:nvGraphicFramePr>
        <p:xfrm>
          <a:off x="938450" y="6686988"/>
          <a:ext cx="3000000" cy="3000000"/>
        </p:xfrm>
        <a:graphic>
          <a:graphicData uri="http://schemas.openxmlformats.org/drawingml/2006/table">
            <a:tbl>
              <a:tblPr>
                <a:noFill/>
                <a:tableStyleId>{6D375A1A-21FB-4F07-BDEC-2B19DD0CD622}</a:tableStyleId>
              </a:tblPr>
              <a:tblGrid>
                <a:gridCol w="4191675"/>
                <a:gridCol w="6795200"/>
                <a:gridCol w="1812125"/>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Graeci </a:t>
                      </a:r>
                      <a:r>
                        <a:rPr lang="en-GB" sz="3600">
                          <a:solidFill>
                            <a:schemeClr val="dk2"/>
                          </a:solidFill>
                          <a:latin typeface="Montserrat"/>
                          <a:ea typeface="Montserrat"/>
                          <a:cs typeface="Montserrat"/>
                          <a:sym typeface="Montserrat"/>
                        </a:rPr>
                        <a:t>= Greeks</a:t>
                      </a:r>
                      <a:endParaRPr>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quam commode </a:t>
                      </a:r>
                      <a:r>
                        <a:rPr lang="en-GB" sz="3600">
                          <a:solidFill>
                            <a:schemeClr val="dk2"/>
                          </a:solidFill>
                          <a:latin typeface="Montserrat"/>
                          <a:ea typeface="Montserrat"/>
                          <a:cs typeface="Montserrat"/>
                          <a:sym typeface="Montserrat"/>
                        </a:rPr>
                        <a:t>= how convenient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r>
            </a:tbl>
          </a:graphicData>
        </a:graphic>
      </p:graphicFrame>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3" name="Google Shape;103;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‘nomen est </a:t>
            </a:r>
            <a:r>
              <a:rPr i="1" lang="en-GB" sz="3600" u="sng">
                <a:solidFill>
                  <a:schemeClr val="dk2"/>
                </a:solidFill>
                <a:latin typeface="Montserrat"/>
                <a:ea typeface="Montserrat"/>
                <a:cs typeface="Montserrat"/>
                <a:sym typeface="Montserrat"/>
              </a:rPr>
              <a:t>Nemo</a:t>
            </a:r>
            <a:r>
              <a:rPr i="1" lang="en-GB" sz="3600">
                <a:solidFill>
                  <a:schemeClr val="dk2"/>
                </a:solidFill>
                <a:latin typeface="Montserrat"/>
                <a:ea typeface="Montserrat"/>
                <a:cs typeface="Montserrat"/>
                <a:sym typeface="Montserrat"/>
              </a:rPr>
              <a:t>,’ Ulixes respondit. ‘donum habeo, </a:t>
            </a:r>
            <a:r>
              <a:rPr i="1" lang="en-GB" sz="3600" u="sng">
                <a:solidFill>
                  <a:schemeClr val="dk2"/>
                </a:solidFill>
                <a:latin typeface="Montserrat"/>
                <a:ea typeface="Montserrat"/>
                <a:cs typeface="Montserrat"/>
                <a:sym typeface="Montserrat"/>
              </a:rPr>
              <a:t>Nemo</a:t>
            </a:r>
            <a:r>
              <a:rPr i="1" lang="en-GB" sz="3600">
                <a:solidFill>
                  <a:schemeClr val="dk2"/>
                </a:solidFill>
                <a:latin typeface="Montserrat"/>
                <a:ea typeface="Montserrat"/>
                <a:cs typeface="Montserrat"/>
                <a:sym typeface="Montserrat"/>
              </a:rPr>
              <a:t>,’ Polyphemus dixit, ‘te servare volo – </a:t>
            </a:r>
            <a:r>
              <a:rPr i="1" lang="en-GB" sz="3600" u="sng">
                <a:solidFill>
                  <a:schemeClr val="dk2"/>
                </a:solidFill>
                <a:latin typeface="Montserrat"/>
                <a:ea typeface="Montserrat"/>
                <a:cs typeface="Montserrat"/>
                <a:sym typeface="Montserrat"/>
              </a:rPr>
              <a:t>ut epidipnidem</a:t>
            </a:r>
            <a:r>
              <a:rPr i="1" lang="en-GB" sz="3600">
                <a:solidFill>
                  <a:schemeClr val="dk2"/>
                </a:solidFill>
                <a:latin typeface="Montserrat"/>
                <a:ea typeface="Montserrat"/>
                <a:cs typeface="Montserrat"/>
                <a:sym typeface="Montserrat"/>
              </a:rPr>
              <a:t>!’ risit, laetissimus. Ulixes tamen quoque risit et vinum iterum dedit. Polyphemus iterum et iterum bibebat et tandem dormivit.</a:t>
            </a:r>
            <a:endParaRPr i="1" sz="3600">
              <a:solidFill>
                <a:schemeClr val="dk2"/>
              </a:solidFill>
              <a:latin typeface="Montserrat"/>
              <a:ea typeface="Montserrat"/>
              <a:cs typeface="Montserrat"/>
              <a:sym typeface="Montserrat"/>
            </a:endParaRPr>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5" name="Google Shape;105;p17"/>
          <p:cNvGraphicFramePr/>
          <p:nvPr/>
        </p:nvGraphicFramePr>
        <p:xfrm>
          <a:off x="794375" y="4827225"/>
          <a:ext cx="3000000" cy="3000000"/>
        </p:xfrm>
        <a:graphic>
          <a:graphicData uri="http://schemas.openxmlformats.org/drawingml/2006/table">
            <a:tbl>
              <a:tblPr>
                <a:noFill/>
                <a:tableStyleId>{6D375A1A-21FB-4F07-BDEC-2B19DD0CD622}</a:tableStyleId>
              </a:tblPr>
              <a:tblGrid>
                <a:gridCol w="4247075"/>
                <a:gridCol w="6819700"/>
                <a:gridCol w="3828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Nemo </a:t>
                      </a:r>
                      <a:r>
                        <a:rPr lang="en-GB" sz="3600">
                          <a:solidFill>
                            <a:schemeClr val="dk2"/>
                          </a:solidFill>
                          <a:latin typeface="Montserrat"/>
                          <a:ea typeface="Montserrat"/>
                          <a:cs typeface="Montserrat"/>
                          <a:sym typeface="Montserrat"/>
                        </a:rPr>
                        <a:t>= No-one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ut epidipnidem </a:t>
                      </a:r>
                      <a:r>
                        <a:rPr lang="en-GB" sz="3600">
                          <a:solidFill>
                            <a:schemeClr val="dk2"/>
                          </a:solidFill>
                          <a:latin typeface="Montserrat"/>
                          <a:ea typeface="Montserrat"/>
                          <a:cs typeface="Montserrat"/>
                          <a:sym typeface="Montserrat"/>
                        </a:rPr>
                        <a:t>= for dessert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9" name="Shape 109"/>
        <p:cNvGrpSpPr/>
        <p:nvPr/>
      </p:nvGrpSpPr>
      <p:grpSpPr>
        <a:xfrm>
          <a:off x="0" y="0"/>
          <a:ext cx="0" cy="0"/>
          <a:chOff x="0" y="0"/>
          <a:chExt cx="0" cy="0"/>
        </a:xfrm>
      </p:grpSpPr>
      <p:sp>
        <p:nvSpPr>
          <p:cNvPr id="110" name="Google Shape;11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1" name="Google Shape;111;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nvSpPr>
        <p:spPr>
          <a:xfrm>
            <a:off x="851500" y="1488850"/>
            <a:ext cx="16518300" cy="3857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19" name="Google Shape;11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0" name="Google Shape;120;p19"/>
          <p:cNvSpPr txBox="1"/>
          <p:nvPr/>
        </p:nvSpPr>
        <p:spPr>
          <a:xfrm>
            <a:off x="827400" y="5477200"/>
            <a:ext cx="16633200" cy="35670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0" lIns="0" spcFirstLastPara="1" rIns="0" wrap="square" tIns="0">
            <a:noAutofit/>
          </a:bodyPr>
          <a:lstStyle/>
          <a:p>
            <a:pPr indent="0" lvl="0" marL="76200" rtl="0" algn="l">
              <a:lnSpc>
                <a:spcPct val="115000"/>
              </a:lnSpc>
              <a:spcBef>
                <a:spcPts val="0"/>
              </a:spcBef>
              <a:spcAft>
                <a:spcPts val="0"/>
              </a:spcAft>
              <a:buNone/>
            </a:pPr>
            <a:r>
              <a:rPr lang="en-GB" sz="3000">
                <a:solidFill>
                  <a:schemeClr val="dk2"/>
                </a:solidFill>
                <a:latin typeface="Montserrat"/>
                <a:ea typeface="Montserrat"/>
                <a:cs typeface="Montserrat"/>
                <a:sym typeface="Montserrat"/>
              </a:rPr>
              <a:t>Ulysses said, 'We are very brave Greeks. We want dinner.' 'How convenient,' Polyphemus replied, 'I am making dinner now.' Immediately he took and ate two companions. The rest of the companions were afraid of the very cruel cyclops. Ulysses, however, was braver. Now he asked the cyclops. 'We have the best wine. Do you also want to drink?' Polyphemus took the wine and drank. 'What is your name?' the cyclops asked. </a:t>
            </a:r>
            <a:endParaRPr sz="3000">
              <a:solidFill>
                <a:schemeClr val="dk2"/>
              </a:solidFill>
              <a:latin typeface="Montserrat"/>
              <a:ea typeface="Montserrat"/>
              <a:cs typeface="Montserrat"/>
              <a:sym typeface="Montserrat"/>
            </a:endParaRPr>
          </a:p>
        </p:txBody>
      </p:sp>
      <p:sp>
        <p:nvSpPr>
          <p:cNvPr id="121" name="Google Shape;121;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2" name="Google Shape;122;p19"/>
          <p:cNvPicPr preferRelativeResize="0"/>
          <p:nvPr/>
        </p:nvPicPr>
        <p:blipFill>
          <a:blip r:embed="rId3">
            <a:alphaModFix/>
          </a:blip>
          <a:stretch>
            <a:fillRect/>
          </a:stretch>
        </p:blipFill>
        <p:spPr>
          <a:xfrm>
            <a:off x="1437000" y="1565050"/>
            <a:ext cx="15524952" cy="375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