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250793-94AA-4603-8819-6697C49288BC}">
  <a:tblStyle styleId="{1C250793-94AA-4603-8819-6697C49288B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d1127e69e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d1127e69e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d1127e69e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d1127e69e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1127e69e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d1127e69e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d1127e69e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d1127e69e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1127e69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1127e69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PP which of these diagrams shows a solid? How did you know?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PP What is the difference between the particles in a liquid and a gas?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d1127e69e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d1127e69e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d1127e69e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d1127e69e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d1127e69e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d1127e69e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Particles in a solid are vibrating on the spot, in a liquid they are sliding past each other and in a gas they are moving fast in all directions. As a </a:t>
            </a:r>
            <a:r>
              <a:rPr lang="en-GB"/>
              <a:t>substance</a:t>
            </a:r>
            <a:r>
              <a:rPr lang="en-GB"/>
              <a:t> is heated the temperature increases. When the temperature increases the particles have more energy and move around more.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d1127e69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d1127e69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Particles in a solid are vibrating on the spot, in a liquid they are sliding past each other and in a gas they are moving fast in all directions. As a </a:t>
            </a:r>
            <a:r>
              <a:rPr lang="en-GB"/>
              <a:t>substance</a:t>
            </a:r>
            <a:r>
              <a:rPr lang="en-GB"/>
              <a:t> is heated the temperature increases. When the temperature increases the particles have more energy and move around more.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d1127e69e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d1127e69e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Pause the video and complete the diagram in your notes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d1127e69e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d1127e69e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31873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What are melting points and boiling points?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Downloadable Resource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8000" y="660975"/>
            <a:ext cx="16452000" cy="66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Couves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23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Is aluminium a solid, liquid or gas at 25 </a:t>
            </a:r>
            <a:r>
              <a:rPr baseline="30000" lang="en-GB">
                <a:solidFill>
                  <a:schemeClr val="dk2"/>
                </a:solidFill>
              </a:rPr>
              <a:t>o</a:t>
            </a:r>
            <a:r>
              <a:rPr lang="en-GB">
                <a:solidFill>
                  <a:schemeClr val="dk2"/>
                </a:solidFill>
              </a:rPr>
              <a:t>C?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84" name="Google Shape;184;p23"/>
          <p:cNvGraphicFramePr/>
          <p:nvPr/>
        </p:nvGraphicFramePr>
        <p:xfrm>
          <a:off x="2357950" y="304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{1C250793-94AA-4603-8819-6697C49288BC}</a:tableStyleId>
              </a:tblPr>
              <a:tblGrid>
                <a:gridCol w="3153025"/>
                <a:gridCol w="4762375"/>
                <a:gridCol w="4565325"/>
              </a:tblGrid>
              <a:tr h="371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Substance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Melting point (°C)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Boiling point (°C)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Water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Aluminium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660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2467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Chlorine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-101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-35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Iodine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114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184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Oxygen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-218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-164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0" name="Google Shape;190;p2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Is chlorine a solid, liquid or gas at 25 </a:t>
            </a:r>
            <a:r>
              <a:rPr baseline="30000" lang="en-GB">
                <a:solidFill>
                  <a:schemeClr val="dk2"/>
                </a:solidFill>
              </a:rPr>
              <a:t>o</a:t>
            </a:r>
            <a:r>
              <a:rPr lang="en-GB">
                <a:solidFill>
                  <a:schemeClr val="dk2"/>
                </a:solidFill>
              </a:rPr>
              <a:t>C?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1" name="Google Shape;191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92" name="Google Shape;192;p24"/>
          <p:cNvGraphicFramePr/>
          <p:nvPr/>
        </p:nvGraphicFramePr>
        <p:xfrm>
          <a:off x="2357950" y="304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{1C250793-94AA-4603-8819-6697C49288BC}</a:tableStyleId>
              </a:tblPr>
              <a:tblGrid>
                <a:gridCol w="3153025"/>
                <a:gridCol w="4762375"/>
                <a:gridCol w="4565325"/>
              </a:tblGrid>
              <a:tr h="371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Substance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Melting point (°C)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Boiling point (°C)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Water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Aluminium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660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2467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Chlorine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-101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-35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Iodine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114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184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Oxygen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-218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-164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8" name="Google Shape;198;p25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Is iodine a solid, liquid or gas at 100 </a:t>
            </a:r>
            <a:r>
              <a:rPr baseline="30000" lang="en-GB">
                <a:solidFill>
                  <a:schemeClr val="dk2"/>
                </a:solidFill>
              </a:rPr>
              <a:t>o</a:t>
            </a:r>
            <a:r>
              <a:rPr lang="en-GB">
                <a:solidFill>
                  <a:schemeClr val="dk2"/>
                </a:solidFill>
              </a:rPr>
              <a:t>C?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9" name="Google Shape;199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00" name="Google Shape;200;p25"/>
          <p:cNvGraphicFramePr/>
          <p:nvPr/>
        </p:nvGraphicFramePr>
        <p:xfrm>
          <a:off x="2357950" y="304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{1C250793-94AA-4603-8819-6697C49288BC}</a:tableStyleId>
              </a:tblPr>
              <a:tblGrid>
                <a:gridCol w="3153025"/>
                <a:gridCol w="4762375"/>
                <a:gridCol w="4565325"/>
              </a:tblGrid>
              <a:tr h="371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Substance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Melting point (°C)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Boiling point (°C)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Water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Aluminium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660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2467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Chlorine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-101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-35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Iodine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114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184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Oxygen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-218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-164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6" name="Google Shape;206;p26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Is oxygen a solid, liquid or gas at 0 </a:t>
            </a:r>
            <a:r>
              <a:rPr baseline="30000" lang="en-GB">
                <a:solidFill>
                  <a:schemeClr val="dk2"/>
                </a:solidFill>
              </a:rPr>
              <a:t>o</a:t>
            </a:r>
            <a:r>
              <a:rPr lang="en-GB">
                <a:solidFill>
                  <a:schemeClr val="dk2"/>
                </a:solidFill>
              </a:rPr>
              <a:t>C?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7" name="Google Shape;207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08" name="Google Shape;208;p26"/>
          <p:cNvGraphicFramePr/>
          <p:nvPr/>
        </p:nvGraphicFramePr>
        <p:xfrm>
          <a:off x="2357950" y="304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{1C250793-94AA-4603-8819-6697C49288BC}</a:tableStyleId>
              </a:tblPr>
              <a:tblGrid>
                <a:gridCol w="3153025"/>
                <a:gridCol w="4762375"/>
                <a:gridCol w="4565325"/>
              </a:tblGrid>
              <a:tr h="371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Substance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Melting point (°C)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Boiling point (°C)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Water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Aluminium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660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2467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Chlorine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-101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-35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Iodine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114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184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Oxygen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-218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-164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89" name="Google Shape;89;p15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91" name="Google Shape;91;p15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3500" y="4891950"/>
            <a:ext cx="4644586" cy="302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2213" y="4891950"/>
            <a:ext cx="4362287" cy="30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8225" y="4746025"/>
            <a:ext cx="4111550" cy="3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>
            <p:ph type="title"/>
          </p:nvPr>
        </p:nvSpPr>
        <p:spPr>
          <a:xfrm>
            <a:off x="905788" y="935650"/>
            <a:ext cx="16463400" cy="15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do the particles look like in solids, liquids and gases?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917950" y="892800"/>
            <a:ext cx="1645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Draw lines to match the description to the correct state of matter. </a:t>
            </a:r>
            <a:endParaRPr/>
          </a:p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4" name="Google Shape;104;p16"/>
          <p:cNvGraphicFramePr/>
          <p:nvPr/>
        </p:nvGraphicFramePr>
        <p:xfrm>
          <a:off x="1002825" y="28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{1C250793-94AA-4603-8819-6697C49288BC}</a:tableStyleId>
              </a:tblPr>
              <a:tblGrid>
                <a:gridCol w="4452400"/>
                <a:gridCol w="2161300"/>
                <a:gridCol w="9668650"/>
              </a:tblGrid>
              <a:tr h="533400"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Solid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76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Particles are touching and in ordered rows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Liquid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-228600" lvl="0" marL="228600" marR="76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Particles are far apart from each other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Gas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76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Particles are touching in a random arrangement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917950" y="892800"/>
            <a:ext cx="1645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Draw lines to match the description to the correct state of matter. </a:t>
            </a:r>
            <a:endParaRPr/>
          </a:p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1" name="Google Shape;111;p17"/>
          <p:cNvGraphicFramePr/>
          <p:nvPr/>
        </p:nvGraphicFramePr>
        <p:xfrm>
          <a:off x="1002825" y="28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{1C250793-94AA-4603-8819-6697C49288BC}</a:tableStyleId>
              </a:tblPr>
              <a:tblGrid>
                <a:gridCol w="4452400"/>
                <a:gridCol w="2161300"/>
                <a:gridCol w="9668650"/>
              </a:tblGrid>
              <a:tr h="533400"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Solid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76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Particles can slide past each other</a:t>
                      </a:r>
                      <a:endParaRPr sz="4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Liquid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-228600" lvl="0" marL="228600" marR="76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Particles are moving constantly in all directions</a:t>
                      </a:r>
                      <a:endParaRPr sz="4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Gas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76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76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Particles cannot move but can vibrate</a:t>
                      </a:r>
                      <a:endParaRPr sz="4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917950" y="2311225"/>
            <a:ext cx="5170800" cy="90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Solid 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 txBox="1"/>
          <p:nvPr>
            <p:ph idx="2" type="body"/>
          </p:nvPr>
        </p:nvSpPr>
        <p:spPr>
          <a:xfrm>
            <a:off x="917950" y="3518725"/>
            <a:ext cx="5170800" cy="36486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18" name="Google Shape;118;p18"/>
          <p:cNvSpPr txBox="1"/>
          <p:nvPr>
            <p:ph idx="3" type="subTitle"/>
          </p:nvPr>
        </p:nvSpPr>
        <p:spPr>
          <a:xfrm>
            <a:off x="6558600" y="2311225"/>
            <a:ext cx="5170800" cy="90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Liquid 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 txBox="1"/>
          <p:nvPr>
            <p:ph idx="4" type="body"/>
          </p:nvPr>
        </p:nvSpPr>
        <p:spPr>
          <a:xfrm>
            <a:off x="6558600" y="3532225"/>
            <a:ext cx="5170800" cy="36486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20" name="Google Shape;120;p18"/>
          <p:cNvSpPr txBox="1"/>
          <p:nvPr>
            <p:ph idx="5" type="subTitle"/>
          </p:nvPr>
        </p:nvSpPr>
        <p:spPr>
          <a:xfrm>
            <a:off x="12199250" y="2311225"/>
            <a:ext cx="5170800" cy="90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Gas 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 txBox="1"/>
          <p:nvPr>
            <p:ph idx="6" type="body"/>
          </p:nvPr>
        </p:nvSpPr>
        <p:spPr>
          <a:xfrm>
            <a:off x="12199250" y="3532225"/>
            <a:ext cx="5170800" cy="36486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22" name="Google Shape;12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700" y="3853425"/>
            <a:ext cx="4644586" cy="302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6350" y="3853425"/>
            <a:ext cx="4362287" cy="30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28875" y="3590288"/>
            <a:ext cx="4111550" cy="3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>
            <p:ph type="title"/>
          </p:nvPr>
        </p:nvSpPr>
        <p:spPr>
          <a:xfrm>
            <a:off x="905788" y="935650"/>
            <a:ext cx="16463400" cy="15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happens to the particles as they are heated?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27" name="Google Shape;127;p18"/>
          <p:cNvCxnSpPr/>
          <p:nvPr/>
        </p:nvCxnSpPr>
        <p:spPr>
          <a:xfrm>
            <a:off x="1076488" y="7429175"/>
            <a:ext cx="16122000" cy="27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" name="Google Shape;128;p18"/>
          <p:cNvSpPr txBox="1"/>
          <p:nvPr>
            <p:ph idx="4294967295" type="body"/>
          </p:nvPr>
        </p:nvSpPr>
        <p:spPr>
          <a:xfrm>
            <a:off x="588288" y="7676838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6"/>
                </a:solidFill>
              </a:rPr>
              <a:t>___________ </a:t>
            </a:r>
            <a:r>
              <a:rPr lang="en-GB" sz="3500">
                <a:solidFill>
                  <a:srgbClr val="000000"/>
                </a:solidFill>
              </a:rPr>
              <a:t>t</a:t>
            </a:r>
            <a:r>
              <a:rPr lang="en-GB" sz="3500"/>
              <a:t>emperature - particles have </a:t>
            </a:r>
            <a:r>
              <a:rPr b="1" lang="en-GB" sz="3500">
                <a:solidFill>
                  <a:schemeClr val="accent6"/>
                </a:solidFill>
              </a:rPr>
              <a:t>_______ __________ </a:t>
            </a:r>
            <a:r>
              <a:rPr lang="en-GB" sz="3500"/>
              <a:t>- the substance </a:t>
            </a:r>
            <a:r>
              <a:rPr b="1" lang="en-GB" sz="3500">
                <a:solidFill>
                  <a:schemeClr val="accent6"/>
                </a:solidFill>
              </a:rPr>
              <a:t>____________</a:t>
            </a:r>
            <a:endParaRPr b="1" sz="35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idx="1" type="subTitle"/>
          </p:nvPr>
        </p:nvSpPr>
        <p:spPr>
          <a:xfrm>
            <a:off x="917950" y="2311225"/>
            <a:ext cx="5170800" cy="90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Solid 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9"/>
          <p:cNvSpPr txBox="1"/>
          <p:nvPr>
            <p:ph idx="2" type="body"/>
          </p:nvPr>
        </p:nvSpPr>
        <p:spPr>
          <a:xfrm>
            <a:off x="917950" y="3518725"/>
            <a:ext cx="5170800" cy="36486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35" name="Google Shape;135;p19"/>
          <p:cNvSpPr txBox="1"/>
          <p:nvPr>
            <p:ph idx="3" type="subTitle"/>
          </p:nvPr>
        </p:nvSpPr>
        <p:spPr>
          <a:xfrm>
            <a:off x="6558600" y="2311225"/>
            <a:ext cx="5170800" cy="90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Liquid 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9"/>
          <p:cNvSpPr txBox="1"/>
          <p:nvPr>
            <p:ph idx="4" type="body"/>
          </p:nvPr>
        </p:nvSpPr>
        <p:spPr>
          <a:xfrm>
            <a:off x="6558600" y="3532225"/>
            <a:ext cx="5170800" cy="36486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37" name="Google Shape;137;p19"/>
          <p:cNvSpPr txBox="1"/>
          <p:nvPr>
            <p:ph idx="5" type="subTitle"/>
          </p:nvPr>
        </p:nvSpPr>
        <p:spPr>
          <a:xfrm>
            <a:off x="12199250" y="2311225"/>
            <a:ext cx="5170800" cy="90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Gas 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 txBox="1"/>
          <p:nvPr>
            <p:ph idx="6" type="body"/>
          </p:nvPr>
        </p:nvSpPr>
        <p:spPr>
          <a:xfrm>
            <a:off x="12199250" y="3532225"/>
            <a:ext cx="5170800" cy="36486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700" y="3853425"/>
            <a:ext cx="4644586" cy="302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6350" y="3853425"/>
            <a:ext cx="4362287" cy="30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28875" y="3590288"/>
            <a:ext cx="4111550" cy="3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>
            <p:ph type="title"/>
          </p:nvPr>
        </p:nvSpPr>
        <p:spPr>
          <a:xfrm>
            <a:off x="905788" y="935650"/>
            <a:ext cx="16463400" cy="15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happens to the particles as they are cooled?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44" name="Google Shape;144;p19"/>
          <p:cNvCxnSpPr/>
          <p:nvPr/>
        </p:nvCxnSpPr>
        <p:spPr>
          <a:xfrm>
            <a:off x="1076488" y="7429175"/>
            <a:ext cx="16122000" cy="27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45" name="Google Shape;145;p19"/>
          <p:cNvSpPr txBox="1"/>
          <p:nvPr>
            <p:ph idx="4294967295" type="body"/>
          </p:nvPr>
        </p:nvSpPr>
        <p:spPr>
          <a:xfrm>
            <a:off x="588288" y="7676838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6"/>
                </a:solidFill>
              </a:rPr>
              <a:t>___________ </a:t>
            </a:r>
            <a:r>
              <a:rPr lang="en-GB" sz="3500">
                <a:solidFill>
                  <a:srgbClr val="000000"/>
                </a:solidFill>
              </a:rPr>
              <a:t>t</a:t>
            </a:r>
            <a:r>
              <a:rPr lang="en-GB" sz="3500"/>
              <a:t>emperature - particles have </a:t>
            </a:r>
            <a:r>
              <a:rPr b="1" lang="en-GB" sz="3500">
                <a:solidFill>
                  <a:schemeClr val="accent6"/>
                </a:solidFill>
              </a:rPr>
              <a:t>_______ __________ </a:t>
            </a:r>
            <a:r>
              <a:rPr lang="en-GB" sz="3500"/>
              <a:t>- the substance </a:t>
            </a:r>
            <a:r>
              <a:rPr b="1" lang="en-GB" sz="3500">
                <a:solidFill>
                  <a:schemeClr val="accent6"/>
                </a:solidFill>
              </a:rPr>
              <a:t>____________</a:t>
            </a:r>
            <a:endParaRPr b="1" sz="35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idx="1" type="subTitle"/>
          </p:nvPr>
        </p:nvSpPr>
        <p:spPr>
          <a:xfrm>
            <a:off x="917950" y="2311225"/>
            <a:ext cx="5170800" cy="90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Solid 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0"/>
          <p:cNvSpPr txBox="1"/>
          <p:nvPr>
            <p:ph idx="3" type="subTitle"/>
          </p:nvPr>
        </p:nvSpPr>
        <p:spPr>
          <a:xfrm>
            <a:off x="6558600" y="2311225"/>
            <a:ext cx="5170800" cy="90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Liquid 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0"/>
          <p:cNvSpPr txBox="1"/>
          <p:nvPr>
            <p:ph idx="5" type="subTitle"/>
          </p:nvPr>
        </p:nvSpPr>
        <p:spPr>
          <a:xfrm>
            <a:off x="12199250" y="2311225"/>
            <a:ext cx="5170800" cy="90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Gas 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20"/>
          <p:cNvSpPr txBox="1"/>
          <p:nvPr>
            <p:ph type="title"/>
          </p:nvPr>
        </p:nvSpPr>
        <p:spPr>
          <a:xfrm>
            <a:off x="912288" y="796875"/>
            <a:ext cx="16463400" cy="15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Which state change does each arrow represent?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169" y="4706119"/>
            <a:ext cx="2248100" cy="146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8263" y="4609975"/>
            <a:ext cx="2111464" cy="146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94576" y="4655475"/>
            <a:ext cx="1701880" cy="1371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20"/>
          <p:cNvCxnSpPr/>
          <p:nvPr/>
        </p:nvCxnSpPr>
        <p:spPr>
          <a:xfrm>
            <a:off x="4484500" y="4706125"/>
            <a:ext cx="28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20"/>
          <p:cNvCxnSpPr/>
          <p:nvPr/>
        </p:nvCxnSpPr>
        <p:spPr>
          <a:xfrm>
            <a:off x="10657200" y="4609975"/>
            <a:ext cx="28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20"/>
          <p:cNvCxnSpPr/>
          <p:nvPr/>
        </p:nvCxnSpPr>
        <p:spPr>
          <a:xfrm>
            <a:off x="4545575" y="6212250"/>
            <a:ext cx="28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61" name="Google Shape;161;p20"/>
          <p:cNvCxnSpPr/>
          <p:nvPr/>
        </p:nvCxnSpPr>
        <p:spPr>
          <a:xfrm>
            <a:off x="10718300" y="6212250"/>
            <a:ext cx="2816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we measure temperature?</a:t>
            </a:r>
            <a:endParaRPr/>
          </a:p>
        </p:txBody>
      </p: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	What is temperature?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Temperature is a measure of ________________________________________________. 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2.	What scale do we normally use to measure temperature?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We normally use a scale called __________________ which is written as _______ 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3.	How did scientists decide what 0 and 100 should mean in this scale?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0°C is the temperature that __________________________________________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100°C is the temperature that _________________________________________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4" name="Google Shape;174;p22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Is water a solid, liquid or gas at 25 </a:t>
            </a:r>
            <a:r>
              <a:rPr baseline="30000" lang="en-GB">
                <a:solidFill>
                  <a:schemeClr val="dk2"/>
                </a:solidFill>
              </a:rPr>
              <a:t>o</a:t>
            </a:r>
            <a:r>
              <a:rPr lang="en-GB">
                <a:solidFill>
                  <a:schemeClr val="dk2"/>
                </a:solidFill>
              </a:rPr>
              <a:t>C?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" name="Google Shape;175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76" name="Google Shape;176;p22"/>
          <p:cNvGraphicFramePr/>
          <p:nvPr/>
        </p:nvGraphicFramePr>
        <p:xfrm>
          <a:off x="2357950" y="304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{1C250793-94AA-4603-8819-6697C49288BC}</a:tableStyleId>
              </a:tblPr>
              <a:tblGrid>
                <a:gridCol w="3153025"/>
                <a:gridCol w="4762375"/>
                <a:gridCol w="4565325"/>
              </a:tblGrid>
              <a:tr h="371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Substance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Melting point (°C)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Boiling point (°C)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Water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Aluminium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660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2467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Chlorine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-101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-35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Iodine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114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184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Oxygen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-218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-164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