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839">
          <p15:clr>
            <a:srgbClr val="9AA0A6"/>
          </p15:clr>
        </p15:guide>
        <p15:guide id="2" orient="horz" pos="32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D434A7-9887-40F5-A3A3-155AC4B96F41}">
  <a:tblStyle styleId="{DBD434A7-9887-40F5-A3A3-155AC4B96F4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153B1E8A-4D7D-44A8-A732-C34BA27C8769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839"/>
        <p:guide pos="324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28687f577_0_9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928687f577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28687f577_0_5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28687f577_0_5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28687f577_0_6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928687f577_0_6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28687f577_0_9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28687f577_0_9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28687f577_0_9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28687f577_0_9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type="ctrTitle"/>
          </p:nvPr>
        </p:nvSpPr>
        <p:spPr>
          <a:xfrm>
            <a:off x="917950" y="2876300"/>
            <a:ext cx="157149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Guided writing: Higher</a:t>
            </a:r>
            <a:br>
              <a:rPr lang="en-GB">
                <a:solidFill>
                  <a:srgbClr val="4B3241"/>
                </a:solidFill>
              </a:rPr>
            </a:br>
            <a:r>
              <a:rPr i="1" lang="en-GB" sz="5200">
                <a:solidFill>
                  <a:srgbClr val="4B3241"/>
                </a:solidFill>
              </a:rPr>
              <a:t>Life at school and college</a:t>
            </a:r>
            <a:endParaRPr i="1" sz="52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i="1" sz="52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i="1" sz="52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5200">
                <a:solidFill>
                  <a:srgbClr val="4B3241"/>
                </a:solidFill>
              </a:rPr>
              <a:t>Downloadable Resource</a:t>
            </a:r>
            <a:endParaRPr sz="5200">
              <a:solidFill>
                <a:srgbClr val="4B3241"/>
              </a:solidFill>
            </a:endParaRPr>
          </a:p>
        </p:txBody>
      </p:sp>
      <p:sp>
        <p:nvSpPr>
          <p:cNvPr id="52" name="Google Shape;52;p11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GB">
                <a:solidFill>
                  <a:srgbClr val="4B3241"/>
                </a:solidFill>
              </a:rPr>
              <a:t>German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53" name="Google Shape;53;p11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Frau Sichla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54" name="Google Shape;54;p11"/>
          <p:cNvSpPr/>
          <p:nvPr/>
        </p:nvSpPr>
        <p:spPr>
          <a:xfrm>
            <a:off x="16989125" y="8746125"/>
            <a:ext cx="1299000" cy="158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917950" y="890050"/>
            <a:ext cx="161637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Life at school and college </a:t>
            </a:r>
            <a:r>
              <a:rPr lang="en-GB">
                <a:solidFill>
                  <a:schemeClr val="dk2"/>
                </a:solidFill>
              </a:rPr>
              <a:t>– 90 word question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53500" y="2162400"/>
            <a:ext cx="172926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Du schreibst einen Artikel über deine Schule für deine Schülerzeitung.</a:t>
            </a:r>
            <a:br>
              <a:rPr lang="en-GB" sz="3500"/>
            </a:br>
            <a:r>
              <a:rPr lang="en-GB" sz="3500"/>
              <a:t>Schreib etwas: </a:t>
            </a:r>
            <a:br>
              <a:rPr lang="en-GB" sz="3500"/>
            </a:b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über das Schulgebäude</a:t>
            </a: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über deine Schulregeln </a:t>
            </a: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über deine letzte Klassenfahrt</a:t>
            </a: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worauf du dich im neuen Schuljahr freust</a:t>
            </a:r>
            <a:endParaRPr sz="35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5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Du musst ungefähr </a:t>
            </a:r>
            <a:r>
              <a:rPr b="1" lang="en-GB" sz="3500"/>
              <a:t>90 Wörter </a:t>
            </a:r>
            <a:r>
              <a:rPr lang="en-GB" sz="3500"/>
              <a:t>auf </a:t>
            </a:r>
            <a:r>
              <a:rPr b="1" lang="en-GB" sz="3500"/>
              <a:t>Deutsch</a:t>
            </a:r>
            <a:r>
              <a:rPr lang="en-GB" sz="3500"/>
              <a:t> schreiben. Schreib etwas über alle Punkte der Aufgabe.</a:t>
            </a:r>
            <a:endParaRPr sz="3500"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61" name="Google Shape;61;p12"/>
          <p:cNvSpPr/>
          <p:nvPr/>
        </p:nvSpPr>
        <p:spPr>
          <a:xfrm>
            <a:off x="2677575" y="7616225"/>
            <a:ext cx="7416600" cy="723000"/>
          </a:xfrm>
          <a:prstGeom prst="rect">
            <a:avLst/>
          </a:prstGeom>
          <a:noFill/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2"/>
          <p:cNvSpPr/>
          <p:nvPr/>
        </p:nvSpPr>
        <p:spPr>
          <a:xfrm rot="-2309359">
            <a:off x="12835041" y="4670430"/>
            <a:ext cx="5148556" cy="204416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3F3F3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33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Cover </a:t>
            </a:r>
            <a:r>
              <a:rPr b="1" i="0" lang="en-GB" sz="33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every</a:t>
            </a:r>
            <a:r>
              <a:rPr i="0" lang="en-GB" sz="33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bullet point!</a:t>
            </a:r>
            <a:endParaRPr i="0" sz="33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2"/>
          <p:cNvSpPr/>
          <p:nvPr/>
        </p:nvSpPr>
        <p:spPr>
          <a:xfrm>
            <a:off x="9467856" y="2876550"/>
            <a:ext cx="5186400" cy="1737300"/>
          </a:xfrm>
          <a:prstGeom prst="wedgeRoundRectCallout">
            <a:avLst>
              <a:gd fmla="val -82746" name="adj1"/>
              <a:gd fmla="val -34339" name="adj2"/>
              <a:gd fmla="val 16667" name="adj3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 are writing a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 article for your student/school newspaper.</a:t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917950" y="890050"/>
            <a:ext cx="161637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Life at school and college – 90 word question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353500" y="2162400"/>
            <a:ext cx="172926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Du schreibst einen Artikel über deine Schule für deine Schülerzeitung.</a:t>
            </a:r>
            <a:br>
              <a:rPr lang="en-GB" sz="3500"/>
            </a:br>
            <a:r>
              <a:rPr lang="en-GB" sz="3500"/>
              <a:t>Schreib etwas: </a:t>
            </a:r>
            <a:br>
              <a:rPr lang="en-GB" sz="3500"/>
            </a:b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über das Schulgebäude</a:t>
            </a: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über deine Schulregeln </a:t>
            </a: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über deine letzte Klassenfahrt</a:t>
            </a:r>
            <a:endParaRPr sz="3500"/>
          </a:p>
          <a:p>
            <a:pPr indent="0" lvl="1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• worauf du dich im neuen Schuljahr freust</a:t>
            </a:r>
            <a:endParaRPr sz="35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5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Du musst ungefähr </a:t>
            </a:r>
            <a:r>
              <a:rPr b="1" lang="en-GB" sz="3500"/>
              <a:t>90 Wörter </a:t>
            </a:r>
            <a:r>
              <a:rPr lang="en-GB" sz="3500"/>
              <a:t>auf </a:t>
            </a:r>
            <a:r>
              <a:rPr b="1" lang="en-GB" sz="3500"/>
              <a:t>Deutsch</a:t>
            </a:r>
            <a:r>
              <a:rPr lang="en-GB" sz="3500"/>
              <a:t> schreiben. Schreib etwas über alle Punkte der Aufgabe.</a:t>
            </a:r>
            <a:endParaRPr sz="3500"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6600800" y="4179100"/>
            <a:ext cx="87441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something about the school building.</a:t>
            </a:r>
            <a:endParaRPr i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493650" y="4854150"/>
            <a:ext cx="87441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something about the your school rules.</a:t>
            </a:r>
            <a:endParaRPr i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931925" y="5628075"/>
            <a:ext cx="87441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something about your last class trip.</a:t>
            </a:r>
            <a:endParaRPr i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484625" y="6402000"/>
            <a:ext cx="78033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something about what you are looking forward to in the new school year.</a:t>
            </a:r>
            <a:endParaRPr i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4"/>
          <p:cNvGraphicFramePr/>
          <p:nvPr/>
        </p:nvGraphicFramePr>
        <p:xfrm>
          <a:off x="751369" y="2426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{DBD434A7-9887-40F5-A3A3-155AC4B96F41}</a:tableStyleId>
              </a:tblPr>
              <a:tblGrid>
                <a:gridCol w="6338675"/>
                <a:gridCol w="7914425"/>
              </a:tblGrid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müssen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have to, having to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dürfen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 allowed to, being allowed to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können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b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 able to, being able to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kennenlernen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 to know, getting to know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bummeln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stroll, strolling around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teilnehmen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take part, taking part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6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erleben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experience, experiencing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tragen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9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wear, wearing</a:t>
                      </a:r>
                      <a:endParaRPr sz="32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79" name="Google Shape;7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39400" y="242657"/>
            <a:ext cx="2633650" cy="26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5"/>
          <p:cNvSpPr txBox="1"/>
          <p:nvPr>
            <p:ph type="title"/>
          </p:nvPr>
        </p:nvSpPr>
        <p:spPr>
          <a:xfrm>
            <a:off x="917950" y="280450"/>
            <a:ext cx="16452001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5200">
                <a:solidFill>
                  <a:schemeClr val="dk2"/>
                </a:solidFill>
              </a:rPr>
              <a:t>Using verbs in multiple tenses</a:t>
            </a:r>
            <a:endParaRPr sz="5200">
              <a:solidFill>
                <a:schemeClr val="dk2"/>
              </a:solidFill>
            </a:endParaRPr>
          </a:p>
        </p:txBody>
      </p:sp>
      <p:graphicFrame>
        <p:nvGraphicFramePr>
          <p:cNvPr id="86" name="Google Shape;86;p15"/>
          <p:cNvGraphicFramePr/>
          <p:nvPr/>
        </p:nvGraphicFramePr>
        <p:xfrm>
          <a:off x="323974" y="1415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{153B1E8A-4D7D-44A8-A732-C34BA27C8769}</a:tableStyleId>
              </a:tblPr>
              <a:tblGrid>
                <a:gridCol w="2641100"/>
                <a:gridCol w="3372700"/>
                <a:gridCol w="4684550"/>
                <a:gridCol w="3205750"/>
                <a:gridCol w="3754350"/>
              </a:tblGrid>
              <a:tr h="857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Perfect</a:t>
                      </a:r>
                      <a:endParaRPr sz="30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Present</a:t>
                      </a:r>
                      <a:endParaRPr sz="30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Future</a:t>
                      </a:r>
                      <a:endParaRPr sz="30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Conditional</a:t>
                      </a:r>
                      <a:endParaRPr sz="30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27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teilnehmen</a:t>
                      </a:r>
                      <a:endParaRPr b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take part</a:t>
                      </a:r>
                      <a:b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Strong </a:t>
                      </a: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verb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Separable verb</a:t>
                      </a:r>
                      <a:endParaRPr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took part</a:t>
                      </a: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have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taken part</a:t>
                      </a:r>
                      <a:endParaRPr i="1" sz="28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take part</a:t>
                      </a: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am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taking part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will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take part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would 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take part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78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erleben</a:t>
                      </a:r>
                      <a:endParaRPr b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experience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experienced </a:t>
                      </a: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/ have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experienced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experience</a:t>
                      </a: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/ am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experiencing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will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experience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i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would 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experience</a:t>
                      </a:r>
                      <a:endParaRPr i="1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7" name="Google Shape;87;p15"/>
          <p:cNvSpPr txBox="1"/>
          <p:nvPr/>
        </p:nvSpPr>
        <p:spPr>
          <a:xfrm>
            <a:off x="2957524" y="2549225"/>
            <a:ext cx="3083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habe </a:t>
            </a: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teilgenommen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6593262" y="2549225"/>
            <a:ext cx="38412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nehme teil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1022403" y="2549236"/>
            <a:ext cx="277090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werde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teilnehmen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4742006" y="2549236"/>
            <a:ext cx="2770800" cy="1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3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ü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rde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teilnehmen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3269673" y="5283517"/>
            <a:ext cx="2770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habe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erlebt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7051964" y="5359717"/>
            <a:ext cx="2770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erlebe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11022403" y="5283517"/>
            <a:ext cx="2770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werde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erleben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4742006" y="5209592"/>
            <a:ext cx="2770800" cy="1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3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ü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rde erleben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/>
        </p:nvSpPr>
        <p:spPr>
          <a:xfrm>
            <a:off x="3196150" y="485000"/>
            <a:ext cx="14398800" cy="111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 meiner Schule gibt es viele Regeln.</a:t>
            </a:r>
            <a:endParaRPr sz="4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3196150" y="1909500"/>
            <a:ext cx="14398800" cy="111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Sie sind ziemlich streng,</a:t>
            </a:r>
            <a:endParaRPr sz="4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3307450" y="6306488"/>
            <a:ext cx="14180400" cy="111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was ich doof finde, </a:t>
            </a:r>
            <a:endParaRPr sz="4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3233200" y="4884963"/>
            <a:ext cx="14328900" cy="111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Man darf keine Ohrringe tragen,</a:t>
            </a:r>
            <a:endParaRPr sz="4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3196150" y="3334000"/>
            <a:ext cx="14328900" cy="111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zum Beispiel muss man eine Schuluniform tragen.</a:t>
            </a:r>
            <a:endParaRPr sz="39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50" y="0"/>
            <a:ext cx="1432600" cy="937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16"/>
          <p:cNvCxnSpPr/>
          <p:nvPr/>
        </p:nvCxnSpPr>
        <p:spPr>
          <a:xfrm>
            <a:off x="2392100" y="485000"/>
            <a:ext cx="0" cy="903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Dot"/>
            <a:round/>
            <a:headEnd len="med" w="med" type="none"/>
            <a:tailEnd len="med" w="med" type="none"/>
          </a:ln>
        </p:spPr>
      </p:cxnSp>
      <p:sp>
        <p:nvSpPr>
          <p:cNvPr id="106" name="Google Shape;106;p16"/>
          <p:cNvSpPr txBox="1"/>
          <p:nvPr/>
        </p:nvSpPr>
        <p:spPr>
          <a:xfrm>
            <a:off x="3305350" y="7728000"/>
            <a:ext cx="14180400" cy="111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denn sie stören nicht beim Lernen</a:t>
            </a:r>
            <a:endParaRPr sz="4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50" y="0"/>
            <a:ext cx="1432600" cy="937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17"/>
          <p:cNvCxnSpPr/>
          <p:nvPr/>
        </p:nvCxnSpPr>
        <p:spPr>
          <a:xfrm>
            <a:off x="2392100" y="485000"/>
            <a:ext cx="0" cy="903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Dot"/>
            <a:round/>
            <a:headEnd len="med" w="med" type="none"/>
            <a:tailEnd len="med" w="med" type="none"/>
          </a:ln>
        </p:spPr>
      </p:cxnSp>
      <p:sp>
        <p:nvSpPr>
          <p:cNvPr id="113" name="Google Shape;113;p17"/>
          <p:cNvSpPr txBox="1"/>
          <p:nvPr/>
        </p:nvSpPr>
        <p:spPr>
          <a:xfrm>
            <a:off x="2593175" y="1711800"/>
            <a:ext cx="15259200" cy="71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 meiner Schule gibt es viele Klassenzimmer. Einmal pro Woche benutzen wir das Sprachlabor im Englischunterricht. Einige Klassenzimmer sind ziemlich alt und schmutzig</a:t>
            </a:r>
            <a:r>
              <a:rPr lang="en-GB" sz="4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und man muss sie renovieren.</a:t>
            </a:r>
            <a:r>
              <a:rPr lang="en-GB" sz="4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Seit letztem Jahr haben wir eine neue, moderne Sporthalle, wo wir nachmittags an Sport-AGs teilnehmen können.</a:t>
            </a:r>
            <a:endParaRPr b="1" sz="4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2571750" y="171450"/>
            <a:ext cx="140160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latin typeface="Montserrat"/>
                <a:ea typeface="Montserrat"/>
                <a:cs typeface="Montserrat"/>
                <a:sym typeface="Montserrat"/>
              </a:rPr>
              <a:t>Schreib etwas über das Schulgebäude</a:t>
            </a:r>
            <a:endParaRPr b="1"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3193250" y="334200"/>
            <a:ext cx="143160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Letztes Schuljahr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ist 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meine Klasse mit dem Flugzeug nach Berlin geflogen. Wir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haben 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viel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erlebt 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und wir hatten Zeit durch die Stadt zu bummeln. Mir hat es wirklich viel Spaß gemacht, weil ich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Deutsch sprechen konnte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aber manche Schüler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hatten 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Heimweh.</a:t>
            </a:r>
            <a:endParaRPr i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663" y="108371"/>
            <a:ext cx="1069825" cy="835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/>
        </p:nvSpPr>
        <p:spPr>
          <a:xfrm>
            <a:off x="3193225" y="719950"/>
            <a:ext cx="143160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 nächsten Schuljahr freue ich mich, dass ich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keine 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Schuluniform tragen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muss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Ich werde in die Oberstufe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gehen 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und ich kann meine eigene Kleidung 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tragen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Das wird viel bequem</a:t>
            </a:r>
            <a:r>
              <a:rPr b="1"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</a:t>
            </a:r>
            <a:r>
              <a:rPr i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sein und mir gefällt es mehr Freiheiten genießen zu können. </a:t>
            </a:r>
            <a:endParaRPr i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663" y="108371"/>
            <a:ext cx="1069825" cy="835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