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Quicksand"/>
      <p:regular r:id="rId32"/>
      <p:bold r:id="rId33"/>
    </p:embeddedFont>
    <p:embeddedFont>
      <p:font typeface="Quicksand 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C8E223-E8F1-4137-867B-2D676A61D845}">
  <a:tblStyle styleId="{BDC8E223-E8F1-4137-867B-2D676A61D8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Quicksand-bold.fntdata"/><Relationship Id="rId10" Type="http://schemas.openxmlformats.org/officeDocument/2006/relationships/slide" Target="slides/slide5.xml"/><Relationship Id="rId32" Type="http://schemas.openxmlformats.org/officeDocument/2006/relationships/font" Target="fonts/Quicksand-regular.fntdata"/><Relationship Id="rId13" Type="http://schemas.openxmlformats.org/officeDocument/2006/relationships/slide" Target="slides/slide8.xml"/><Relationship Id="rId35" Type="http://schemas.openxmlformats.org/officeDocument/2006/relationships/font" Target="fonts/QuicksandLight-bold.fntdata"/><Relationship Id="rId12" Type="http://schemas.openxmlformats.org/officeDocument/2006/relationships/slide" Target="slides/slide7.xml"/><Relationship Id="rId34" Type="http://schemas.openxmlformats.org/officeDocument/2006/relationships/font" Target="fonts/Quicksand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27e0b689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a27e0b689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27e0b689b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a27e0b689b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27e0b689b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a27e0b689b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27e0b689b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a27e0b689b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27e0b689b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a27e0b689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27e0b68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a27e0b68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7e0b65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a27e0b65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27e0b689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a27e0b689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7e0b689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a27e0b689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7e0b689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a27e0b689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27e0b689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a27e0b689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27e0b689b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a27e0b689b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7: Bubble Sort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3000">
                <a:solidFill>
                  <a:srgbClr val="4B3241"/>
                </a:solidFill>
              </a:rPr>
              <a:t>Algorithms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7000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917950" y="890050"/>
            <a:ext cx="13347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total number of passes made when executing a bubble sort on the data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6" name="Google Shape;186;p24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2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Sort by cuisine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Andre is developing a program for a food delivery service. The system allows users to select from a list of cuisines from around the world.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 sample of data is shown in </a:t>
            </a:r>
            <a:r>
              <a:rPr b="1" lang="en-GB"/>
              <a:t>Figure 2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94" name="Google Shape;194;p25"/>
          <p:cNvGraphicFramePr/>
          <p:nvPr/>
        </p:nvGraphicFramePr>
        <p:xfrm>
          <a:off x="3119950" y="711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731375"/>
                <a:gridCol w="1731375"/>
                <a:gridCol w="1731375"/>
                <a:gridCol w="1745250"/>
                <a:gridCol w="1745250"/>
                <a:gridCol w="1745250"/>
                <a:gridCol w="1745250"/>
              </a:tblGrid>
              <a:tr h="86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Thai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Nigerian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Italian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Spanish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5"/>
          <p:cNvSpPr txBox="1"/>
          <p:nvPr/>
        </p:nvSpPr>
        <p:spPr>
          <a:xfrm>
            <a:off x="8058500" y="80041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2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917950" y="890050"/>
            <a:ext cx="13226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2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number of comparisons that need to be made during the first pass of a bubble sort when applied to the data shown in </a:t>
            </a:r>
            <a:r>
              <a:rPr b="1" lang="en-GB"/>
              <a:t>Figure 2</a:t>
            </a:r>
            <a:r>
              <a:rPr lang="en-GB"/>
              <a:t>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element that will be in the correct position after one pass when executing a bubble sort on the data shown in </a:t>
            </a:r>
            <a:r>
              <a:rPr b="1" lang="en-GB"/>
              <a:t>Figure 2</a:t>
            </a: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Show all of the stages of a bubble sort when applied to the data shown in </a:t>
            </a:r>
            <a:r>
              <a:rPr b="1" lang="en-GB"/>
              <a:t>Figure 2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3" name="Google Shape;203;p26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Google Shape;204;p26"/>
          <p:cNvGraphicFramePr/>
          <p:nvPr/>
        </p:nvGraphicFramePr>
        <p:xfrm>
          <a:off x="917950" y="606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27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2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graphicFrame>
        <p:nvGraphicFramePr>
          <p:cNvPr id="212" name="Google Shape;212;p27"/>
          <p:cNvGraphicFramePr/>
          <p:nvPr/>
        </p:nvGraphicFramePr>
        <p:xfrm>
          <a:off x="917575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2309525"/>
                <a:gridCol w="2309525"/>
                <a:gridCol w="2309525"/>
                <a:gridCol w="2327975"/>
                <a:gridCol w="2327975"/>
                <a:gridCol w="2327975"/>
                <a:gridCol w="2327975"/>
              </a:tblGrid>
              <a:tr h="9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type="title"/>
          </p:nvPr>
        </p:nvSpPr>
        <p:spPr>
          <a:xfrm>
            <a:off x="917950" y="890050"/>
            <a:ext cx="132267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2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idx="1" type="body"/>
          </p:nvPr>
        </p:nvSpPr>
        <p:spPr>
          <a:xfrm>
            <a:off x="917950" y="1828350"/>
            <a:ext cx="16240500" cy="70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State </a:t>
            </a:r>
            <a:r>
              <a:rPr lang="en-GB"/>
              <a:t>the number of passes that need to be made before the data is in order when using a bubble sort on the data shown in </a:t>
            </a:r>
            <a:r>
              <a:rPr b="1" lang="en-GB"/>
              <a:t>Figure 2.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0" name="Google Shape;220;p28"/>
          <p:cNvGraphicFramePr/>
          <p:nvPr/>
        </p:nvGraphicFramePr>
        <p:xfrm>
          <a:off x="917950" y="33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6240500"/>
              </a:tblGrid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63500" marB="63500" marR="63500" marL="63500">
                    <a:lnL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</a:t>
            </a:r>
            <a:r>
              <a:rPr lang="en-GB"/>
              <a:t>- One pass of a bubble sort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In this task, you need to show each comparison and whether any swaps were made when executing </a:t>
            </a:r>
            <a:r>
              <a:rPr b="1" lang="en-GB"/>
              <a:t>one pass</a:t>
            </a:r>
            <a:r>
              <a:rPr lang="en-GB"/>
              <a:t> of a bubble sort on the cards below. The cards should be ordered from lowest to highest, with aces considered low.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One pass of a bubble sort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300">
                <a:solidFill>
                  <a:srgbClr val="000000"/>
                </a:solidFill>
              </a:rPr>
              <a:t>The instructions for performing </a:t>
            </a:r>
            <a:r>
              <a:rPr b="1" lang="en-GB" sz="3300">
                <a:solidFill>
                  <a:srgbClr val="000000"/>
                </a:solidFill>
              </a:rPr>
              <a:t>one pass</a:t>
            </a:r>
            <a:r>
              <a:rPr lang="en-GB" sz="3300">
                <a:solidFill>
                  <a:srgbClr val="000000"/>
                </a:solidFill>
              </a:rPr>
              <a:t> of a bubble sort can be written as:</a:t>
            </a:r>
            <a:endParaRPr sz="3300">
              <a:solidFill>
                <a:srgbClr val="000000"/>
              </a:solidFill>
            </a:endParaRPr>
          </a:p>
          <a:p>
            <a:pPr indent="-666750" lvl="0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rabicPeriod"/>
            </a:pPr>
            <a:r>
              <a:rPr lang="en-GB" sz="3300">
                <a:solidFill>
                  <a:srgbClr val="000000"/>
                </a:solidFill>
              </a:rPr>
              <a:t>Take a list of data to be sorted.</a:t>
            </a:r>
            <a:endParaRPr sz="3300">
              <a:solidFill>
                <a:srgbClr val="000000"/>
              </a:solidFill>
            </a:endParaRPr>
          </a:p>
          <a:p>
            <a:pPr indent="-6667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rabicPeriod"/>
            </a:pPr>
            <a:r>
              <a:rPr lang="en-GB" sz="3300">
                <a:solidFill>
                  <a:srgbClr val="000000"/>
                </a:solidFill>
              </a:rPr>
              <a:t>Repeat steps a–c for all the items in the list, starting from the first one:</a:t>
            </a:r>
            <a:endParaRPr sz="3300">
              <a:solidFill>
                <a:srgbClr val="000000"/>
              </a:solidFill>
            </a:endParaRPr>
          </a:p>
          <a:p>
            <a:pPr indent="-6667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lphaLcPeriod"/>
            </a:pPr>
            <a:r>
              <a:rPr lang="en-GB" sz="3300">
                <a:solidFill>
                  <a:srgbClr val="000000"/>
                </a:solidFill>
              </a:rPr>
              <a:t>Compare the item at the current position to the one next to it.</a:t>
            </a:r>
            <a:endParaRPr sz="3300">
              <a:solidFill>
                <a:srgbClr val="000000"/>
              </a:solidFill>
            </a:endParaRPr>
          </a:p>
          <a:p>
            <a:pPr indent="-6667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lphaLcPeriod"/>
            </a:pPr>
            <a:r>
              <a:rPr lang="en-GB" sz="3300">
                <a:solidFill>
                  <a:srgbClr val="000000"/>
                </a:solidFill>
              </a:rPr>
              <a:t>If the item at the current position is </a:t>
            </a:r>
            <a:r>
              <a:rPr b="1" lang="en-GB" sz="3300">
                <a:solidFill>
                  <a:srgbClr val="000000"/>
                </a:solidFill>
              </a:rPr>
              <a:t>greater than</a:t>
            </a:r>
            <a:r>
              <a:rPr lang="en-GB" sz="3300">
                <a:solidFill>
                  <a:srgbClr val="000000"/>
                </a:solidFill>
              </a:rPr>
              <a:t> the one next to it, swap the items within the list.</a:t>
            </a:r>
            <a:endParaRPr sz="3300">
              <a:solidFill>
                <a:srgbClr val="000000"/>
              </a:solidFill>
            </a:endParaRPr>
          </a:p>
          <a:p>
            <a:pPr indent="-666750" lvl="1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AutoNum type="alphaLcPeriod"/>
            </a:pPr>
            <a:r>
              <a:rPr lang="en-GB" sz="3300">
                <a:solidFill>
                  <a:srgbClr val="000000"/>
                </a:solidFill>
              </a:rPr>
              <a:t>Go to the next item in the list.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The highlighted areas indicate the cards you need to compare to determine whether there is a swap, with the first two comparisons completed for you.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08156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One pass of a bubble sort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In this task, you need to show each comparison and whether any swaps were made when executing </a:t>
            </a:r>
            <a:r>
              <a:rPr b="1" lang="en-GB"/>
              <a:t>one pass</a:t>
            </a:r>
            <a:r>
              <a:rPr lang="en-GB"/>
              <a:t> of a bubble sort on the cards below. The cards should be ordered from lowest to highest, with aces considered low.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890050"/>
            <a:ext cx="15155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One pass of a bubble sort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8" name="Google Shape;118;p19"/>
          <p:cNvGraphicFramePr/>
          <p:nvPr/>
        </p:nvGraphicFramePr>
        <p:xfrm>
          <a:off x="855425" y="189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203175"/>
                <a:gridCol w="1197875"/>
                <a:gridCol w="1301325"/>
                <a:gridCol w="1230950"/>
                <a:gridCol w="5380300"/>
                <a:gridCol w="2067125"/>
                <a:gridCol w="235550"/>
                <a:gridCol w="3898700"/>
              </a:tblGrid>
              <a:tr h="149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4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1895725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975" y="1918913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273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2233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192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9902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66612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63323" y="19189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150" y="3519125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7973" y="5314550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273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2233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192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9902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66612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63323" y="35191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100" y="3464326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100" y="5293126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938" y="5314550"/>
            <a:ext cx="1048493" cy="147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2233" y="5271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192" y="5271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9902" y="5271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66612" y="5271725"/>
            <a:ext cx="1046527" cy="14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63323" y="5271725"/>
            <a:ext cx="1046527" cy="14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917950" y="890050"/>
            <a:ext cx="15155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One pass of a bubble sort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855425" y="189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1203175"/>
                <a:gridCol w="1197875"/>
                <a:gridCol w="1301325"/>
                <a:gridCol w="1230950"/>
                <a:gridCol w="5380300"/>
                <a:gridCol w="2067125"/>
                <a:gridCol w="235550"/>
                <a:gridCol w="3898700"/>
              </a:tblGrid>
              <a:tr h="149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4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17775" marB="17775" marR="17775" marL="17775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1" name="Google Shape;151;p20"/>
          <p:cNvSpPr/>
          <p:nvPr/>
        </p:nvSpPr>
        <p:spPr>
          <a:xfrm>
            <a:off x="4637950" y="1918925"/>
            <a:ext cx="2381700" cy="147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986825" y="3540525"/>
            <a:ext cx="2381700" cy="147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7250675" y="5271725"/>
            <a:ext cx="2381700" cy="147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8528150" y="6943550"/>
            <a:ext cx="2381700" cy="147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Sorting a list of names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Katie has created a program that uses a file to store the names of people who have completed her game.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A sample of data is shown in </a:t>
            </a:r>
            <a:r>
              <a:rPr b="1" lang="en-GB"/>
              <a:t>Figure 1</a:t>
            </a:r>
            <a:r>
              <a:rPr lang="en-GB"/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62" name="Google Shape;162;p21"/>
          <p:cNvGraphicFramePr/>
          <p:nvPr/>
        </p:nvGraphicFramePr>
        <p:xfrm>
          <a:off x="3119950" y="711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2021100"/>
                <a:gridCol w="2021100"/>
                <a:gridCol w="2021100"/>
                <a:gridCol w="2037275"/>
                <a:gridCol w="2037275"/>
                <a:gridCol w="2037275"/>
              </a:tblGrid>
              <a:tr h="86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21"/>
          <p:cNvSpPr txBox="1"/>
          <p:nvPr/>
        </p:nvSpPr>
        <p:spPr>
          <a:xfrm>
            <a:off x="8058500" y="8004150"/>
            <a:ext cx="28221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Figure 1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Carry out a bubble sort on the data shown in </a:t>
            </a:r>
            <a:r>
              <a:rPr b="1" lang="en-GB" sz="3300">
                <a:solidFill>
                  <a:srgbClr val="000000"/>
                </a:solidFill>
              </a:rPr>
              <a:t>Figure 1</a:t>
            </a:r>
            <a:r>
              <a:rPr lang="en-GB" sz="3300">
                <a:solidFill>
                  <a:srgbClr val="000000"/>
                </a:solidFill>
              </a:rPr>
              <a:t> by filling in the table below. Each row should show </a:t>
            </a:r>
            <a:r>
              <a:rPr b="1" lang="en-GB" sz="3300">
                <a:solidFill>
                  <a:srgbClr val="000000"/>
                </a:solidFill>
              </a:rPr>
              <a:t>one pass</a:t>
            </a:r>
            <a:r>
              <a:rPr lang="en-GB" sz="3300">
                <a:solidFill>
                  <a:srgbClr val="000000"/>
                </a:solidFill>
              </a:rPr>
              <a:t> of the algorithm and any swaps that have been made.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The first two passes have been completed for you.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2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917950" y="28763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23"/>
          <p:cNvSpPr txBox="1"/>
          <p:nvPr>
            <p:ph type="title"/>
          </p:nvPr>
        </p:nvSpPr>
        <p:spPr>
          <a:xfrm>
            <a:off x="917950" y="890050"/>
            <a:ext cx="12864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Executing a bubble sort - part 1</a:t>
            </a:r>
            <a:endParaRPr b="0" sz="3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graphicFrame>
        <p:nvGraphicFramePr>
          <p:cNvPr id="178" name="Google Shape;178;p23"/>
          <p:cNvGraphicFramePr/>
          <p:nvPr/>
        </p:nvGraphicFramePr>
        <p:xfrm>
          <a:off x="917575" y="219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{BDC8E223-E8F1-4137-867B-2D676A61D845}</a:tableStyleId>
              </a:tblPr>
              <a:tblGrid>
                <a:gridCol w="2695975"/>
                <a:gridCol w="2695975"/>
                <a:gridCol w="2695975"/>
                <a:gridCol w="2717525"/>
                <a:gridCol w="2717525"/>
                <a:gridCol w="2717525"/>
              </a:tblGrid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Rhonda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Fatima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Toby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Vicky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3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