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bd71573f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bd71573f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c690544f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c690544f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c97825540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c9782554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c97825540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c97825540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6700002a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6700002a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6700002a6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6700002a6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5.jp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Using derived facts to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multiply and divide mentally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6"/>
          <p:cNvSpPr txBox="1"/>
          <p:nvPr>
            <p:ph type="title"/>
          </p:nvPr>
        </p:nvSpPr>
        <p:spPr>
          <a:xfrm>
            <a:off x="917950" y="421875"/>
            <a:ext cx="14713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Warm up - Speedy Tables</a:t>
            </a:r>
            <a:endParaRPr sz="7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Challenge: how many can you do in 3 minutes?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6475" y="0"/>
            <a:ext cx="2050875" cy="20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550" y="3142225"/>
            <a:ext cx="15116175" cy="55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Using derived facts to multiply and divide</a:t>
            </a:r>
            <a:endParaRPr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 </a:t>
            </a:r>
            <a:endParaRPr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</a:rPr>
              <a:t>Have a go!</a:t>
            </a:r>
            <a:endParaRPr sz="5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</a:rPr>
              <a:t>Choose a representation</a:t>
            </a:r>
            <a:endParaRPr sz="5000">
              <a:solidFill>
                <a:schemeClr val="dk2"/>
              </a:solidFill>
            </a:endParaRPr>
          </a:p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9895750" y="3778750"/>
            <a:ext cx="7474200" cy="47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In the athletes village, each apartment has eight athletes living in it. </a:t>
            </a:r>
            <a:endParaRPr b="1" sz="42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How many athletes are there in 240 apartment?</a:t>
            </a:r>
            <a:endParaRPr b="1" sz="42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6475" y="0"/>
            <a:ext cx="2050875" cy="20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9400" y="3775963"/>
            <a:ext cx="6830596" cy="45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917950" y="291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Talk Task - Independent work</a:t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solidFill>
                  <a:schemeClr val="dk2"/>
                </a:solidFill>
              </a:rPr>
              <a:t>To calculate mentally using derived facts</a:t>
            </a:r>
            <a:endParaRPr b="0" sz="3600">
              <a:solidFill>
                <a:schemeClr val="dk2"/>
              </a:solidFill>
            </a:endParaRPr>
          </a:p>
        </p:txBody>
      </p:sp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5776" y="423675"/>
            <a:ext cx="3496100" cy="2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14340950" y="9427500"/>
            <a:ext cx="28440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502300" y="1920450"/>
            <a:ext cx="11392200" cy="71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Multiplication problems</a:t>
            </a:r>
            <a:endParaRPr b="1" sz="4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Represent each problem with an area model.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Record the steps of the strategy on an empty number line.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arenR"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are six athletes in each race and 26 races. How many athletes in total?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arenR"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are six athletes living in each apartment. How many athletes in 320 apartments?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arenR"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are six athletes living in each apartment. How many athletes in 834 apartments?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90600" y="4294055"/>
            <a:ext cx="4768050" cy="312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14636550" y="530050"/>
            <a:ext cx="2991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733650" y="570450"/>
            <a:ext cx="174687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</a:rPr>
              <a:t>Representing mental strategies</a:t>
            </a:r>
            <a:endParaRPr sz="5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dk2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AutoNum type="arabicPeriod"/>
            </a:pPr>
            <a:r>
              <a:rPr b="0" lang="en-GB" sz="3000">
                <a:solidFill>
                  <a:schemeClr val="dk2"/>
                </a:solidFill>
              </a:rPr>
              <a:t>Complete the calculations using different representations to show your strategies</a:t>
            </a:r>
            <a:endParaRPr b="0" sz="3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000">
                <a:solidFill>
                  <a:schemeClr val="dk2"/>
                </a:solidFill>
              </a:rPr>
              <a:t> </a:t>
            </a:r>
            <a:endParaRPr b="0" sz="3000">
              <a:solidFill>
                <a:schemeClr val="dk2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AutoNum type="arabicPeriod"/>
            </a:pPr>
            <a:r>
              <a:rPr b="0" lang="en-GB" sz="3000">
                <a:solidFill>
                  <a:schemeClr val="dk2"/>
                </a:solidFill>
              </a:rPr>
              <a:t>Write a word problems based on a maths story for each calculation.</a:t>
            </a:r>
            <a:endParaRPr b="0" sz="3000">
              <a:solidFill>
                <a:schemeClr val="dk2"/>
              </a:solidFill>
            </a:endParaRPr>
          </a:p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8000" y="153900"/>
            <a:ext cx="2045550" cy="204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95075" y="4019800"/>
            <a:ext cx="3743050" cy="5165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5">
            <a:alphaModFix/>
          </a:blip>
          <a:srcRect b="0" l="20172" r="0" t="0"/>
          <a:stretch/>
        </p:blipFill>
        <p:spPr>
          <a:xfrm>
            <a:off x="10642628" y="5082475"/>
            <a:ext cx="2987975" cy="27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703225" y="3964925"/>
            <a:ext cx="9393300" cy="5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Font typeface="Montserrat"/>
              <a:buChar char="●"/>
            </a:pPr>
            <a:r>
              <a:rPr b="1" lang="en-GB" sz="5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Cuisenaire rods</a:t>
            </a:r>
            <a:endParaRPr b="1" sz="5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Font typeface="Montserrat"/>
              <a:buChar char="●"/>
            </a:pPr>
            <a:r>
              <a:rPr b="1" lang="en-GB" sz="5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Array models</a:t>
            </a:r>
            <a:endParaRPr b="1" sz="5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Font typeface="Montserrat"/>
              <a:buChar char="●"/>
            </a:pPr>
            <a:r>
              <a:rPr b="1" lang="en-GB" sz="5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Dienes</a:t>
            </a:r>
            <a:endParaRPr b="1" sz="5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Font typeface="Montserrat"/>
              <a:buChar char="●"/>
            </a:pPr>
            <a:r>
              <a:rPr b="1" lang="en-GB" sz="5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Empty number line</a:t>
            </a:r>
            <a:endParaRPr b="1" sz="5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Font typeface="Montserrat"/>
              <a:buChar char="●"/>
            </a:pPr>
            <a:r>
              <a:rPr b="1" lang="en-GB" sz="5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Marked number line</a:t>
            </a:r>
            <a:endParaRPr b="1" sz="5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000"/>
              <a:buFont typeface="Montserrat"/>
              <a:buChar char="●"/>
            </a:pPr>
            <a:r>
              <a:rPr b="1" lang="en-GB" sz="5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Abstract number sentence</a:t>
            </a:r>
            <a:endParaRPr b="1" sz="5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757225" y="437825"/>
            <a:ext cx="13749000" cy="219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>
                <a:solidFill>
                  <a:schemeClr val="dk2"/>
                </a:solidFill>
              </a:rPr>
              <a:t>Challenge Slide</a:t>
            </a:r>
            <a:endParaRPr sz="6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</a:rPr>
              <a:t>Multiplication Madness!</a:t>
            </a:r>
            <a:endParaRPr sz="6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Complete the calculations and write a word problem for each one using maths vocabulary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8000" y="153900"/>
            <a:ext cx="2196850" cy="219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917950" y="4476150"/>
            <a:ext cx="16210500" cy="4922400"/>
          </a:xfrm>
          <a:prstGeom prst="rect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40453" y="100450"/>
            <a:ext cx="3232275" cy="32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5">
            <a:alphaModFix/>
          </a:blip>
          <a:srcRect b="0" l="0" r="0" t="11024"/>
          <a:stretch/>
        </p:blipFill>
        <p:spPr>
          <a:xfrm>
            <a:off x="1326050" y="4641200"/>
            <a:ext cx="15430499" cy="45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