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E63E46D-6412-48E6-834B-F0D761726ABB}">
  <a:tblStyle styleId="{1E63E46D-6412-48E6-834B-F0D761726AB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eb25807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eb25807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eb25807b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eb25807b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ca42e452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8ca42e452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Today’s phoneme is represented by the grapheme [r] or [rr].  The [r] or double [rr] makes a rrrr sound in French.  Ecoute et répéte.  Let’s consider a word which has this grapheme in it.  What’s this person got in their pockets?  This person has got nothing in their pockets.  The French word for nothing contains the grapheme [r] Ecoute et répéte.</a:t>
            </a:r>
            <a:endParaRPr b="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rPr b="1" lang="en-GB"/>
              <a:t>Now let’s look at some other words with this phoneme.  I’ve chosen two words linked to our current topic area.</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ca42e4520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8ca42e4520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Let’s look at the ‘r’ sound in the context of some </a:t>
            </a:r>
            <a:r>
              <a:rPr b="1" lang="en-GB"/>
              <a:t>vocabulary</a:t>
            </a:r>
            <a:r>
              <a:rPr b="1" lang="en-GB"/>
              <a:t>. RETURN.</a:t>
            </a:r>
            <a:endParaRPr b="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rPr b="1" lang="en-GB"/>
              <a:t>Firstly, the French word for rose, rose. Ecoute et repete, rose. RETURN.</a:t>
            </a:r>
            <a:endParaRPr b="1"/>
          </a:p>
          <a:p>
            <a:pPr indent="0" lvl="0" marL="0" rtl="0" algn="l">
              <a:lnSpc>
                <a:spcPct val="100000"/>
              </a:lnSpc>
              <a:spcBef>
                <a:spcPts val="0"/>
              </a:spcBef>
              <a:spcAft>
                <a:spcPts val="0"/>
              </a:spcAft>
              <a:buSzPts val="1100"/>
              <a:buNone/>
            </a:pPr>
            <a:r>
              <a:rPr b="1" lang="en-GB"/>
              <a:t>Secondly, the French word for sugar, sucre. Ecoute et repete, sucre. RETURN.</a:t>
            </a:r>
            <a:endParaRPr b="1"/>
          </a:p>
          <a:p>
            <a:pPr indent="0" lvl="0" marL="0" rtl="0" algn="l">
              <a:lnSpc>
                <a:spcPct val="100000"/>
              </a:lnSpc>
              <a:spcBef>
                <a:spcPts val="0"/>
              </a:spcBef>
              <a:spcAft>
                <a:spcPts val="0"/>
              </a:spcAft>
              <a:buSzPts val="1100"/>
              <a:buNone/>
            </a:pPr>
            <a:r>
              <a:rPr b="1" lang="en-GB"/>
              <a:t>Finally, the French to to arrive, arriver. Ecoute et repete, arriver. RETURN.</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8b850cff9a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b850cff9a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1200">
                <a:solidFill>
                  <a:schemeClr val="dk1"/>
                </a:solidFill>
              </a:rPr>
              <a:t>On the screen are all of the words that we have already encountered and they are all linked to the topic of weather. However, they are missing their vowels, so you need to put them in to spell the words correctly! For clarity, there is a forward slash to denote the space. You should pause the video to try and write the complete list. Met la video en pause maintenant.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GB" sz="1200">
                <a:solidFill>
                  <a:schemeClr val="dk1"/>
                </a:solidFill>
              </a:rPr>
              <a:t>Press RETURN. Did you get the same answers as my list? If so, super, but if not pause to make any corrections and highlight the words that you found tricky. Met la video en pause maintenant.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GB" sz="1200">
                <a:solidFill>
                  <a:schemeClr val="dk1"/>
                </a:solidFill>
              </a:rPr>
              <a:t>The final part of this activity is for you to translate the core vocabulary into English, met la video en pause.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GB" sz="1200">
                <a:solidFill>
                  <a:schemeClr val="dk1"/>
                </a:solidFill>
              </a:rPr>
              <a:t>Press RETURN. Here are the correct English translations for this vocabulary list. I am now going to call out the English and you should point to to the correct French word on the screen.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GB" sz="1200">
                <a:solidFill>
                  <a:schemeClr val="dk1"/>
                </a:solidFill>
              </a:rPr>
              <a:t>Comment dit-on … en francais? (Order - weather, to be hot, fod, to snow, to be nice/good weather, to be cold, wind, to rain, to be bad weather, sun, a storm)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GB" sz="1200">
                <a:solidFill>
                  <a:schemeClr val="dk1"/>
                </a:solidFill>
              </a:rPr>
              <a:t>If you need to write this vocabulary into your exercise books, press pause.</a:t>
            </a:r>
            <a:endParaRPr i="1" sz="1200">
              <a:solidFill>
                <a:schemeClr val="dk1"/>
              </a:solidFill>
            </a:endParaRPr>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eb25807b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eb25807b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ca42e4520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ca42e4520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Briefly recap the rules.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you need to write these notes in into your exercise book, met la video en pause maintenant.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ca42e4520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ca42e4520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Briefly recap the rules.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If you need to write these notes in into your exercise book, met la video en pause maintenant.</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8eb25807b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8eb25807b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77" name="Google Shape;77;p14"/>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sz="2400"/>
            </a:lvl5pPr>
            <a:lvl6pPr indent="-381000" lvl="5" marL="2743200" rtl="0" algn="l">
              <a:lnSpc>
                <a:spcPct val="130000"/>
              </a:lnSpc>
              <a:spcBef>
                <a:spcPts val="1200"/>
              </a:spcBef>
              <a:spcAft>
                <a:spcPts val="0"/>
              </a:spcAft>
              <a:buSzPts val="2400"/>
              <a:buChar char="–"/>
              <a:defRPr sz="2400"/>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78" name="Google Shape;78;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1">
  <p:cSld name="TITLE_ONLY_1_1_1_1">
    <p:spTree>
      <p:nvGrpSpPr>
        <p:cNvPr id="79" name="Shape 79"/>
        <p:cNvGrpSpPr/>
        <p:nvPr/>
      </p:nvGrpSpPr>
      <p:grpSpPr>
        <a:xfrm>
          <a:off x="0" y="0"/>
          <a:ext cx="0" cy="0"/>
          <a:chOff x="0" y="0"/>
          <a:chExt cx="0" cy="0"/>
        </a:xfrm>
      </p:grpSpPr>
      <p:sp>
        <p:nvSpPr>
          <p:cNvPr id="80" name="Google Shape;80;p1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4400"/>
              <a:buNone/>
              <a:defRPr/>
            </a:lvl1pPr>
            <a:lvl2pPr lvl="1" rtl="0" algn="l">
              <a:lnSpc>
                <a:spcPct val="100000"/>
              </a:lnSpc>
              <a:spcBef>
                <a:spcPts val="0"/>
              </a:spcBef>
              <a:spcAft>
                <a:spcPts val="0"/>
              </a:spcAft>
              <a:buSzPts val="5600"/>
              <a:buNone/>
              <a:defRPr/>
            </a:lvl2pPr>
            <a:lvl3pPr lvl="2" rtl="0" algn="l">
              <a:lnSpc>
                <a:spcPct val="100000"/>
              </a:lnSpc>
              <a:spcBef>
                <a:spcPts val="0"/>
              </a:spcBef>
              <a:spcAft>
                <a:spcPts val="0"/>
              </a:spcAft>
              <a:buSzPts val="5600"/>
              <a:buNone/>
              <a:defRPr/>
            </a:lvl3pPr>
            <a:lvl4pPr lvl="3" rtl="0" algn="l">
              <a:lnSpc>
                <a:spcPct val="100000"/>
              </a:lnSpc>
              <a:spcBef>
                <a:spcPts val="0"/>
              </a:spcBef>
              <a:spcAft>
                <a:spcPts val="0"/>
              </a:spcAft>
              <a:buSzPts val="5600"/>
              <a:buNone/>
              <a:defRPr/>
            </a:lvl4pPr>
            <a:lvl5pPr lvl="4" rtl="0" algn="l">
              <a:lnSpc>
                <a:spcPct val="100000"/>
              </a:lnSpc>
              <a:spcBef>
                <a:spcPts val="0"/>
              </a:spcBef>
              <a:spcAft>
                <a:spcPts val="0"/>
              </a:spcAft>
              <a:buSzPts val="5600"/>
              <a:buNone/>
              <a:defRPr/>
            </a:lvl5pPr>
            <a:lvl6pPr lvl="5" rtl="0" algn="l">
              <a:lnSpc>
                <a:spcPct val="100000"/>
              </a:lnSpc>
              <a:spcBef>
                <a:spcPts val="0"/>
              </a:spcBef>
              <a:spcAft>
                <a:spcPts val="0"/>
              </a:spcAft>
              <a:buSzPts val="5600"/>
              <a:buNone/>
              <a:defRPr/>
            </a:lvl6pPr>
            <a:lvl7pPr lvl="6" rtl="0" algn="l">
              <a:lnSpc>
                <a:spcPct val="100000"/>
              </a:lnSpc>
              <a:spcBef>
                <a:spcPts val="0"/>
              </a:spcBef>
              <a:spcAft>
                <a:spcPts val="0"/>
              </a:spcAft>
              <a:buSzPts val="5600"/>
              <a:buNone/>
              <a:defRPr/>
            </a:lvl7pPr>
            <a:lvl8pPr lvl="7" rtl="0" algn="l">
              <a:lnSpc>
                <a:spcPct val="100000"/>
              </a:lnSpc>
              <a:spcBef>
                <a:spcPts val="0"/>
              </a:spcBef>
              <a:spcAft>
                <a:spcPts val="0"/>
              </a:spcAft>
              <a:buSzPts val="5600"/>
              <a:buNone/>
              <a:defRPr/>
            </a:lvl8pPr>
            <a:lvl9pPr lvl="8" rtl="0" algn="l">
              <a:lnSpc>
                <a:spcPct val="100000"/>
              </a:lnSpc>
              <a:spcBef>
                <a:spcPts val="0"/>
              </a:spcBef>
              <a:spcAft>
                <a:spcPts val="0"/>
              </a:spcAft>
              <a:buSzPts val="5600"/>
              <a:buNone/>
              <a:defRPr/>
            </a:lvl9pPr>
          </a:lstStyle>
          <a:p/>
        </p:txBody>
      </p:sp>
      <p:sp>
        <p:nvSpPr>
          <p:cNvPr id="81" name="Google Shape;81;p15"/>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2" name="Google Shape;82;p15"/>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3" name="Google Shape;83;p15"/>
          <p:cNvSpPr txBox="1"/>
          <p:nvPr>
            <p:ph idx="3" type="subTitle"/>
          </p:nvPr>
        </p:nvSpPr>
        <p:spPr>
          <a:xfrm>
            <a:off x="9468000" y="287630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4" name="Google Shape;84;p15"/>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5" name="Google Shape;85;p15"/>
          <p:cNvSpPr txBox="1"/>
          <p:nvPr>
            <p:ph idx="5" type="subTitle"/>
          </p:nvPr>
        </p:nvSpPr>
        <p:spPr>
          <a:xfrm>
            <a:off x="917950" y="5904750"/>
            <a:ext cx="6256800" cy="906600"/>
          </a:xfrm>
          <a:prstGeom prst="rect">
            <a:avLst/>
          </a:prstGeom>
          <a:solidFill>
            <a:schemeClr val="accent3"/>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6" name="Google Shape;86;p15"/>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7" name="Google Shape;87;p15"/>
          <p:cNvSpPr txBox="1"/>
          <p:nvPr>
            <p:ph idx="7" type="subTitle"/>
          </p:nvPr>
        </p:nvSpPr>
        <p:spPr>
          <a:xfrm>
            <a:off x="9468000" y="590475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rt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3200"/>
              <a:buNone/>
              <a:defRPr/>
            </a:lvl2pPr>
            <a:lvl3pPr lvl="2" rtl="0" algn="l">
              <a:lnSpc>
                <a:spcPct val="130000"/>
              </a:lnSpc>
              <a:spcBef>
                <a:spcPts val="0"/>
              </a:spcBef>
              <a:spcAft>
                <a:spcPts val="0"/>
              </a:spcAft>
              <a:buSzPts val="2800"/>
              <a:buNone/>
              <a:defRPr/>
            </a:lvl3pPr>
            <a:lvl4pPr lvl="3" rtl="0" algn="l">
              <a:lnSpc>
                <a:spcPct val="130000"/>
              </a:lnSpc>
              <a:spcBef>
                <a:spcPts val="0"/>
              </a:spcBef>
              <a:spcAft>
                <a:spcPts val="0"/>
              </a:spcAft>
              <a:buSzPts val="2800"/>
              <a:buNone/>
              <a:defRPr/>
            </a:lvl4pPr>
            <a:lvl5pPr lvl="4" rtl="0" algn="l">
              <a:lnSpc>
                <a:spcPct val="130000"/>
              </a:lnSpc>
              <a:spcBef>
                <a:spcPts val="0"/>
              </a:spcBef>
              <a:spcAft>
                <a:spcPts val="0"/>
              </a:spcAft>
              <a:buSzPts val="2400"/>
              <a:buNone/>
              <a:defRPr/>
            </a:lvl5pPr>
            <a:lvl6pPr lvl="5" rtl="0" algn="l">
              <a:lnSpc>
                <a:spcPct val="130000"/>
              </a:lnSpc>
              <a:spcBef>
                <a:spcPts val="0"/>
              </a:spcBef>
              <a:spcAft>
                <a:spcPts val="0"/>
              </a:spcAft>
              <a:buSzPts val="2400"/>
              <a:buNone/>
              <a:defRPr/>
            </a:lvl6pPr>
            <a:lvl7pPr lvl="6" rtl="0" algn="l">
              <a:lnSpc>
                <a:spcPct val="130000"/>
              </a:lnSpc>
              <a:spcBef>
                <a:spcPts val="0"/>
              </a:spcBef>
              <a:spcAft>
                <a:spcPts val="0"/>
              </a:spcAft>
              <a:buSzPts val="2000"/>
              <a:buNone/>
              <a:defRPr/>
            </a:lvl7pPr>
            <a:lvl8pPr lvl="7" rtl="0" algn="l">
              <a:lnSpc>
                <a:spcPct val="130000"/>
              </a:lnSpc>
              <a:spcBef>
                <a:spcPts val="0"/>
              </a:spcBef>
              <a:spcAft>
                <a:spcPts val="0"/>
              </a:spcAft>
              <a:buSzPts val="2000"/>
              <a:buNone/>
              <a:defRPr/>
            </a:lvl8pPr>
            <a:lvl9pPr lvl="8" rtl="0" algn="l">
              <a:lnSpc>
                <a:spcPct val="130000"/>
              </a:lnSpc>
              <a:spcBef>
                <a:spcPts val="0"/>
              </a:spcBef>
              <a:spcAft>
                <a:spcPts val="0"/>
              </a:spcAft>
              <a:buSzPts val="1600"/>
              <a:buNone/>
              <a:defRPr/>
            </a:lvl9pPr>
          </a:lstStyle>
          <a:p/>
        </p:txBody>
      </p:sp>
      <p:sp>
        <p:nvSpPr>
          <p:cNvPr id="88" name="Google Shape;88;p15"/>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rtl="0" algn="l">
              <a:lnSpc>
                <a:spcPct val="130000"/>
              </a:lnSpc>
              <a:spcBef>
                <a:spcPts val="0"/>
              </a:spcBef>
              <a:spcAft>
                <a:spcPts val="0"/>
              </a:spcAft>
              <a:buSzPts val="3200"/>
              <a:buChar char="●"/>
              <a:defRPr/>
            </a:lvl1pPr>
            <a:lvl2pPr indent="-431800" lvl="1" marL="914400" rtl="0" algn="l">
              <a:lnSpc>
                <a:spcPct val="130000"/>
              </a:lnSpc>
              <a:spcBef>
                <a:spcPts val="2000"/>
              </a:spcBef>
              <a:spcAft>
                <a:spcPts val="0"/>
              </a:spcAft>
              <a:buSzPts val="3200"/>
              <a:buChar char="–"/>
              <a:defRPr/>
            </a:lvl2pPr>
            <a:lvl3pPr indent="-406400" lvl="2" marL="1371600" rtl="0" algn="l">
              <a:lnSpc>
                <a:spcPct val="130000"/>
              </a:lnSpc>
              <a:spcBef>
                <a:spcPts val="2000"/>
              </a:spcBef>
              <a:spcAft>
                <a:spcPts val="0"/>
              </a:spcAft>
              <a:buSzPts val="2800"/>
              <a:buChar char="–"/>
              <a:defRPr/>
            </a:lvl3pPr>
            <a:lvl4pPr indent="-406400" lvl="3" marL="1828800" rtl="0" algn="l">
              <a:lnSpc>
                <a:spcPct val="130000"/>
              </a:lnSpc>
              <a:spcBef>
                <a:spcPts val="1600"/>
              </a:spcBef>
              <a:spcAft>
                <a:spcPts val="0"/>
              </a:spcAft>
              <a:buSzPts val="2800"/>
              <a:buChar char="–"/>
              <a:defRPr/>
            </a:lvl4pPr>
            <a:lvl5pPr indent="-381000" lvl="4" marL="2286000" rtl="0" algn="l">
              <a:lnSpc>
                <a:spcPct val="130000"/>
              </a:lnSpc>
              <a:spcBef>
                <a:spcPts val="1600"/>
              </a:spcBef>
              <a:spcAft>
                <a:spcPts val="0"/>
              </a:spcAft>
              <a:buSzPts val="2400"/>
              <a:buChar char="–"/>
              <a:defRPr/>
            </a:lvl5pPr>
            <a:lvl6pPr indent="-381000" lvl="5" marL="2743200" rtl="0" algn="l">
              <a:lnSpc>
                <a:spcPct val="130000"/>
              </a:lnSpc>
              <a:spcBef>
                <a:spcPts val="1200"/>
              </a:spcBef>
              <a:spcAft>
                <a:spcPts val="0"/>
              </a:spcAft>
              <a:buSzPts val="2400"/>
              <a:buChar char="–"/>
              <a:defRPr/>
            </a:lvl6pPr>
            <a:lvl7pPr indent="-355600" lvl="6" marL="3200400" rtl="0" algn="l">
              <a:lnSpc>
                <a:spcPct val="130000"/>
              </a:lnSpc>
              <a:spcBef>
                <a:spcPts val="1200"/>
              </a:spcBef>
              <a:spcAft>
                <a:spcPts val="0"/>
              </a:spcAft>
              <a:buSzPts val="2000"/>
              <a:buChar char="–"/>
              <a:defRPr/>
            </a:lvl7pPr>
            <a:lvl8pPr indent="-355600" lvl="7" marL="3657600" rtl="0" algn="l">
              <a:lnSpc>
                <a:spcPct val="130000"/>
              </a:lnSpc>
              <a:spcBef>
                <a:spcPts val="800"/>
              </a:spcBef>
              <a:spcAft>
                <a:spcPts val="0"/>
              </a:spcAft>
              <a:buSzPts val="2000"/>
              <a:buChar char="–"/>
              <a:defRPr/>
            </a:lvl8pPr>
            <a:lvl9pPr indent="-330200" lvl="8" marL="4114800" rtl="0" algn="l">
              <a:lnSpc>
                <a:spcPct val="130000"/>
              </a:lnSpc>
              <a:spcBef>
                <a:spcPts val="800"/>
              </a:spcBef>
              <a:spcAft>
                <a:spcPts val="400"/>
              </a:spcAft>
              <a:buSzPts val="1600"/>
              <a:buChar char="–"/>
              <a:defRPr/>
            </a:lvl9pPr>
          </a:lstStyle>
          <a:p/>
        </p:txBody>
      </p:sp>
      <p:sp>
        <p:nvSpPr>
          <p:cNvPr id="89" name="Google Shape;89;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idx="4294967295" type="ctrTitle"/>
          </p:nvPr>
        </p:nvSpPr>
        <p:spPr>
          <a:xfrm>
            <a:off x="917938" y="2368850"/>
            <a:ext cx="151929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6000">
                <a:solidFill>
                  <a:srgbClr val="4B3241"/>
                </a:solidFill>
              </a:rPr>
              <a:t>Future plans [2/ 2]</a:t>
            </a:r>
            <a:endParaRPr sz="6000">
              <a:solidFill>
                <a:srgbClr val="4B3241"/>
              </a:solidFill>
            </a:endParaRPr>
          </a:p>
          <a:p>
            <a:pPr indent="-609600" lvl="0" marL="457200" marR="0" rtl="0" algn="l">
              <a:lnSpc>
                <a:spcPct val="115000"/>
              </a:lnSpc>
              <a:spcBef>
                <a:spcPts val="0"/>
              </a:spcBef>
              <a:spcAft>
                <a:spcPts val="0"/>
              </a:spcAft>
              <a:buClr>
                <a:srgbClr val="4B3241"/>
              </a:buClr>
              <a:buSzPts val="6000"/>
              <a:buChar char="-"/>
            </a:pPr>
            <a:r>
              <a:rPr lang="en-GB" sz="6000">
                <a:solidFill>
                  <a:srgbClr val="4B3241"/>
                </a:solidFill>
              </a:rPr>
              <a:t>Using the simple future tense</a:t>
            </a:r>
            <a:endParaRPr sz="6000">
              <a:solidFill>
                <a:srgbClr val="4B3241"/>
              </a:solidFill>
            </a:endParaRPr>
          </a:p>
        </p:txBody>
      </p:sp>
      <p:sp>
        <p:nvSpPr>
          <p:cNvPr id="95" name="Google Shape;95;p16"/>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a:solidFill>
                  <a:srgbClr val="4B3241"/>
                </a:solidFill>
              </a:rPr>
              <a:t>French</a:t>
            </a:r>
            <a:endParaRPr b="1">
              <a:solidFill>
                <a:srgbClr val="4B3241"/>
              </a:solidFill>
            </a:endParaRPr>
          </a:p>
        </p:txBody>
      </p:sp>
      <p:sp>
        <p:nvSpPr>
          <p:cNvPr id="96" name="Google Shape;96;p16"/>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Monsieur Lowe</a:t>
            </a:r>
            <a:endParaRPr>
              <a:solidFill>
                <a:srgbClr val="4B324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7"/>
          <p:cNvPicPr preferRelativeResize="0"/>
          <p:nvPr/>
        </p:nvPicPr>
        <p:blipFill>
          <a:blip r:embed="rId3">
            <a:alphaModFix/>
          </a:blip>
          <a:stretch>
            <a:fillRect/>
          </a:stretch>
        </p:blipFill>
        <p:spPr>
          <a:xfrm>
            <a:off x="801700" y="575134"/>
            <a:ext cx="3031725" cy="3041064"/>
          </a:xfrm>
          <a:prstGeom prst="rect">
            <a:avLst/>
          </a:prstGeom>
          <a:noFill/>
          <a:ln>
            <a:noFill/>
          </a:ln>
        </p:spPr>
      </p:pic>
      <p:sp>
        <p:nvSpPr>
          <p:cNvPr id="102" name="Google Shape;102;p17"/>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p:txBody>
      </p:sp>
      <p:sp>
        <p:nvSpPr>
          <p:cNvPr id="103" name="Google Shape;103;p17"/>
          <p:cNvSpPr txBox="1"/>
          <p:nvPr>
            <p:ph type="title"/>
          </p:nvPr>
        </p:nvSpPr>
        <p:spPr>
          <a:xfrm>
            <a:off x="1026100" y="5886075"/>
            <a:ext cx="139578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t>Phonétique</a:t>
            </a:r>
            <a:endParaRPr/>
          </a:p>
          <a:p>
            <a:pPr indent="0" lvl="0" marL="0" rtl="0" algn="l">
              <a:spcBef>
                <a:spcPts val="0"/>
              </a:spcBef>
              <a:spcAft>
                <a:spcPts val="0"/>
              </a:spcAft>
              <a:buNone/>
            </a:pPr>
            <a:r>
              <a:t/>
            </a:r>
            <a:endParaRPr sz="7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descr="rectangle" id="108" name="Google Shape;108;p18"/>
          <p:cNvSpPr/>
          <p:nvPr/>
        </p:nvSpPr>
        <p:spPr>
          <a:xfrm>
            <a:off x="5436026" y="2380032"/>
            <a:ext cx="6293400" cy="5203500"/>
          </a:xfrm>
          <a:prstGeom prst="roundRect">
            <a:avLst>
              <a:gd fmla="val 16667" name="adj"/>
            </a:avLst>
          </a:prstGeom>
          <a:noFill/>
          <a:ln cap="flat" cmpd="sng" w="22225">
            <a:solidFill>
              <a:srgbClr val="42719B"/>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Twentieth Century"/>
              <a:ea typeface="Twentieth Century"/>
              <a:cs typeface="Twentieth Century"/>
              <a:sym typeface="Twentieth Century"/>
            </a:endParaRPr>
          </a:p>
        </p:txBody>
      </p:sp>
      <p:sp>
        <p:nvSpPr>
          <p:cNvPr id="109" name="Google Shape;109;p18"/>
          <p:cNvSpPr txBox="1"/>
          <p:nvPr/>
        </p:nvSpPr>
        <p:spPr>
          <a:xfrm>
            <a:off x="6059950" y="-129325"/>
            <a:ext cx="5390400" cy="2977200"/>
          </a:xfrm>
          <a:prstGeom prst="rect">
            <a:avLst/>
          </a:prstGeom>
          <a:no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rPr b="1" lang="en-GB" sz="10000">
                <a:solidFill>
                  <a:schemeClr val="accent5"/>
                </a:solidFill>
                <a:latin typeface="Montserrat"/>
                <a:ea typeface="Montserrat"/>
                <a:cs typeface="Montserrat"/>
                <a:sym typeface="Montserrat"/>
              </a:rPr>
              <a:t>[ r ]</a:t>
            </a:r>
            <a:endParaRPr b="1" sz="10000">
              <a:solidFill>
                <a:schemeClr val="accent5"/>
              </a:solidFill>
              <a:latin typeface="Montserrat"/>
              <a:ea typeface="Montserrat"/>
              <a:cs typeface="Montserrat"/>
              <a:sym typeface="Montserrat"/>
            </a:endParaRPr>
          </a:p>
        </p:txBody>
      </p:sp>
      <p:pic>
        <p:nvPicPr>
          <p:cNvPr id="110" name="Google Shape;110;p18"/>
          <p:cNvPicPr preferRelativeResize="0"/>
          <p:nvPr/>
        </p:nvPicPr>
        <p:blipFill>
          <a:blip r:embed="rId3">
            <a:alphaModFix/>
          </a:blip>
          <a:stretch>
            <a:fillRect/>
          </a:stretch>
        </p:blipFill>
        <p:spPr>
          <a:xfrm>
            <a:off x="7196125" y="2943050"/>
            <a:ext cx="3095700" cy="2419700"/>
          </a:xfrm>
          <a:prstGeom prst="rect">
            <a:avLst/>
          </a:prstGeom>
          <a:noFill/>
          <a:ln>
            <a:noFill/>
          </a:ln>
        </p:spPr>
      </p:pic>
      <p:sp>
        <p:nvSpPr>
          <p:cNvPr id="111" name="Google Shape;111;p18"/>
          <p:cNvSpPr txBox="1"/>
          <p:nvPr/>
        </p:nvSpPr>
        <p:spPr>
          <a:xfrm>
            <a:off x="7043725" y="5260500"/>
            <a:ext cx="35352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0">
                <a:solidFill>
                  <a:schemeClr val="accent5"/>
                </a:solidFill>
                <a:latin typeface="Montserrat"/>
                <a:ea typeface="Montserrat"/>
                <a:cs typeface="Montserrat"/>
                <a:sym typeface="Montserrat"/>
              </a:rPr>
              <a:t>r</a:t>
            </a:r>
            <a:r>
              <a:rPr b="1" lang="en-GB" sz="12000">
                <a:solidFill>
                  <a:schemeClr val="dk2"/>
                </a:solidFill>
                <a:latin typeface="Montserrat"/>
                <a:ea typeface="Montserrat"/>
                <a:cs typeface="Montserrat"/>
                <a:sym typeface="Montserrat"/>
              </a:rPr>
              <a:t>ien</a:t>
            </a:r>
            <a:endParaRPr/>
          </a:p>
        </p:txBody>
      </p:sp>
      <p:sp>
        <p:nvSpPr>
          <p:cNvPr id="112" name="Google Shape;112;p18"/>
          <p:cNvSpPr txBox="1"/>
          <p:nvPr/>
        </p:nvSpPr>
        <p:spPr>
          <a:xfrm>
            <a:off x="12891600" y="3807325"/>
            <a:ext cx="4137300" cy="197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0">
                <a:solidFill>
                  <a:schemeClr val="accent5"/>
                </a:solidFill>
                <a:latin typeface="Montserrat"/>
                <a:ea typeface="Montserrat"/>
                <a:cs typeface="Montserrat"/>
                <a:sym typeface="Montserrat"/>
              </a:rPr>
              <a:t>[ rr ]</a:t>
            </a:r>
            <a:endParaRPr>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nvSpPr>
        <p:spPr>
          <a:xfrm>
            <a:off x="6059950" y="-129325"/>
            <a:ext cx="5390400" cy="2977200"/>
          </a:xfrm>
          <a:prstGeom prst="rect">
            <a:avLst/>
          </a:prstGeom>
          <a:no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rPr b="1" lang="en-GB" sz="10000">
                <a:solidFill>
                  <a:schemeClr val="accent5"/>
                </a:solidFill>
                <a:latin typeface="Montserrat"/>
                <a:ea typeface="Montserrat"/>
                <a:cs typeface="Montserrat"/>
                <a:sym typeface="Montserrat"/>
              </a:rPr>
              <a:t>[ r ]</a:t>
            </a:r>
            <a:endParaRPr b="1" sz="10000">
              <a:solidFill>
                <a:schemeClr val="accent5"/>
              </a:solidFill>
              <a:latin typeface="Montserrat"/>
              <a:ea typeface="Montserrat"/>
              <a:cs typeface="Montserrat"/>
              <a:sym typeface="Montserrat"/>
            </a:endParaRPr>
          </a:p>
        </p:txBody>
      </p:sp>
      <p:pic>
        <p:nvPicPr>
          <p:cNvPr descr="Flower, Red, Rose, Blossom, Nature, Romantic" id="118" name="Google Shape;118;p19"/>
          <p:cNvPicPr preferRelativeResize="0"/>
          <p:nvPr/>
        </p:nvPicPr>
        <p:blipFill>
          <a:blip r:embed="rId3">
            <a:alphaModFix/>
          </a:blip>
          <a:stretch>
            <a:fillRect/>
          </a:stretch>
        </p:blipFill>
        <p:spPr>
          <a:xfrm>
            <a:off x="1537175" y="2199450"/>
            <a:ext cx="4178350" cy="3979375"/>
          </a:xfrm>
          <a:prstGeom prst="rect">
            <a:avLst/>
          </a:prstGeom>
          <a:noFill/>
          <a:ln>
            <a:noFill/>
          </a:ln>
        </p:spPr>
      </p:pic>
      <p:pic>
        <p:nvPicPr>
          <p:cNvPr descr="Sugar Cubes, Spoon, Sweet, Sugar" id="119" name="Google Shape;119;p19"/>
          <p:cNvPicPr preferRelativeResize="0"/>
          <p:nvPr/>
        </p:nvPicPr>
        <p:blipFill>
          <a:blip r:embed="rId4">
            <a:alphaModFix/>
          </a:blip>
          <a:stretch>
            <a:fillRect/>
          </a:stretch>
        </p:blipFill>
        <p:spPr>
          <a:xfrm>
            <a:off x="6967375" y="3266450"/>
            <a:ext cx="4178351" cy="4178351"/>
          </a:xfrm>
          <a:prstGeom prst="rect">
            <a:avLst/>
          </a:prstGeom>
          <a:noFill/>
          <a:ln>
            <a:noFill/>
          </a:ln>
        </p:spPr>
      </p:pic>
      <p:sp>
        <p:nvSpPr>
          <p:cNvPr id="120" name="Google Shape;120;p19"/>
          <p:cNvSpPr txBox="1"/>
          <p:nvPr/>
        </p:nvSpPr>
        <p:spPr>
          <a:xfrm>
            <a:off x="1537175" y="6329475"/>
            <a:ext cx="3535200" cy="173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9800">
                <a:solidFill>
                  <a:schemeClr val="accent5"/>
                </a:solidFill>
                <a:latin typeface="Montserrat"/>
                <a:ea typeface="Montserrat"/>
                <a:cs typeface="Montserrat"/>
                <a:sym typeface="Montserrat"/>
              </a:rPr>
              <a:t>r</a:t>
            </a:r>
            <a:r>
              <a:rPr b="1" lang="en-GB" sz="9800">
                <a:solidFill>
                  <a:schemeClr val="dk2"/>
                </a:solidFill>
                <a:latin typeface="Montserrat"/>
                <a:ea typeface="Montserrat"/>
                <a:cs typeface="Montserrat"/>
                <a:sym typeface="Montserrat"/>
              </a:rPr>
              <a:t>ose</a:t>
            </a:r>
            <a:endParaRPr sz="100"/>
          </a:p>
        </p:txBody>
      </p:sp>
      <p:sp>
        <p:nvSpPr>
          <p:cNvPr id="121" name="Google Shape;121;p19"/>
          <p:cNvSpPr txBox="1"/>
          <p:nvPr/>
        </p:nvSpPr>
        <p:spPr>
          <a:xfrm>
            <a:off x="7052400" y="7106300"/>
            <a:ext cx="3925500" cy="173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9800">
                <a:solidFill>
                  <a:schemeClr val="dk2"/>
                </a:solidFill>
                <a:latin typeface="Montserrat"/>
                <a:ea typeface="Montserrat"/>
                <a:cs typeface="Montserrat"/>
                <a:sym typeface="Montserrat"/>
              </a:rPr>
              <a:t>suc</a:t>
            </a:r>
            <a:r>
              <a:rPr b="1" lang="en-GB" sz="9800">
                <a:solidFill>
                  <a:schemeClr val="accent5"/>
                </a:solidFill>
                <a:latin typeface="Montserrat"/>
                <a:ea typeface="Montserrat"/>
                <a:cs typeface="Montserrat"/>
                <a:sym typeface="Montserrat"/>
              </a:rPr>
              <a:t>r</a:t>
            </a:r>
            <a:r>
              <a:rPr b="1" lang="en-GB" sz="9800">
                <a:solidFill>
                  <a:schemeClr val="dk2"/>
                </a:solidFill>
                <a:latin typeface="Montserrat"/>
                <a:ea typeface="Montserrat"/>
                <a:cs typeface="Montserrat"/>
                <a:sym typeface="Montserrat"/>
              </a:rPr>
              <a:t>e</a:t>
            </a:r>
            <a:endParaRPr sz="100"/>
          </a:p>
        </p:txBody>
      </p:sp>
      <p:sp>
        <p:nvSpPr>
          <p:cNvPr id="122" name="Google Shape;122;p19"/>
          <p:cNvSpPr txBox="1"/>
          <p:nvPr/>
        </p:nvSpPr>
        <p:spPr>
          <a:xfrm>
            <a:off x="12639500" y="2550400"/>
            <a:ext cx="4465200" cy="173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9800">
                <a:solidFill>
                  <a:schemeClr val="dk2"/>
                </a:solidFill>
                <a:latin typeface="Montserrat"/>
                <a:ea typeface="Montserrat"/>
                <a:cs typeface="Montserrat"/>
                <a:sym typeface="Montserrat"/>
              </a:rPr>
              <a:t>a</a:t>
            </a:r>
            <a:r>
              <a:rPr b="1" lang="en-GB" sz="9800">
                <a:solidFill>
                  <a:schemeClr val="accent5"/>
                </a:solidFill>
                <a:latin typeface="Montserrat"/>
                <a:ea typeface="Montserrat"/>
                <a:cs typeface="Montserrat"/>
                <a:sym typeface="Montserrat"/>
              </a:rPr>
              <a:t>rr</a:t>
            </a:r>
            <a:r>
              <a:rPr b="1" lang="en-GB" sz="9800">
                <a:solidFill>
                  <a:schemeClr val="dk2"/>
                </a:solidFill>
                <a:latin typeface="Montserrat"/>
                <a:ea typeface="Montserrat"/>
                <a:cs typeface="Montserrat"/>
                <a:sym typeface="Montserrat"/>
              </a:rPr>
              <a:t>iver</a:t>
            </a:r>
            <a:endParaRPr sz="100"/>
          </a:p>
        </p:txBody>
      </p:sp>
      <p:sp>
        <p:nvSpPr>
          <p:cNvPr id="123" name="Google Shape;123;p19"/>
          <p:cNvSpPr txBox="1"/>
          <p:nvPr/>
        </p:nvSpPr>
        <p:spPr>
          <a:xfrm>
            <a:off x="12639500" y="3693400"/>
            <a:ext cx="4465200" cy="173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6800">
                <a:solidFill>
                  <a:schemeClr val="dk2"/>
                </a:solidFill>
                <a:latin typeface="Montserrat"/>
                <a:ea typeface="Montserrat"/>
                <a:cs typeface="Montserrat"/>
                <a:sym typeface="Montserrat"/>
              </a:rPr>
              <a:t>[to arrive]</a:t>
            </a:r>
            <a:endParaRPr sz="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aphicFrame>
        <p:nvGraphicFramePr>
          <p:cNvPr id="128" name="Google Shape;128;p20"/>
          <p:cNvGraphicFramePr/>
          <p:nvPr/>
        </p:nvGraphicFramePr>
        <p:xfrm>
          <a:off x="11739375" y="206400"/>
          <a:ext cx="3000000" cy="3000000"/>
        </p:xfrm>
        <a:graphic>
          <a:graphicData uri="http://schemas.openxmlformats.org/drawingml/2006/table">
            <a:tbl>
              <a:tblPr>
                <a:noFill/>
                <a:tableStyleId>{1E63E46D-6412-48E6-834B-F0D761726ABB}</a:tableStyleId>
              </a:tblPr>
              <a:tblGrid>
                <a:gridCol w="5430800"/>
              </a:tblGrid>
              <a:tr h="701675">
                <a:tc>
                  <a:txBody>
                    <a:bodyPr/>
                    <a:lstStyle/>
                    <a:p>
                      <a:pPr indent="0" lvl="0" marL="0" rtl="0" algn="l">
                        <a:spcBef>
                          <a:spcPts val="0"/>
                        </a:spcBef>
                        <a:spcAft>
                          <a:spcPts val="0"/>
                        </a:spcAft>
                        <a:buNone/>
                      </a:pPr>
                      <a:r>
                        <a:rPr lang="en-GB" sz="2800">
                          <a:latin typeface="Montserrat"/>
                          <a:ea typeface="Montserrat"/>
                          <a:cs typeface="Montserrat"/>
                          <a:sym typeface="Montserrat"/>
                        </a:rPr>
                        <a:t>to go/going for a walk</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to go/going </a:t>
                      </a:r>
                      <a:r>
                        <a:rPr lang="en-GB" sz="2800">
                          <a:latin typeface="Montserrat"/>
                          <a:ea typeface="Montserrat"/>
                          <a:cs typeface="Montserrat"/>
                          <a:sym typeface="Montserrat"/>
                        </a:rPr>
                        <a:t>horse riding</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t</a:t>
                      </a:r>
                      <a:r>
                        <a:rPr lang="en-GB" sz="2800">
                          <a:latin typeface="Montserrat"/>
                          <a:ea typeface="Montserrat"/>
                          <a:cs typeface="Montserrat"/>
                          <a:sym typeface="Montserrat"/>
                        </a:rPr>
                        <a:t>o go/going for a bike ride</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t</a:t>
                      </a:r>
                      <a:r>
                        <a:rPr lang="en-GB" sz="2800">
                          <a:latin typeface="Montserrat"/>
                          <a:ea typeface="Montserrat"/>
                          <a:cs typeface="Montserrat"/>
                          <a:sym typeface="Montserrat"/>
                        </a:rPr>
                        <a:t>o visit, visiting (people)</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to rent/hire, renting/hiring</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t</a:t>
                      </a:r>
                      <a:r>
                        <a:rPr lang="en-GB" sz="2800">
                          <a:latin typeface="Montserrat"/>
                          <a:ea typeface="Montserrat"/>
                          <a:cs typeface="Montserrat"/>
                          <a:sym typeface="Montserrat"/>
                        </a:rPr>
                        <a:t>o go/going sightseeing</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t</a:t>
                      </a:r>
                      <a:r>
                        <a:rPr lang="en-GB" sz="2800">
                          <a:latin typeface="Montserrat"/>
                          <a:ea typeface="Montserrat"/>
                          <a:cs typeface="Montserrat"/>
                          <a:sym typeface="Montserrat"/>
                        </a:rPr>
                        <a:t>o stay/staying at home</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t</a:t>
                      </a:r>
                      <a:r>
                        <a:rPr lang="en-GB" sz="2800">
                          <a:latin typeface="Montserrat"/>
                          <a:ea typeface="Montserrat"/>
                          <a:cs typeface="Montserrat"/>
                          <a:sym typeface="Montserrat"/>
                        </a:rPr>
                        <a:t>o play/playing video games</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to go shopping/shopping</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to go/going into town</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100000">
                <a:tc>
                  <a:txBody>
                    <a:bodyPr/>
                    <a:lstStyle/>
                    <a:p>
                      <a:pPr indent="0" lvl="0" marL="0" rtl="0" algn="l">
                        <a:spcBef>
                          <a:spcPts val="0"/>
                        </a:spcBef>
                        <a:spcAft>
                          <a:spcPts val="0"/>
                        </a:spcAft>
                        <a:buNone/>
                      </a:pPr>
                      <a:r>
                        <a:rPr lang="en-GB" sz="2800">
                          <a:latin typeface="Montserrat"/>
                          <a:ea typeface="Montserrat"/>
                          <a:cs typeface="Montserrat"/>
                          <a:sym typeface="Montserrat"/>
                        </a:rPr>
                        <a:t>t</a:t>
                      </a:r>
                      <a:r>
                        <a:rPr lang="en-GB" sz="2800">
                          <a:latin typeface="Montserrat"/>
                          <a:ea typeface="Montserrat"/>
                          <a:cs typeface="Montserrat"/>
                          <a:sym typeface="Montserrat"/>
                        </a:rPr>
                        <a:t>o meet/meeting my friends</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129" name="Google Shape;129;p20"/>
          <p:cNvPicPr preferRelativeResize="0"/>
          <p:nvPr/>
        </p:nvPicPr>
        <p:blipFill>
          <a:blip r:embed="rId3">
            <a:alphaModFix/>
          </a:blip>
          <a:stretch>
            <a:fillRect/>
          </a:stretch>
        </p:blipFill>
        <p:spPr>
          <a:xfrm>
            <a:off x="17369950" y="76205"/>
            <a:ext cx="918050" cy="918050"/>
          </a:xfrm>
          <a:prstGeom prst="rect">
            <a:avLst/>
          </a:prstGeom>
          <a:noFill/>
          <a:ln>
            <a:noFill/>
          </a:ln>
        </p:spPr>
      </p:pic>
      <p:graphicFrame>
        <p:nvGraphicFramePr>
          <p:cNvPr id="130" name="Google Shape;130;p20"/>
          <p:cNvGraphicFramePr/>
          <p:nvPr/>
        </p:nvGraphicFramePr>
        <p:xfrm>
          <a:off x="228600" y="177875"/>
          <a:ext cx="3000000" cy="3000000"/>
        </p:xfrm>
        <a:graphic>
          <a:graphicData uri="http://schemas.openxmlformats.org/drawingml/2006/table">
            <a:tbl>
              <a:tblPr>
                <a:noFill/>
                <a:tableStyleId>{1E63E46D-6412-48E6-834B-F0D761726ABB}</a:tableStyleId>
              </a:tblPr>
              <a:tblGrid>
                <a:gridCol w="5615425"/>
              </a:tblGrid>
              <a:tr h="701675">
                <a:tc>
                  <a:txBody>
                    <a:bodyPr/>
                    <a:lstStyle/>
                    <a:p>
                      <a:pPr indent="0" lvl="0" marL="0" rtl="0" algn="l">
                        <a:spcBef>
                          <a:spcPts val="0"/>
                        </a:spcBef>
                        <a:spcAft>
                          <a:spcPts val="0"/>
                        </a:spcAft>
                        <a:buNone/>
                      </a:pPr>
                      <a:r>
                        <a:rPr lang="en-GB" sz="2800">
                          <a:latin typeface="Montserrat"/>
                          <a:ea typeface="Montserrat"/>
                          <a:cs typeface="Montserrat"/>
                          <a:sym typeface="Montserrat"/>
                        </a:rPr>
                        <a:t>f</a:t>
                      </a:r>
                      <a:r>
                        <a:rPr lang="en-GB" sz="2800">
                          <a:latin typeface="Montserrat"/>
                          <a:ea typeface="Montserrat"/>
                          <a:cs typeface="Montserrat"/>
                          <a:sym typeface="Montserrat"/>
                        </a:rPr>
                        <a:t>_ _</a:t>
                      </a: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_/_</a:t>
                      </a:r>
                      <a:r>
                        <a:rPr lang="en-GB" sz="2800">
                          <a:latin typeface="Montserrat"/>
                          <a:ea typeface="Montserrat"/>
                          <a:cs typeface="Montserrat"/>
                          <a:sym typeface="Montserrat"/>
                        </a:rPr>
                        <a:t>n_/pr_m_n_de/à/p_ _d</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f_ _</a:t>
                      </a: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_/_n_/pr_m_n_de/à/ch_v _</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f_ _</a:t>
                      </a: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_/_n_/pr_m_n_de/à/v_l_</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_</a:t>
                      </a:r>
                      <a:r>
                        <a:rPr lang="en-GB" sz="2800">
                          <a:latin typeface="Montserrat"/>
                          <a:ea typeface="Montserrat"/>
                          <a:cs typeface="Montserrat"/>
                          <a:sym typeface="Montserrat"/>
                        </a:rPr>
                        <a:t>nd</a:t>
                      </a: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_/</a:t>
                      </a:r>
                      <a:r>
                        <a:rPr lang="en-GB" sz="2800">
                          <a:latin typeface="Montserrat"/>
                          <a:ea typeface="Montserrat"/>
                          <a:cs typeface="Montserrat"/>
                          <a:sym typeface="Montserrat"/>
                        </a:rPr>
                        <a:t>v_s_t_/à</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l</a:t>
                      </a:r>
                      <a:r>
                        <a:rPr lang="en-GB" sz="2800">
                          <a:latin typeface="Montserrat"/>
                          <a:ea typeface="Montserrat"/>
                          <a:cs typeface="Montserrat"/>
                          <a:sym typeface="Montserrat"/>
                        </a:rPr>
                        <a:t>_ _ _r</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f</a:t>
                      </a:r>
                      <a:r>
                        <a:rPr lang="en-GB" sz="2800">
                          <a:latin typeface="Montserrat"/>
                          <a:ea typeface="Montserrat"/>
                          <a:cs typeface="Montserrat"/>
                          <a:sym typeface="Montserrat"/>
                        </a:rPr>
                        <a:t>_ _</a:t>
                      </a: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_/</a:t>
                      </a:r>
                      <a:r>
                        <a:rPr lang="en-GB" sz="2800">
                          <a:latin typeface="Montserrat"/>
                          <a:ea typeface="Montserrat"/>
                          <a:cs typeface="Montserrat"/>
                          <a:sym typeface="Montserrat"/>
                        </a:rPr>
                        <a:t>d_/t_ _</a:t>
                      </a: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_</a:t>
                      </a:r>
                      <a:r>
                        <a:rPr lang="en-GB" sz="2800">
                          <a:latin typeface="Montserrat"/>
                          <a:ea typeface="Montserrat"/>
                          <a:cs typeface="Montserrat"/>
                          <a:sym typeface="Montserrat"/>
                        </a:rPr>
                        <a:t>sm_</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_</a:t>
                      </a:r>
                      <a:r>
                        <a:rPr lang="en-GB" sz="2800">
                          <a:latin typeface="Montserrat"/>
                          <a:ea typeface="Montserrat"/>
                          <a:cs typeface="Montserrat"/>
                          <a:sym typeface="Montserrat"/>
                        </a:rPr>
                        <a:t>st_r/ch_z/m_ _</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j</a:t>
                      </a:r>
                      <a:r>
                        <a:rPr lang="en-GB" sz="2800">
                          <a:latin typeface="Montserrat"/>
                          <a:ea typeface="Montserrat"/>
                          <a:cs typeface="Montserrat"/>
                          <a:sym typeface="Montserrat"/>
                        </a:rPr>
                        <a:t>_ _ _</a:t>
                      </a:r>
                      <a:r>
                        <a:rPr lang="en-GB" sz="2800">
                          <a:latin typeface="Montserrat"/>
                          <a:ea typeface="Montserrat"/>
                          <a:cs typeface="Montserrat"/>
                          <a:sym typeface="Montserrat"/>
                        </a:rPr>
                        <a:t>r/à/d_s/j_ _x/v_dé_s</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f</a:t>
                      </a:r>
                      <a:r>
                        <a:rPr lang="en-GB" sz="2800">
                          <a:latin typeface="Montserrat"/>
                          <a:ea typeface="Montserrat"/>
                          <a:cs typeface="Montserrat"/>
                          <a:sym typeface="Montserrat"/>
                        </a:rPr>
                        <a:t>_ _</a:t>
                      </a: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_/</a:t>
                      </a:r>
                      <a:r>
                        <a:rPr lang="en-GB" sz="2800">
                          <a:latin typeface="Montserrat"/>
                          <a:ea typeface="Montserrat"/>
                          <a:cs typeface="Montserrat"/>
                          <a:sym typeface="Montserrat"/>
                        </a:rPr>
                        <a:t>l_s/m_g_s_ns</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_</a:t>
                      </a:r>
                      <a:r>
                        <a:rPr lang="en-GB" sz="2800">
                          <a:latin typeface="Montserrat"/>
                          <a:ea typeface="Montserrat"/>
                          <a:cs typeface="Montserrat"/>
                          <a:sym typeface="Montserrat"/>
                        </a:rPr>
                        <a:t>ll_r/_n/v_ll_</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_</a:t>
                      </a:r>
                      <a:r>
                        <a:rPr lang="en-GB" sz="2800">
                          <a:latin typeface="Montserrat"/>
                          <a:ea typeface="Montserrat"/>
                          <a:cs typeface="Montserrat"/>
                          <a:sym typeface="Montserrat"/>
                        </a:rPr>
                        <a:t>t</a:t>
                      </a: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_ _v_r/</a:t>
                      </a:r>
                      <a:r>
                        <a:rPr lang="en-GB" sz="2800">
                          <a:latin typeface="Montserrat"/>
                          <a:ea typeface="Montserrat"/>
                          <a:cs typeface="Montserrat"/>
                          <a:sym typeface="Montserrat"/>
                        </a:rPr>
                        <a:t>m_s/_m_s</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graphicFrame>
        <p:nvGraphicFramePr>
          <p:cNvPr id="131" name="Google Shape;131;p20"/>
          <p:cNvGraphicFramePr/>
          <p:nvPr/>
        </p:nvGraphicFramePr>
        <p:xfrm>
          <a:off x="5862175" y="177875"/>
          <a:ext cx="3000000" cy="3000000"/>
        </p:xfrm>
        <a:graphic>
          <a:graphicData uri="http://schemas.openxmlformats.org/drawingml/2006/table">
            <a:tbl>
              <a:tblPr>
                <a:noFill/>
                <a:tableStyleId>{1E63E46D-6412-48E6-834B-F0D761726ABB}</a:tableStyleId>
              </a:tblPr>
              <a:tblGrid>
                <a:gridCol w="5859050"/>
              </a:tblGrid>
              <a:tr h="701675">
                <a:tc>
                  <a:txBody>
                    <a:bodyPr/>
                    <a:lstStyle/>
                    <a:p>
                      <a:pPr indent="0" lvl="0" marL="0" rtl="0" algn="l">
                        <a:spcBef>
                          <a:spcPts val="0"/>
                        </a:spcBef>
                        <a:spcAft>
                          <a:spcPts val="0"/>
                        </a:spcAft>
                        <a:buNone/>
                      </a:pPr>
                      <a:r>
                        <a:rPr lang="en-GB" sz="2800">
                          <a:latin typeface="Montserrat"/>
                          <a:ea typeface="Montserrat"/>
                          <a:cs typeface="Montserrat"/>
                          <a:sym typeface="Montserrat"/>
                        </a:rPr>
                        <a:t>fai</a:t>
                      </a: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e une promenade à pied</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fai</a:t>
                      </a: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e une promenade à cheval</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fai</a:t>
                      </a: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e une promenade à vélo</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end</a:t>
                      </a: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e visite à</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louer</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fai</a:t>
                      </a: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e du tou</a:t>
                      </a: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isme</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ester chez moi</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jouer à des jeux vidéos</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fai</a:t>
                      </a: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e les magasins</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lang="en-GB" sz="2800">
                          <a:latin typeface="Montserrat"/>
                          <a:ea typeface="Montserrat"/>
                          <a:cs typeface="Montserrat"/>
                          <a:sym typeface="Montserrat"/>
                        </a:rPr>
                        <a:t>aller en ville</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01675">
                <a:tc>
                  <a:txBody>
                    <a:bodyPr/>
                    <a:lstStyle/>
                    <a:p>
                      <a:pPr indent="0" lvl="0" marL="0" rtl="0" algn="l">
                        <a:spcBef>
                          <a:spcPts val="0"/>
                        </a:spcBef>
                        <a:spcAft>
                          <a:spcPts val="0"/>
                        </a:spcAft>
                        <a:buNone/>
                      </a:pP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et</a:t>
                      </a:r>
                      <a:r>
                        <a:rPr b="1" lang="en-GB" sz="2800">
                          <a:solidFill>
                            <a:schemeClr val="accent5"/>
                          </a:solidFill>
                          <a:latin typeface="Montserrat"/>
                          <a:ea typeface="Montserrat"/>
                          <a:cs typeface="Montserrat"/>
                          <a:sym typeface="Montserrat"/>
                        </a:rPr>
                        <a:t>r</a:t>
                      </a:r>
                      <a:r>
                        <a:rPr lang="en-GB" sz="2800">
                          <a:latin typeface="Montserrat"/>
                          <a:ea typeface="Montserrat"/>
                          <a:cs typeface="Montserrat"/>
                          <a:sym typeface="Montserrat"/>
                        </a:rPr>
                        <a:t>ouver mes amis</a:t>
                      </a:r>
                      <a:endParaRPr sz="2800">
                        <a:latin typeface="Montserrat"/>
                        <a:ea typeface="Montserrat"/>
                        <a:cs typeface="Montserrat"/>
                        <a:sym typeface="Montserrat"/>
                      </a:endParaRPr>
                    </a:p>
                  </a:txBody>
                  <a:tcPr marT="108000" marB="10800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type="title"/>
          </p:nvPr>
        </p:nvSpPr>
        <p:spPr>
          <a:xfrm>
            <a:off x="797500" y="4819275"/>
            <a:ext cx="139578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t>Grammaire</a:t>
            </a:r>
            <a:br>
              <a:rPr lang="en-GB" sz="7200"/>
            </a:br>
            <a:r>
              <a:rPr lang="en-GB"/>
              <a:t>The simple future tense</a:t>
            </a:r>
            <a:endParaRPr/>
          </a:p>
          <a:p>
            <a:pPr indent="0" lvl="0" marL="0" rtl="0" algn="l">
              <a:spcBef>
                <a:spcPts val="0"/>
              </a:spcBef>
              <a:spcAft>
                <a:spcPts val="0"/>
              </a:spcAft>
              <a:buNone/>
            </a:pPr>
            <a:r>
              <a:t/>
            </a:r>
            <a:endParaRPr sz="7200"/>
          </a:p>
        </p:txBody>
      </p:sp>
      <p:sp>
        <p:nvSpPr>
          <p:cNvPr id="137" name="Google Shape;137;p21"/>
          <p:cNvSpPr/>
          <p:nvPr/>
        </p:nvSpPr>
        <p:spPr>
          <a:xfrm>
            <a:off x="719175" y="680550"/>
            <a:ext cx="3052200" cy="3037800"/>
          </a:xfrm>
          <a:prstGeom prst="rect">
            <a:avLst/>
          </a:prstGeom>
          <a:solidFill>
            <a:srgbClr val="FFFF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8" name="Google Shape;138;p21"/>
          <p:cNvPicPr preferRelativeResize="0"/>
          <p:nvPr/>
        </p:nvPicPr>
        <p:blipFill>
          <a:blip r:embed="rId3">
            <a:alphaModFix/>
          </a:blip>
          <a:stretch>
            <a:fillRect/>
          </a:stretch>
        </p:blipFill>
        <p:spPr>
          <a:xfrm>
            <a:off x="884588" y="837500"/>
            <a:ext cx="2721373" cy="27239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769975" y="490400"/>
            <a:ext cx="10685100" cy="823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Using the simple future   </a:t>
            </a:r>
            <a:endParaRPr>
              <a:solidFill>
                <a:schemeClr val="dk2"/>
              </a:solidFill>
            </a:endParaRPr>
          </a:p>
        </p:txBody>
      </p:sp>
      <p:sp>
        <p:nvSpPr>
          <p:cNvPr id="144" name="Google Shape;144;p22"/>
          <p:cNvSpPr txBox="1"/>
          <p:nvPr>
            <p:ph idx="1" type="body"/>
          </p:nvPr>
        </p:nvSpPr>
        <p:spPr>
          <a:xfrm>
            <a:off x="856475" y="7269800"/>
            <a:ext cx="7042500" cy="734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t/>
            </a:r>
            <a:endParaRPr sz="3500"/>
          </a:p>
          <a:p>
            <a:pPr indent="0" lvl="0" marL="0" rtl="0" algn="ctr">
              <a:spcBef>
                <a:spcPts val="2000"/>
              </a:spcBef>
              <a:spcAft>
                <a:spcPts val="2000"/>
              </a:spcAft>
              <a:buNone/>
            </a:pPr>
            <a:r>
              <a:t/>
            </a:r>
            <a:endParaRPr sz="2800"/>
          </a:p>
        </p:txBody>
      </p:sp>
      <p:sp>
        <p:nvSpPr>
          <p:cNvPr id="145" name="Google Shape;145;p22"/>
          <p:cNvSpPr txBox="1"/>
          <p:nvPr>
            <p:ph idx="1" type="body"/>
          </p:nvPr>
        </p:nvSpPr>
        <p:spPr>
          <a:xfrm>
            <a:off x="769975" y="1313900"/>
            <a:ext cx="7763400" cy="7341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600"/>
              <a:t>Verbs with </a:t>
            </a:r>
            <a:r>
              <a:rPr b="1" lang="en-GB" sz="3600"/>
              <a:t>regular</a:t>
            </a:r>
            <a:r>
              <a:rPr lang="en-GB" sz="3600"/>
              <a:t> future stems</a:t>
            </a:r>
            <a:r>
              <a:rPr b="1" lang="en-GB" sz="3600"/>
              <a:t>   </a:t>
            </a:r>
            <a:endParaRPr b="1" sz="3600"/>
          </a:p>
        </p:txBody>
      </p:sp>
      <p:sp>
        <p:nvSpPr>
          <p:cNvPr id="146" name="Google Shape;146;p22"/>
          <p:cNvSpPr txBox="1"/>
          <p:nvPr>
            <p:ph idx="1" type="body"/>
          </p:nvPr>
        </p:nvSpPr>
        <p:spPr>
          <a:xfrm>
            <a:off x="9246875" y="1919275"/>
            <a:ext cx="8728800" cy="7341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600"/>
              <a:t>Verbs with </a:t>
            </a:r>
            <a:r>
              <a:rPr b="1" lang="en-GB" sz="3600"/>
              <a:t>irregular </a:t>
            </a:r>
            <a:r>
              <a:rPr lang="en-GB" sz="3600"/>
              <a:t>future stems</a:t>
            </a:r>
            <a:r>
              <a:rPr b="1" lang="en-GB" sz="3600"/>
              <a:t>  </a:t>
            </a:r>
            <a:endParaRPr b="1" sz="3600"/>
          </a:p>
        </p:txBody>
      </p:sp>
      <p:cxnSp>
        <p:nvCxnSpPr>
          <p:cNvPr id="147" name="Google Shape;147;p22"/>
          <p:cNvCxnSpPr/>
          <p:nvPr/>
        </p:nvCxnSpPr>
        <p:spPr>
          <a:xfrm flipH="1">
            <a:off x="8794875" y="3067688"/>
            <a:ext cx="29400" cy="6079200"/>
          </a:xfrm>
          <a:prstGeom prst="straightConnector1">
            <a:avLst/>
          </a:prstGeom>
          <a:noFill/>
          <a:ln cap="flat" cmpd="sng" w="9525">
            <a:solidFill>
              <a:schemeClr val="dk2"/>
            </a:solidFill>
            <a:prstDash val="dashDot"/>
            <a:round/>
            <a:headEnd len="med" w="med" type="none"/>
            <a:tailEnd len="med" w="med" type="none"/>
          </a:ln>
        </p:spPr>
      </p:cxnSp>
      <p:sp>
        <p:nvSpPr>
          <p:cNvPr id="148" name="Google Shape;148;p22"/>
          <p:cNvSpPr txBox="1"/>
          <p:nvPr/>
        </p:nvSpPr>
        <p:spPr>
          <a:xfrm>
            <a:off x="813275" y="2048000"/>
            <a:ext cx="7128900" cy="52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400">
                <a:solidFill>
                  <a:schemeClr val="accent3"/>
                </a:solidFill>
                <a:latin typeface="Montserrat"/>
                <a:ea typeface="Montserrat"/>
                <a:cs typeface="Montserrat"/>
                <a:sym typeface="Montserrat"/>
              </a:rPr>
              <a:t>habiter</a:t>
            </a:r>
            <a:endParaRPr b="1" sz="3400">
              <a:solidFill>
                <a:schemeClr val="accent3"/>
              </a:solidFill>
              <a:latin typeface="Montserrat"/>
              <a:ea typeface="Montserrat"/>
              <a:cs typeface="Montserrat"/>
              <a:sym typeface="Montserrat"/>
            </a:endParaRPr>
          </a:p>
          <a:p>
            <a:pPr indent="0" lvl="0" marL="0" rtl="0" algn="l">
              <a:spcBef>
                <a:spcPts val="0"/>
              </a:spcBef>
              <a:spcAft>
                <a:spcPts val="0"/>
              </a:spcAft>
              <a:buNone/>
            </a:pPr>
            <a:r>
              <a:rPr b="1" lang="en-GB" sz="3400">
                <a:solidFill>
                  <a:schemeClr val="accent3"/>
                </a:solidFill>
                <a:latin typeface="Montserrat"/>
                <a:ea typeface="Montserrat"/>
                <a:cs typeface="Montserrat"/>
                <a:sym typeface="Montserrat"/>
              </a:rPr>
              <a:t>voyager</a:t>
            </a:r>
            <a:endParaRPr b="1" sz="3400">
              <a:solidFill>
                <a:schemeClr val="accent3"/>
              </a:solidFill>
              <a:latin typeface="Montserrat"/>
              <a:ea typeface="Montserrat"/>
              <a:cs typeface="Montserrat"/>
              <a:sym typeface="Montserrat"/>
            </a:endParaRPr>
          </a:p>
          <a:p>
            <a:pPr indent="0" lvl="0" marL="0" rtl="0" algn="l">
              <a:spcBef>
                <a:spcPts val="0"/>
              </a:spcBef>
              <a:spcAft>
                <a:spcPts val="0"/>
              </a:spcAft>
              <a:buNone/>
            </a:pPr>
            <a:r>
              <a:rPr b="1" lang="en-GB" sz="3400">
                <a:solidFill>
                  <a:schemeClr val="accent3"/>
                </a:solidFill>
                <a:latin typeface="Montserrat"/>
                <a:ea typeface="Montserrat"/>
                <a:cs typeface="Montserrat"/>
                <a:sym typeface="Montserrat"/>
              </a:rPr>
              <a:t>visiter </a:t>
            </a:r>
            <a:endParaRPr b="1" sz="3400">
              <a:solidFill>
                <a:schemeClr val="accent3"/>
              </a:solidFill>
              <a:latin typeface="Montserrat"/>
              <a:ea typeface="Montserrat"/>
              <a:cs typeface="Montserrat"/>
              <a:sym typeface="Montserrat"/>
            </a:endParaRPr>
          </a:p>
          <a:p>
            <a:pPr indent="0" lvl="0" marL="0" rtl="0" algn="l">
              <a:spcBef>
                <a:spcPts val="0"/>
              </a:spcBef>
              <a:spcAft>
                <a:spcPts val="0"/>
              </a:spcAft>
              <a:buNone/>
            </a:pPr>
            <a:r>
              <a:rPr b="1" lang="en-GB" sz="3400">
                <a:solidFill>
                  <a:schemeClr val="accent3"/>
                </a:solidFill>
                <a:latin typeface="Montserrat"/>
                <a:ea typeface="Montserrat"/>
                <a:cs typeface="Montserrat"/>
                <a:sym typeface="Montserrat"/>
              </a:rPr>
              <a:t>m</a:t>
            </a:r>
            <a:r>
              <a:rPr b="1" lang="en-GB" sz="3400">
                <a:solidFill>
                  <a:schemeClr val="accent3"/>
                </a:solidFill>
                <a:latin typeface="Montserrat"/>
                <a:ea typeface="Montserrat"/>
                <a:cs typeface="Montserrat"/>
                <a:sym typeface="Montserrat"/>
              </a:rPr>
              <a:t>anger</a:t>
            </a:r>
            <a:endParaRPr b="1" sz="3400">
              <a:solidFill>
                <a:schemeClr val="accent3"/>
              </a:solidFill>
              <a:latin typeface="Montserrat"/>
              <a:ea typeface="Montserrat"/>
              <a:cs typeface="Montserrat"/>
              <a:sym typeface="Montserrat"/>
            </a:endParaRPr>
          </a:p>
          <a:p>
            <a:pPr indent="0" lvl="0" marL="0" rtl="0" algn="l">
              <a:spcBef>
                <a:spcPts val="0"/>
              </a:spcBef>
              <a:spcAft>
                <a:spcPts val="0"/>
              </a:spcAft>
              <a:buNone/>
            </a:pPr>
            <a:r>
              <a:rPr b="1" lang="en-GB" sz="3400">
                <a:solidFill>
                  <a:schemeClr val="accent3"/>
                </a:solidFill>
                <a:latin typeface="Montserrat"/>
                <a:ea typeface="Montserrat"/>
                <a:cs typeface="Montserrat"/>
                <a:sym typeface="Montserrat"/>
              </a:rPr>
              <a:t>regarder</a:t>
            </a:r>
            <a:endParaRPr b="1" sz="3400">
              <a:solidFill>
                <a:schemeClr val="accent3"/>
              </a:solidFill>
              <a:latin typeface="Montserrat"/>
              <a:ea typeface="Montserrat"/>
              <a:cs typeface="Montserrat"/>
              <a:sym typeface="Montserrat"/>
            </a:endParaRPr>
          </a:p>
          <a:p>
            <a:pPr indent="0" lvl="0" marL="0" rtl="0" algn="l">
              <a:spcBef>
                <a:spcPts val="0"/>
              </a:spcBef>
              <a:spcAft>
                <a:spcPts val="0"/>
              </a:spcAft>
              <a:buNone/>
            </a:pPr>
            <a:r>
              <a:rPr b="1" lang="en-GB" sz="3400">
                <a:solidFill>
                  <a:schemeClr val="accent3"/>
                </a:solidFill>
                <a:latin typeface="Montserrat"/>
                <a:ea typeface="Montserrat"/>
                <a:cs typeface="Montserrat"/>
                <a:sym typeface="Montserrat"/>
              </a:rPr>
              <a:t>l</a:t>
            </a:r>
            <a:r>
              <a:rPr b="1" lang="en-GB" sz="3400">
                <a:solidFill>
                  <a:schemeClr val="accent3"/>
                </a:solidFill>
                <a:latin typeface="Montserrat"/>
                <a:ea typeface="Montserrat"/>
                <a:cs typeface="Montserrat"/>
                <a:sym typeface="Montserrat"/>
              </a:rPr>
              <a:t>ouer</a:t>
            </a:r>
            <a:endParaRPr b="1" sz="3400">
              <a:solidFill>
                <a:schemeClr val="accent3"/>
              </a:solidFill>
              <a:latin typeface="Montserrat"/>
              <a:ea typeface="Montserrat"/>
              <a:cs typeface="Montserrat"/>
              <a:sym typeface="Montserrat"/>
            </a:endParaRPr>
          </a:p>
          <a:p>
            <a:pPr indent="0" lvl="0" marL="0" rtl="0" algn="l">
              <a:spcBef>
                <a:spcPts val="0"/>
              </a:spcBef>
              <a:spcAft>
                <a:spcPts val="0"/>
              </a:spcAft>
              <a:buNone/>
            </a:pPr>
            <a:r>
              <a:rPr b="1" lang="en-GB" sz="3400">
                <a:solidFill>
                  <a:schemeClr val="accent3"/>
                </a:solidFill>
                <a:latin typeface="Montserrat"/>
                <a:ea typeface="Montserrat"/>
                <a:cs typeface="Montserrat"/>
                <a:sym typeface="Montserrat"/>
              </a:rPr>
              <a:t>trouver</a:t>
            </a:r>
            <a:endParaRPr b="1" sz="3400">
              <a:solidFill>
                <a:schemeClr val="accent3"/>
              </a:solidFill>
              <a:latin typeface="Montserrat"/>
              <a:ea typeface="Montserrat"/>
              <a:cs typeface="Montserrat"/>
              <a:sym typeface="Montserrat"/>
            </a:endParaRPr>
          </a:p>
          <a:p>
            <a:pPr indent="0" lvl="0" marL="0" rtl="0" algn="l">
              <a:spcBef>
                <a:spcPts val="0"/>
              </a:spcBef>
              <a:spcAft>
                <a:spcPts val="0"/>
              </a:spcAft>
              <a:buNone/>
            </a:pPr>
            <a:r>
              <a:rPr b="1" lang="en-GB" sz="3400">
                <a:solidFill>
                  <a:schemeClr val="accent3"/>
                </a:solidFill>
                <a:latin typeface="Montserrat"/>
                <a:ea typeface="Montserrat"/>
                <a:cs typeface="Montserrat"/>
                <a:sym typeface="Montserrat"/>
              </a:rPr>
              <a:t>jouer</a:t>
            </a:r>
            <a:endParaRPr b="1" sz="3400">
              <a:solidFill>
                <a:schemeClr val="accent3"/>
              </a:solidFill>
              <a:latin typeface="Montserrat"/>
              <a:ea typeface="Montserrat"/>
              <a:cs typeface="Montserrat"/>
              <a:sym typeface="Montserrat"/>
            </a:endParaRPr>
          </a:p>
          <a:p>
            <a:pPr indent="0" lvl="0" marL="0" rtl="0" algn="l">
              <a:spcBef>
                <a:spcPts val="0"/>
              </a:spcBef>
              <a:spcAft>
                <a:spcPts val="0"/>
              </a:spcAft>
              <a:buNone/>
            </a:pPr>
            <a:r>
              <a:t/>
            </a:r>
            <a:endParaRPr sz="3400">
              <a:solidFill>
                <a:schemeClr val="accent3"/>
              </a:solidFill>
              <a:latin typeface="Montserrat"/>
              <a:ea typeface="Montserrat"/>
              <a:cs typeface="Montserrat"/>
              <a:sym typeface="Montserrat"/>
            </a:endParaRPr>
          </a:p>
          <a:p>
            <a:pPr indent="0" lvl="0" marL="0" rtl="0" algn="l">
              <a:spcBef>
                <a:spcPts val="0"/>
              </a:spcBef>
              <a:spcAft>
                <a:spcPts val="0"/>
              </a:spcAft>
              <a:buNone/>
            </a:pPr>
            <a:r>
              <a:rPr b="1" lang="en-GB" sz="3400">
                <a:solidFill>
                  <a:schemeClr val="accent3"/>
                </a:solidFill>
                <a:latin typeface="Montserrat"/>
                <a:ea typeface="Montserrat"/>
                <a:cs typeface="Montserrat"/>
                <a:sym typeface="Montserrat"/>
              </a:rPr>
              <a:t>rendre </a:t>
            </a:r>
            <a:r>
              <a:rPr lang="en-GB" sz="3400">
                <a:solidFill>
                  <a:schemeClr val="accent3"/>
                </a:solidFill>
                <a:latin typeface="Montserrat"/>
                <a:ea typeface="Montserrat"/>
                <a:cs typeface="Montserrat"/>
                <a:sym typeface="Montserrat"/>
              </a:rPr>
              <a:t>= </a:t>
            </a:r>
            <a:r>
              <a:rPr b="1" lang="en-GB" sz="3400">
                <a:solidFill>
                  <a:schemeClr val="accent3"/>
                </a:solidFill>
                <a:latin typeface="Montserrat"/>
                <a:ea typeface="Montserrat"/>
                <a:cs typeface="Montserrat"/>
                <a:sym typeface="Montserrat"/>
              </a:rPr>
              <a:t>rendr-</a:t>
            </a:r>
            <a:endParaRPr b="1" sz="3400">
              <a:solidFill>
                <a:schemeClr val="accent3"/>
              </a:solidFill>
              <a:latin typeface="Montserrat"/>
              <a:ea typeface="Montserrat"/>
              <a:cs typeface="Montserrat"/>
              <a:sym typeface="Montserrat"/>
            </a:endParaRPr>
          </a:p>
          <a:p>
            <a:pPr indent="0" lvl="0" marL="0" rtl="0" algn="l">
              <a:spcBef>
                <a:spcPts val="0"/>
              </a:spcBef>
              <a:spcAft>
                <a:spcPts val="0"/>
              </a:spcAft>
              <a:buNone/>
            </a:pPr>
            <a:r>
              <a:rPr b="1" lang="en-GB" sz="3400">
                <a:solidFill>
                  <a:schemeClr val="accent3"/>
                </a:solidFill>
                <a:latin typeface="Montserrat"/>
                <a:ea typeface="Montserrat"/>
                <a:cs typeface="Montserrat"/>
                <a:sym typeface="Montserrat"/>
              </a:rPr>
              <a:t>l</a:t>
            </a:r>
            <a:r>
              <a:rPr b="1" lang="en-GB" sz="3400">
                <a:solidFill>
                  <a:schemeClr val="accent3"/>
                </a:solidFill>
                <a:latin typeface="Montserrat"/>
                <a:ea typeface="Montserrat"/>
                <a:cs typeface="Montserrat"/>
                <a:sym typeface="Montserrat"/>
              </a:rPr>
              <a:t>ire = lir-</a:t>
            </a:r>
            <a:endParaRPr b="1" sz="3400">
              <a:solidFill>
                <a:schemeClr val="accent3"/>
              </a:solidFill>
              <a:latin typeface="Montserrat"/>
              <a:ea typeface="Montserrat"/>
              <a:cs typeface="Montserrat"/>
              <a:sym typeface="Montserrat"/>
            </a:endParaRPr>
          </a:p>
          <a:p>
            <a:pPr indent="0" lvl="0" marL="0" rtl="0" algn="l">
              <a:spcBef>
                <a:spcPts val="0"/>
              </a:spcBef>
              <a:spcAft>
                <a:spcPts val="0"/>
              </a:spcAft>
              <a:buNone/>
            </a:pPr>
            <a:r>
              <a:rPr b="1" lang="en-GB" sz="3400">
                <a:solidFill>
                  <a:schemeClr val="accent3"/>
                </a:solidFill>
                <a:latin typeface="Montserrat"/>
                <a:ea typeface="Montserrat"/>
                <a:cs typeface="Montserrat"/>
                <a:sym typeface="Montserrat"/>
              </a:rPr>
              <a:t>b</a:t>
            </a:r>
            <a:r>
              <a:rPr b="1" lang="en-GB" sz="3400">
                <a:solidFill>
                  <a:schemeClr val="accent3"/>
                </a:solidFill>
                <a:latin typeface="Montserrat"/>
                <a:ea typeface="Montserrat"/>
                <a:cs typeface="Montserrat"/>
                <a:sym typeface="Montserrat"/>
              </a:rPr>
              <a:t>oire = boir-</a:t>
            </a:r>
            <a:endParaRPr b="1" sz="3400">
              <a:solidFill>
                <a:schemeClr val="accent3"/>
              </a:solidFill>
              <a:latin typeface="Montserrat"/>
              <a:ea typeface="Montserrat"/>
              <a:cs typeface="Montserrat"/>
              <a:sym typeface="Montserrat"/>
            </a:endParaRPr>
          </a:p>
          <a:p>
            <a:pPr indent="0" lvl="0" marL="0" rtl="0" algn="l">
              <a:spcBef>
                <a:spcPts val="0"/>
              </a:spcBef>
              <a:spcAft>
                <a:spcPts val="0"/>
              </a:spcAft>
              <a:buNone/>
            </a:pPr>
            <a:r>
              <a:rPr lang="en-GB" sz="3600">
                <a:latin typeface="Montserrat"/>
                <a:ea typeface="Montserrat"/>
                <a:cs typeface="Montserrat"/>
                <a:sym typeface="Montserrat"/>
              </a:rPr>
              <a:t> </a:t>
            </a:r>
            <a:endParaRPr sz="3600">
              <a:latin typeface="Montserrat"/>
              <a:ea typeface="Montserrat"/>
              <a:cs typeface="Montserrat"/>
              <a:sym typeface="Montserrat"/>
            </a:endParaRPr>
          </a:p>
        </p:txBody>
      </p:sp>
      <p:sp>
        <p:nvSpPr>
          <p:cNvPr id="149" name="Google Shape;149;p22"/>
          <p:cNvSpPr txBox="1"/>
          <p:nvPr/>
        </p:nvSpPr>
        <p:spPr>
          <a:xfrm>
            <a:off x="5050250" y="2199438"/>
            <a:ext cx="3357300" cy="21252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2900">
                <a:solidFill>
                  <a:schemeClr val="lt1"/>
                </a:solidFill>
                <a:latin typeface="Montserrat"/>
                <a:ea typeface="Montserrat"/>
                <a:cs typeface="Montserrat"/>
                <a:sym typeface="Montserrat"/>
              </a:rPr>
              <a:t>The infinitive is used for</a:t>
            </a:r>
            <a:endParaRPr b="1" sz="29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GB" sz="2900">
                <a:solidFill>
                  <a:schemeClr val="lt1"/>
                </a:solidFill>
                <a:latin typeface="Montserrat"/>
                <a:ea typeface="Montserrat"/>
                <a:cs typeface="Montserrat"/>
                <a:sym typeface="Montserrat"/>
              </a:rPr>
              <a:t>regular ER and IR verbs</a:t>
            </a:r>
            <a:endParaRPr b="1" sz="1500">
              <a:solidFill>
                <a:schemeClr val="lt1"/>
              </a:solidFill>
              <a:latin typeface="Montserrat"/>
              <a:ea typeface="Montserrat"/>
              <a:cs typeface="Montserrat"/>
              <a:sym typeface="Montserrat"/>
            </a:endParaRPr>
          </a:p>
        </p:txBody>
      </p:sp>
      <p:sp>
        <p:nvSpPr>
          <p:cNvPr id="150" name="Google Shape;150;p22"/>
          <p:cNvSpPr txBox="1"/>
          <p:nvPr/>
        </p:nvSpPr>
        <p:spPr>
          <a:xfrm>
            <a:off x="5050250" y="6829700"/>
            <a:ext cx="3357300" cy="21252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chemeClr val="lt1"/>
                </a:solidFill>
                <a:latin typeface="Montserrat"/>
                <a:ea typeface="Montserrat"/>
                <a:cs typeface="Montserrat"/>
                <a:sym typeface="Montserrat"/>
              </a:rPr>
              <a:t>The infinitive </a:t>
            </a:r>
            <a:r>
              <a:rPr b="1" lang="en-GB" sz="2900">
                <a:solidFill>
                  <a:schemeClr val="lt1"/>
                </a:solidFill>
                <a:latin typeface="Montserrat"/>
                <a:ea typeface="Montserrat"/>
                <a:cs typeface="Montserrat"/>
                <a:sym typeface="Montserrat"/>
              </a:rPr>
              <a:t>minus E</a:t>
            </a:r>
            <a:endParaRPr b="1" sz="29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GB" sz="2900">
                <a:solidFill>
                  <a:schemeClr val="lt1"/>
                </a:solidFill>
                <a:latin typeface="Montserrat"/>
                <a:ea typeface="Montserrat"/>
                <a:cs typeface="Montserrat"/>
                <a:sym typeface="Montserrat"/>
              </a:rPr>
              <a:t>for regular RE verbs</a:t>
            </a:r>
            <a:endParaRPr b="1" sz="3000">
              <a:solidFill>
                <a:schemeClr val="lt1"/>
              </a:solidFill>
              <a:latin typeface="Montserrat"/>
              <a:ea typeface="Montserrat"/>
              <a:cs typeface="Montserrat"/>
              <a:sym typeface="Montserrat"/>
            </a:endParaRPr>
          </a:p>
        </p:txBody>
      </p:sp>
      <p:sp>
        <p:nvSpPr>
          <p:cNvPr id="151" name="Google Shape;151;p22"/>
          <p:cNvSpPr txBox="1"/>
          <p:nvPr/>
        </p:nvSpPr>
        <p:spPr>
          <a:xfrm>
            <a:off x="9468000" y="2522125"/>
            <a:ext cx="7128900" cy="52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400">
              <a:latin typeface="Montserrat"/>
              <a:ea typeface="Montserrat"/>
              <a:cs typeface="Montserrat"/>
              <a:sym typeface="Montserrat"/>
            </a:endParaRPr>
          </a:p>
          <a:p>
            <a:pPr indent="0" lvl="0" marL="0" rtl="0" algn="l">
              <a:spcBef>
                <a:spcPts val="0"/>
              </a:spcBef>
              <a:spcAft>
                <a:spcPts val="0"/>
              </a:spcAft>
              <a:buNone/>
            </a:pPr>
            <a:r>
              <a:rPr b="1" lang="en-GB" sz="3400">
                <a:solidFill>
                  <a:schemeClr val="accent3"/>
                </a:solidFill>
                <a:latin typeface="Montserrat"/>
                <a:ea typeface="Montserrat"/>
                <a:cs typeface="Montserrat"/>
                <a:sym typeface="Montserrat"/>
              </a:rPr>
              <a:t>avoir = aur-</a:t>
            </a:r>
            <a:endParaRPr b="1" sz="3400">
              <a:solidFill>
                <a:schemeClr val="accent3"/>
              </a:solidFill>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être = ser-</a:t>
            </a:r>
            <a:endParaRPr sz="3400">
              <a:latin typeface="Montserrat"/>
              <a:ea typeface="Montserrat"/>
              <a:cs typeface="Montserrat"/>
              <a:sym typeface="Montserrat"/>
            </a:endParaRPr>
          </a:p>
          <a:p>
            <a:pPr indent="0" lvl="0" marL="0" rtl="0" algn="l">
              <a:spcBef>
                <a:spcPts val="0"/>
              </a:spcBef>
              <a:spcAft>
                <a:spcPts val="0"/>
              </a:spcAft>
              <a:buNone/>
            </a:pPr>
            <a:r>
              <a:rPr b="1" lang="en-GB" sz="3400">
                <a:solidFill>
                  <a:schemeClr val="accent3"/>
                </a:solidFill>
                <a:latin typeface="Montserrat"/>
                <a:ea typeface="Montserrat"/>
                <a:cs typeface="Montserrat"/>
                <a:sym typeface="Montserrat"/>
              </a:rPr>
              <a:t>faire  = fer-</a:t>
            </a:r>
            <a:endParaRPr b="1" sz="3400">
              <a:solidFill>
                <a:schemeClr val="accent3"/>
              </a:solidFill>
              <a:latin typeface="Montserrat"/>
              <a:ea typeface="Montserrat"/>
              <a:cs typeface="Montserrat"/>
              <a:sym typeface="Montserrat"/>
            </a:endParaRPr>
          </a:p>
          <a:p>
            <a:pPr indent="0" lvl="0" marL="0" rtl="0" algn="l">
              <a:spcBef>
                <a:spcPts val="0"/>
              </a:spcBef>
              <a:spcAft>
                <a:spcPts val="0"/>
              </a:spcAft>
              <a:buNone/>
            </a:pPr>
            <a:r>
              <a:rPr lang="en-GB" sz="3400">
                <a:latin typeface="Montserrat"/>
                <a:ea typeface="Montserrat"/>
                <a:cs typeface="Montserrat"/>
                <a:sym typeface="Montserrat"/>
              </a:rPr>
              <a:t>aller = ir-</a:t>
            </a:r>
            <a:endParaRPr sz="3400">
              <a:latin typeface="Montserrat"/>
              <a:ea typeface="Montserrat"/>
              <a:cs typeface="Montserrat"/>
              <a:sym typeface="Montserrat"/>
            </a:endParaRPr>
          </a:p>
          <a:p>
            <a:pPr indent="0" lvl="0" marL="0" rtl="0" algn="l">
              <a:spcBef>
                <a:spcPts val="0"/>
              </a:spcBef>
              <a:spcAft>
                <a:spcPts val="0"/>
              </a:spcAft>
              <a:buNone/>
            </a:pPr>
            <a:r>
              <a:rPr b="1" lang="en-GB" sz="3400">
                <a:solidFill>
                  <a:schemeClr val="accent3"/>
                </a:solidFill>
                <a:latin typeface="Montserrat"/>
                <a:ea typeface="Montserrat"/>
                <a:cs typeface="Montserrat"/>
                <a:sym typeface="Montserrat"/>
              </a:rPr>
              <a:t>voir = verr-</a:t>
            </a:r>
            <a:endParaRPr b="1" sz="3400">
              <a:solidFill>
                <a:schemeClr val="accent3"/>
              </a:solidFill>
              <a:latin typeface="Montserrat"/>
              <a:ea typeface="Montserrat"/>
              <a:cs typeface="Montserrat"/>
              <a:sym typeface="Montserrat"/>
            </a:endParaRPr>
          </a:p>
          <a:p>
            <a:pPr indent="0" lvl="0" marL="0" rtl="0" algn="l">
              <a:spcBef>
                <a:spcPts val="0"/>
              </a:spcBef>
              <a:spcAft>
                <a:spcPts val="0"/>
              </a:spcAft>
              <a:buNone/>
            </a:pPr>
            <a:r>
              <a:rPr lang="en-GB" sz="3600">
                <a:latin typeface="Montserrat"/>
                <a:ea typeface="Montserrat"/>
                <a:cs typeface="Montserrat"/>
                <a:sym typeface="Montserrat"/>
              </a:rPr>
              <a:t> </a:t>
            </a:r>
            <a:endParaRPr sz="3600">
              <a:latin typeface="Montserrat"/>
              <a:ea typeface="Montserrat"/>
              <a:cs typeface="Montserrat"/>
              <a:sym typeface="Montserrat"/>
            </a:endParaRPr>
          </a:p>
        </p:txBody>
      </p:sp>
      <p:sp>
        <p:nvSpPr>
          <p:cNvPr id="152" name="Google Shape;152;p22"/>
          <p:cNvSpPr txBox="1"/>
          <p:nvPr/>
        </p:nvSpPr>
        <p:spPr>
          <a:xfrm>
            <a:off x="13151325" y="3061100"/>
            <a:ext cx="3000000" cy="2625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2900">
                <a:solidFill>
                  <a:schemeClr val="lt1"/>
                </a:solidFill>
                <a:latin typeface="Montserrat"/>
                <a:ea typeface="Montserrat"/>
                <a:cs typeface="Montserrat"/>
                <a:sym typeface="Montserrat"/>
              </a:rPr>
              <a:t>Some irregular verbs have irregular stems.</a:t>
            </a:r>
            <a:endParaRPr b="1" sz="29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lt1"/>
              </a:solidFill>
            </a:endParaRPr>
          </a:p>
        </p:txBody>
      </p:sp>
      <p:grpSp>
        <p:nvGrpSpPr>
          <p:cNvPr id="153" name="Google Shape;153;p22"/>
          <p:cNvGrpSpPr/>
          <p:nvPr/>
        </p:nvGrpSpPr>
        <p:grpSpPr>
          <a:xfrm>
            <a:off x="16795451" y="337678"/>
            <a:ext cx="836093" cy="1581609"/>
            <a:chOff x="1177672" y="4392800"/>
            <a:chExt cx="1324399" cy="2193024"/>
          </a:xfrm>
        </p:grpSpPr>
        <p:pic>
          <p:nvPicPr>
            <p:cNvPr id="154" name="Google Shape;154;p22"/>
            <p:cNvPicPr preferRelativeResize="0"/>
            <p:nvPr/>
          </p:nvPicPr>
          <p:blipFill>
            <a:blip r:embed="rId3">
              <a:alphaModFix/>
            </a:blip>
            <a:stretch>
              <a:fillRect/>
            </a:stretch>
          </p:blipFill>
          <p:spPr>
            <a:xfrm>
              <a:off x="1177672" y="4392800"/>
              <a:ext cx="1324399" cy="1690351"/>
            </a:xfrm>
            <a:prstGeom prst="rect">
              <a:avLst/>
            </a:prstGeom>
            <a:noFill/>
            <a:ln>
              <a:noFill/>
            </a:ln>
          </p:spPr>
        </p:pic>
        <p:pic>
          <p:nvPicPr>
            <p:cNvPr descr="A picture containing table&#10;&#10;Description automatically generated" id="155" name="Google Shape;155;p22"/>
            <p:cNvPicPr preferRelativeResize="0"/>
            <p:nvPr/>
          </p:nvPicPr>
          <p:blipFill rotWithShape="1">
            <a:blip r:embed="rId4">
              <a:alphaModFix/>
            </a:blip>
            <a:srcRect b="-1927" l="0" r="0" t="84686"/>
            <a:stretch/>
          </p:blipFill>
          <p:spPr>
            <a:xfrm>
              <a:off x="1249738" y="6225833"/>
              <a:ext cx="1180275" cy="359991"/>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917950" y="570450"/>
            <a:ext cx="26402400" cy="3258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The simple future</a:t>
            </a:r>
            <a:endParaRPr/>
          </a:p>
          <a:p>
            <a:pPr indent="0" lvl="0" marL="0" rtl="0" algn="l">
              <a:spcBef>
                <a:spcPts val="0"/>
              </a:spcBef>
              <a:spcAft>
                <a:spcPts val="0"/>
              </a:spcAft>
              <a:buNone/>
            </a:pPr>
            <a:r>
              <a:t/>
            </a:r>
            <a:endParaRPr>
              <a:solidFill>
                <a:schemeClr val="accent2"/>
              </a:solidFill>
            </a:endParaRPr>
          </a:p>
        </p:txBody>
      </p:sp>
      <p:sp>
        <p:nvSpPr>
          <p:cNvPr id="161" name="Google Shape;161;p23"/>
          <p:cNvSpPr txBox="1"/>
          <p:nvPr>
            <p:ph idx="2" type="subTitle"/>
          </p:nvPr>
        </p:nvSpPr>
        <p:spPr>
          <a:xfrm>
            <a:off x="1061450" y="1969700"/>
            <a:ext cx="5349600" cy="906600"/>
          </a:xfrm>
          <a:prstGeom prst="rect">
            <a:avLst/>
          </a:prstGeom>
          <a:solidFill>
            <a:schemeClr val="accent3"/>
          </a:solidFill>
        </p:spPr>
        <p:txBody>
          <a:bodyPr anchorCtr="0" anchor="t" bIns="182850" lIns="182850" spcFirstLastPara="1" rIns="182850" wrap="square" tIns="180000">
            <a:noAutofit/>
          </a:bodyPr>
          <a:lstStyle/>
          <a:p>
            <a:pPr indent="0" lvl="0" marL="0" rtl="0" algn="ctr">
              <a:spcBef>
                <a:spcPts val="0"/>
              </a:spcBef>
              <a:spcAft>
                <a:spcPts val="0"/>
              </a:spcAft>
              <a:buNone/>
            </a:pPr>
            <a:r>
              <a:rPr lang="en-GB" sz="2800"/>
              <a:t>Subject of the Sentence</a:t>
            </a:r>
            <a:endParaRPr sz="2800"/>
          </a:p>
        </p:txBody>
      </p:sp>
      <p:sp>
        <p:nvSpPr>
          <p:cNvPr id="162" name="Google Shape;162;p23"/>
          <p:cNvSpPr txBox="1"/>
          <p:nvPr>
            <p:ph idx="6" type="subTitle"/>
          </p:nvPr>
        </p:nvSpPr>
        <p:spPr>
          <a:xfrm>
            <a:off x="12199150" y="1969700"/>
            <a:ext cx="5170800" cy="906600"/>
          </a:xfrm>
          <a:prstGeom prst="rect">
            <a:avLst/>
          </a:prstGeom>
          <a:solidFill>
            <a:schemeClr val="accent3"/>
          </a:solidFill>
        </p:spPr>
        <p:txBody>
          <a:bodyPr anchorCtr="0" anchor="t" bIns="182850" lIns="182850" spcFirstLastPara="1" rIns="182850" wrap="square" tIns="180000">
            <a:noAutofit/>
          </a:bodyPr>
          <a:lstStyle/>
          <a:p>
            <a:pPr indent="0" lvl="0" marL="0" rtl="0" algn="ctr">
              <a:spcBef>
                <a:spcPts val="0"/>
              </a:spcBef>
              <a:spcAft>
                <a:spcPts val="0"/>
              </a:spcAft>
              <a:buNone/>
            </a:pPr>
            <a:r>
              <a:rPr lang="en-GB" sz="2800"/>
              <a:t>Endings </a:t>
            </a:r>
            <a:endParaRPr sz="2800"/>
          </a:p>
        </p:txBody>
      </p:sp>
      <p:sp>
        <p:nvSpPr>
          <p:cNvPr id="163" name="Google Shape;163;p23"/>
          <p:cNvSpPr txBox="1"/>
          <p:nvPr>
            <p:ph idx="12" type="sldNum"/>
          </p:nvPr>
        </p:nvSpPr>
        <p:spPr>
          <a:xfrm>
            <a:off x="1835882" y="19173300"/>
            <a:ext cx="2880000" cy="72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64" name="Google Shape;164;p23"/>
          <p:cNvGraphicFramePr/>
          <p:nvPr/>
        </p:nvGraphicFramePr>
        <p:xfrm>
          <a:off x="660150" y="2984850"/>
          <a:ext cx="3000000" cy="3000000"/>
        </p:xfrm>
        <a:graphic>
          <a:graphicData uri="http://schemas.openxmlformats.org/drawingml/2006/table">
            <a:tbl>
              <a:tblPr>
                <a:noFill/>
                <a:tableStyleId>{1E63E46D-6412-48E6-834B-F0D761726ABB}</a:tableStyleId>
              </a:tblPr>
              <a:tblGrid>
                <a:gridCol w="5870400"/>
                <a:gridCol w="5596500"/>
                <a:gridCol w="5500800"/>
              </a:tblGrid>
              <a:tr h="985100">
                <a:tc>
                  <a:txBody>
                    <a:bodyPr/>
                    <a:lstStyle/>
                    <a:p>
                      <a:pPr indent="0" lvl="0" marL="0" rtl="0" algn="ctr">
                        <a:spcBef>
                          <a:spcPts val="0"/>
                        </a:spcBef>
                        <a:spcAft>
                          <a:spcPts val="0"/>
                        </a:spcAft>
                        <a:buNone/>
                      </a:pPr>
                      <a:r>
                        <a:rPr b="1" lang="en-GB" sz="2800">
                          <a:solidFill>
                            <a:schemeClr val="accent3"/>
                          </a:solidFill>
                          <a:latin typeface="Montserrat"/>
                          <a:ea typeface="Montserrat"/>
                          <a:cs typeface="Montserrat"/>
                          <a:sym typeface="Montserrat"/>
                        </a:rPr>
                        <a:t> Je</a:t>
                      </a:r>
                      <a:endParaRPr b="1" sz="2800">
                        <a:solidFill>
                          <a:schemeClr val="accent3"/>
                        </a:solidFill>
                        <a:latin typeface="Montserrat"/>
                        <a:ea typeface="Montserrat"/>
                        <a:cs typeface="Montserrat"/>
                        <a:sym typeface="Montserrat"/>
                      </a:endParaRPr>
                    </a:p>
                  </a:txBody>
                  <a:tcPr marT="182850" marB="182850" marR="182850" marL="182850" anchor="ctr"/>
                </a:tc>
                <a:tc rowSpan="2">
                  <a:txBody>
                    <a:bodyPr/>
                    <a:lstStyle/>
                    <a:p>
                      <a:pPr indent="0" lvl="0" marL="0" rtl="0" algn="ctr">
                        <a:spcBef>
                          <a:spcPts val="0"/>
                        </a:spcBef>
                        <a:spcAft>
                          <a:spcPts val="0"/>
                        </a:spcAft>
                        <a:buNone/>
                      </a:pPr>
                      <a:r>
                        <a:rPr b="1" lang="en-GB" sz="2800">
                          <a:solidFill>
                            <a:schemeClr val="accent3"/>
                          </a:solidFill>
                          <a:latin typeface="Montserrat"/>
                          <a:ea typeface="Montserrat"/>
                          <a:cs typeface="Montserrat"/>
                          <a:sym typeface="Montserrat"/>
                        </a:rPr>
                        <a:t>Regular ER and IR verbs</a:t>
                      </a:r>
                      <a:endParaRPr b="1" sz="2800">
                        <a:solidFill>
                          <a:schemeClr val="accent3"/>
                        </a:solidFill>
                        <a:latin typeface="Montserrat"/>
                        <a:ea typeface="Montserrat"/>
                        <a:cs typeface="Montserrat"/>
                        <a:sym typeface="Montserrat"/>
                      </a:endParaRPr>
                    </a:p>
                    <a:p>
                      <a:pPr indent="0" lvl="0" marL="0" rtl="0" algn="ctr">
                        <a:spcBef>
                          <a:spcPts val="0"/>
                        </a:spcBef>
                        <a:spcAft>
                          <a:spcPts val="0"/>
                        </a:spcAft>
                        <a:buNone/>
                      </a:pPr>
                      <a:r>
                        <a:rPr lang="en-GB" sz="2800">
                          <a:solidFill>
                            <a:schemeClr val="dk2"/>
                          </a:solidFill>
                          <a:latin typeface="Montserrat"/>
                          <a:ea typeface="Montserrat"/>
                          <a:cs typeface="Montserrat"/>
                          <a:sym typeface="Montserrat"/>
                        </a:rPr>
                        <a:t>Infinitive</a:t>
                      </a:r>
                      <a:endParaRPr sz="28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b="1" sz="2800">
                        <a:solidFill>
                          <a:schemeClr val="accent3"/>
                        </a:solidFill>
                        <a:latin typeface="Montserrat"/>
                        <a:ea typeface="Montserrat"/>
                        <a:cs typeface="Montserrat"/>
                        <a:sym typeface="Montserrat"/>
                      </a:endParaRPr>
                    </a:p>
                  </a:txBody>
                  <a:tcPr marT="182850" marB="182850" marR="182850" marL="182850"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GB" sz="2800">
                          <a:solidFill>
                            <a:schemeClr val="accent3"/>
                          </a:solidFill>
                          <a:latin typeface="Montserrat"/>
                          <a:ea typeface="Montserrat"/>
                          <a:cs typeface="Montserrat"/>
                          <a:sym typeface="Montserrat"/>
                        </a:rPr>
                        <a:t>ai</a:t>
                      </a:r>
                      <a:endParaRPr b="1" sz="2800">
                        <a:solidFill>
                          <a:schemeClr val="accent3"/>
                        </a:solidFill>
                        <a:latin typeface="Montserrat"/>
                        <a:ea typeface="Montserrat"/>
                        <a:cs typeface="Montserrat"/>
                        <a:sym typeface="Montserrat"/>
                      </a:endParaRPr>
                    </a:p>
                  </a:txBody>
                  <a:tcPr marT="182850" marB="182850" marR="182850" marL="1828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29450">
                <a:tc>
                  <a:txBody>
                    <a:bodyPr/>
                    <a:lstStyle/>
                    <a:p>
                      <a:pPr indent="0" lvl="0" marL="0" rtl="0" algn="ctr">
                        <a:spcBef>
                          <a:spcPts val="0"/>
                        </a:spcBef>
                        <a:spcAft>
                          <a:spcPts val="0"/>
                        </a:spcAft>
                        <a:buNone/>
                      </a:pPr>
                      <a:r>
                        <a:rPr b="1" lang="en-GB" sz="2800">
                          <a:solidFill>
                            <a:schemeClr val="accent3"/>
                          </a:solidFill>
                          <a:latin typeface="Montserrat"/>
                          <a:ea typeface="Montserrat"/>
                          <a:cs typeface="Montserrat"/>
                          <a:sym typeface="Montserrat"/>
                        </a:rPr>
                        <a:t>Tu</a:t>
                      </a:r>
                      <a:endParaRPr b="1" sz="2800">
                        <a:solidFill>
                          <a:schemeClr val="accent3"/>
                        </a:solidFill>
                        <a:latin typeface="Montserrat"/>
                        <a:ea typeface="Montserrat"/>
                        <a:cs typeface="Montserrat"/>
                        <a:sym typeface="Montserrat"/>
                      </a:endParaRPr>
                    </a:p>
                  </a:txBody>
                  <a:tcPr marT="182850" marB="182850" marR="182850" marL="182850" anchor="ctr"/>
                </a:tc>
                <a:tc vMerge="1"/>
                <a:tc>
                  <a:txBody>
                    <a:bodyPr/>
                    <a:lstStyle/>
                    <a:p>
                      <a:pPr indent="0" lvl="0" marL="0" rtl="0" algn="ctr">
                        <a:spcBef>
                          <a:spcPts val="0"/>
                        </a:spcBef>
                        <a:spcAft>
                          <a:spcPts val="0"/>
                        </a:spcAft>
                        <a:buNone/>
                      </a:pPr>
                      <a:r>
                        <a:rPr b="1" lang="en-GB" sz="2800">
                          <a:solidFill>
                            <a:schemeClr val="accent3"/>
                          </a:solidFill>
                          <a:latin typeface="Montserrat"/>
                          <a:ea typeface="Montserrat"/>
                          <a:cs typeface="Montserrat"/>
                          <a:sym typeface="Montserrat"/>
                        </a:rPr>
                        <a:t>as</a:t>
                      </a:r>
                      <a:endParaRPr b="1" sz="2800">
                        <a:solidFill>
                          <a:schemeClr val="accent3"/>
                        </a:solidFill>
                        <a:latin typeface="Montserrat"/>
                        <a:ea typeface="Montserrat"/>
                        <a:cs typeface="Montserrat"/>
                        <a:sym typeface="Montserrat"/>
                      </a:endParaRPr>
                    </a:p>
                  </a:txBody>
                  <a:tcPr marT="182850" marB="182850" marR="182850" marL="1828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29450">
                <a:tc>
                  <a:txBody>
                    <a:bodyPr/>
                    <a:lstStyle/>
                    <a:p>
                      <a:pPr indent="0" lvl="0" marL="0" rtl="0" algn="ctr">
                        <a:spcBef>
                          <a:spcPts val="0"/>
                        </a:spcBef>
                        <a:spcAft>
                          <a:spcPts val="0"/>
                        </a:spcAft>
                        <a:buNone/>
                      </a:pPr>
                      <a:r>
                        <a:rPr b="1" lang="en-GB" sz="2800">
                          <a:solidFill>
                            <a:schemeClr val="accent3"/>
                          </a:solidFill>
                          <a:latin typeface="Montserrat"/>
                          <a:ea typeface="Montserrat"/>
                          <a:cs typeface="Montserrat"/>
                          <a:sym typeface="Montserrat"/>
                        </a:rPr>
                        <a:t>Il / Elle / On</a:t>
                      </a:r>
                      <a:br>
                        <a:rPr b="1" lang="en-GB" sz="2800">
                          <a:solidFill>
                            <a:schemeClr val="accent3"/>
                          </a:solidFill>
                          <a:latin typeface="Montserrat"/>
                          <a:ea typeface="Montserrat"/>
                          <a:cs typeface="Montserrat"/>
                          <a:sym typeface="Montserrat"/>
                        </a:rPr>
                      </a:br>
                      <a:endParaRPr b="1" sz="2800">
                        <a:solidFill>
                          <a:schemeClr val="accent3"/>
                        </a:solidFill>
                        <a:latin typeface="Montserrat"/>
                        <a:ea typeface="Montserrat"/>
                        <a:cs typeface="Montserrat"/>
                        <a:sym typeface="Montserrat"/>
                      </a:endParaRPr>
                    </a:p>
                  </a:txBody>
                  <a:tcPr marT="182850" marB="182850" marR="182850" marL="182850" anchor="ctr"/>
                </a:tc>
                <a:tc rowSpan="2">
                  <a:txBody>
                    <a:bodyPr/>
                    <a:lstStyle/>
                    <a:p>
                      <a:pPr indent="0" lvl="0" marL="0" rtl="0" algn="ctr">
                        <a:spcBef>
                          <a:spcPts val="0"/>
                        </a:spcBef>
                        <a:spcAft>
                          <a:spcPts val="0"/>
                        </a:spcAft>
                        <a:buNone/>
                      </a:pPr>
                      <a:r>
                        <a:rPr b="1" lang="en-GB" sz="2800">
                          <a:solidFill>
                            <a:schemeClr val="accent3"/>
                          </a:solidFill>
                          <a:latin typeface="Montserrat"/>
                          <a:ea typeface="Montserrat"/>
                          <a:cs typeface="Montserrat"/>
                          <a:sym typeface="Montserrat"/>
                        </a:rPr>
                        <a:t>Regular RE verbs</a:t>
                      </a:r>
                      <a:endParaRPr b="1" sz="2800">
                        <a:solidFill>
                          <a:schemeClr val="accent3"/>
                        </a:solidFill>
                        <a:latin typeface="Montserrat"/>
                        <a:ea typeface="Montserrat"/>
                        <a:cs typeface="Montserrat"/>
                        <a:sym typeface="Montserrat"/>
                      </a:endParaRPr>
                    </a:p>
                    <a:p>
                      <a:pPr indent="0" lvl="0" marL="0" rtl="0" algn="ctr">
                        <a:spcBef>
                          <a:spcPts val="0"/>
                        </a:spcBef>
                        <a:spcAft>
                          <a:spcPts val="0"/>
                        </a:spcAft>
                        <a:buNone/>
                      </a:pPr>
                      <a:r>
                        <a:rPr lang="en-GB" sz="2800">
                          <a:solidFill>
                            <a:schemeClr val="dk2"/>
                          </a:solidFill>
                          <a:latin typeface="Montserrat"/>
                          <a:ea typeface="Montserrat"/>
                          <a:cs typeface="Montserrat"/>
                          <a:sym typeface="Montserrat"/>
                        </a:rPr>
                        <a:t>Infinitive minus E</a:t>
                      </a:r>
                      <a:endParaRPr sz="2800">
                        <a:solidFill>
                          <a:schemeClr val="dk2"/>
                        </a:solidFill>
                        <a:latin typeface="Montserrat"/>
                        <a:ea typeface="Montserrat"/>
                        <a:cs typeface="Montserrat"/>
                        <a:sym typeface="Montserrat"/>
                      </a:endParaRPr>
                    </a:p>
                    <a:p>
                      <a:pPr indent="0" lvl="0" marL="0" rtl="0" algn="ctr">
                        <a:spcBef>
                          <a:spcPts val="0"/>
                        </a:spcBef>
                        <a:spcAft>
                          <a:spcPts val="0"/>
                        </a:spcAft>
                        <a:buNone/>
                      </a:pPr>
                      <a:r>
                        <a:t/>
                      </a:r>
                      <a:endParaRPr b="1" sz="2800">
                        <a:solidFill>
                          <a:schemeClr val="accent3"/>
                        </a:solidFill>
                        <a:latin typeface="Montserrat"/>
                        <a:ea typeface="Montserrat"/>
                        <a:cs typeface="Montserrat"/>
                        <a:sym typeface="Montserrat"/>
                      </a:endParaRPr>
                    </a:p>
                  </a:txBody>
                  <a:tcPr marT="182850" marB="182850" marR="182850" marL="182850"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GB" sz="2800">
                          <a:solidFill>
                            <a:schemeClr val="accent3"/>
                          </a:solidFill>
                          <a:latin typeface="Montserrat"/>
                          <a:ea typeface="Montserrat"/>
                          <a:cs typeface="Montserrat"/>
                          <a:sym typeface="Montserrat"/>
                        </a:rPr>
                        <a:t>a</a:t>
                      </a:r>
                      <a:endParaRPr b="1" sz="2800">
                        <a:solidFill>
                          <a:schemeClr val="accent3"/>
                        </a:solidFill>
                        <a:latin typeface="Montserrat"/>
                        <a:ea typeface="Montserrat"/>
                        <a:cs typeface="Montserrat"/>
                        <a:sym typeface="Montserrat"/>
                      </a:endParaRPr>
                    </a:p>
                  </a:txBody>
                  <a:tcPr marT="182850" marB="182850" marR="182850" marL="1828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29450">
                <a:tc>
                  <a:txBody>
                    <a:bodyPr/>
                    <a:lstStyle/>
                    <a:p>
                      <a:pPr indent="0" lvl="0" marL="0" rtl="0" algn="ctr">
                        <a:spcBef>
                          <a:spcPts val="0"/>
                        </a:spcBef>
                        <a:spcAft>
                          <a:spcPts val="0"/>
                        </a:spcAft>
                        <a:buNone/>
                      </a:pPr>
                      <a:r>
                        <a:rPr b="1" lang="en-GB" sz="2800">
                          <a:solidFill>
                            <a:schemeClr val="accent3"/>
                          </a:solidFill>
                          <a:latin typeface="Montserrat"/>
                          <a:ea typeface="Montserrat"/>
                          <a:cs typeface="Montserrat"/>
                          <a:sym typeface="Montserrat"/>
                        </a:rPr>
                        <a:t>Nous</a:t>
                      </a:r>
                      <a:endParaRPr b="1" sz="2800">
                        <a:solidFill>
                          <a:schemeClr val="accent3"/>
                        </a:solidFill>
                        <a:latin typeface="Montserrat"/>
                        <a:ea typeface="Montserrat"/>
                        <a:cs typeface="Montserrat"/>
                        <a:sym typeface="Montserrat"/>
                      </a:endParaRPr>
                    </a:p>
                  </a:txBody>
                  <a:tcPr marT="182850" marB="182850" marR="182850" marL="182850" anchor="ctr"/>
                </a:tc>
                <a:tc vMerge="1"/>
                <a:tc>
                  <a:txBody>
                    <a:bodyPr/>
                    <a:lstStyle/>
                    <a:p>
                      <a:pPr indent="0" lvl="0" marL="0" rtl="0" algn="ctr">
                        <a:spcBef>
                          <a:spcPts val="0"/>
                        </a:spcBef>
                        <a:spcAft>
                          <a:spcPts val="0"/>
                        </a:spcAft>
                        <a:buNone/>
                      </a:pPr>
                      <a:r>
                        <a:rPr b="1" lang="en-GB" sz="2800">
                          <a:solidFill>
                            <a:schemeClr val="accent3"/>
                          </a:solidFill>
                          <a:latin typeface="Montserrat"/>
                          <a:ea typeface="Montserrat"/>
                          <a:cs typeface="Montserrat"/>
                          <a:sym typeface="Montserrat"/>
                        </a:rPr>
                        <a:t>ons</a:t>
                      </a:r>
                      <a:endParaRPr b="1" sz="2800">
                        <a:solidFill>
                          <a:schemeClr val="accent3"/>
                        </a:solidFill>
                        <a:latin typeface="Montserrat"/>
                        <a:ea typeface="Montserrat"/>
                        <a:cs typeface="Montserrat"/>
                        <a:sym typeface="Montserrat"/>
                      </a:endParaRPr>
                    </a:p>
                  </a:txBody>
                  <a:tcPr marT="182850" marB="182850" marR="182850" marL="1828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929450">
                <a:tc>
                  <a:txBody>
                    <a:bodyPr/>
                    <a:lstStyle/>
                    <a:p>
                      <a:pPr indent="0" lvl="0" marL="0" rtl="0" algn="ctr">
                        <a:spcBef>
                          <a:spcPts val="0"/>
                        </a:spcBef>
                        <a:spcAft>
                          <a:spcPts val="0"/>
                        </a:spcAft>
                        <a:buNone/>
                      </a:pPr>
                      <a:r>
                        <a:rPr b="1" lang="en-GB" sz="2800">
                          <a:solidFill>
                            <a:schemeClr val="accent3"/>
                          </a:solidFill>
                          <a:latin typeface="Montserrat"/>
                          <a:ea typeface="Montserrat"/>
                          <a:cs typeface="Montserrat"/>
                          <a:sym typeface="Montserrat"/>
                        </a:rPr>
                        <a:t>Vous</a:t>
                      </a:r>
                      <a:endParaRPr b="1" sz="2800">
                        <a:solidFill>
                          <a:schemeClr val="accent3"/>
                        </a:solidFill>
                        <a:latin typeface="Montserrat"/>
                        <a:ea typeface="Montserrat"/>
                        <a:cs typeface="Montserrat"/>
                        <a:sym typeface="Montserrat"/>
                      </a:endParaRPr>
                    </a:p>
                  </a:txBody>
                  <a:tcPr marT="182850" marB="182850" marR="182850" marL="182850" anchor="ctr"/>
                </a:tc>
                <a:tc rowSpan="2">
                  <a:txBody>
                    <a:bodyPr/>
                    <a:lstStyle/>
                    <a:p>
                      <a:pPr indent="0" lvl="0" marL="0" rtl="0" algn="ctr">
                        <a:spcBef>
                          <a:spcPts val="0"/>
                        </a:spcBef>
                        <a:spcAft>
                          <a:spcPts val="0"/>
                        </a:spcAft>
                        <a:buNone/>
                      </a:pPr>
                      <a:r>
                        <a:rPr b="1" lang="en-GB" sz="2800">
                          <a:solidFill>
                            <a:schemeClr val="accent3"/>
                          </a:solidFill>
                          <a:latin typeface="Montserrat"/>
                          <a:ea typeface="Montserrat"/>
                          <a:cs typeface="Montserrat"/>
                          <a:sym typeface="Montserrat"/>
                        </a:rPr>
                        <a:t>Irregular verbs </a:t>
                      </a:r>
                      <a:endParaRPr b="1" sz="2800">
                        <a:solidFill>
                          <a:schemeClr val="accent3"/>
                        </a:solidFill>
                        <a:latin typeface="Montserrat"/>
                        <a:ea typeface="Montserrat"/>
                        <a:cs typeface="Montserrat"/>
                        <a:sym typeface="Montserrat"/>
                      </a:endParaRPr>
                    </a:p>
                    <a:p>
                      <a:pPr indent="0" lvl="0" marL="0" rtl="0" algn="ctr">
                        <a:spcBef>
                          <a:spcPts val="0"/>
                        </a:spcBef>
                        <a:spcAft>
                          <a:spcPts val="0"/>
                        </a:spcAft>
                        <a:buNone/>
                      </a:pPr>
                      <a:r>
                        <a:rPr lang="en-GB" sz="2800">
                          <a:solidFill>
                            <a:schemeClr val="dk2"/>
                          </a:solidFill>
                          <a:latin typeface="Montserrat"/>
                          <a:ea typeface="Montserrat"/>
                          <a:cs typeface="Montserrat"/>
                          <a:sym typeface="Montserrat"/>
                        </a:rPr>
                        <a:t>être = ‘ser’, avoir = ‘aur’, faire = ‘fer’</a:t>
                      </a:r>
                      <a:endParaRPr sz="2800">
                        <a:solidFill>
                          <a:schemeClr val="dk2"/>
                        </a:solidFill>
                        <a:latin typeface="Montserrat"/>
                        <a:ea typeface="Montserrat"/>
                        <a:cs typeface="Montserrat"/>
                        <a:sym typeface="Montserrat"/>
                      </a:endParaRPr>
                    </a:p>
                  </a:txBody>
                  <a:tcPr marT="182850" marB="182850" marR="182850" marL="182850" anchor="ctr">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GB" sz="2800">
                          <a:solidFill>
                            <a:schemeClr val="accent3"/>
                          </a:solidFill>
                          <a:latin typeface="Montserrat"/>
                          <a:ea typeface="Montserrat"/>
                          <a:cs typeface="Montserrat"/>
                          <a:sym typeface="Montserrat"/>
                        </a:rPr>
                        <a:t>ez</a:t>
                      </a:r>
                      <a:endParaRPr b="1" sz="2800">
                        <a:solidFill>
                          <a:schemeClr val="accent3"/>
                        </a:solidFill>
                        <a:latin typeface="Montserrat"/>
                        <a:ea typeface="Montserrat"/>
                        <a:cs typeface="Montserrat"/>
                        <a:sym typeface="Montserrat"/>
                      </a:endParaRPr>
                    </a:p>
                  </a:txBody>
                  <a:tcPr marT="182850" marB="182850" marR="182850" marL="1828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06125">
                <a:tc>
                  <a:txBody>
                    <a:bodyPr/>
                    <a:lstStyle/>
                    <a:p>
                      <a:pPr indent="0" lvl="0" marL="0" rtl="0" algn="ctr">
                        <a:spcBef>
                          <a:spcPts val="0"/>
                        </a:spcBef>
                        <a:spcAft>
                          <a:spcPts val="0"/>
                        </a:spcAft>
                        <a:buNone/>
                      </a:pPr>
                      <a:r>
                        <a:rPr b="1" lang="en-GB" sz="2800">
                          <a:solidFill>
                            <a:schemeClr val="accent3"/>
                          </a:solidFill>
                          <a:latin typeface="Montserrat"/>
                          <a:ea typeface="Montserrat"/>
                          <a:cs typeface="Montserrat"/>
                          <a:sym typeface="Montserrat"/>
                        </a:rPr>
                        <a:t>Ils / Elles</a:t>
                      </a:r>
                      <a:endParaRPr b="1" sz="2800">
                        <a:solidFill>
                          <a:schemeClr val="accent3"/>
                        </a:solidFill>
                        <a:latin typeface="Montserrat"/>
                        <a:ea typeface="Montserrat"/>
                        <a:cs typeface="Montserrat"/>
                        <a:sym typeface="Montserrat"/>
                      </a:endParaRPr>
                    </a:p>
                  </a:txBody>
                  <a:tcPr marT="182850" marB="182850" marR="182850" marL="182850" anchor="ctr"/>
                </a:tc>
                <a:tc vMerge="1"/>
                <a:tc>
                  <a:txBody>
                    <a:bodyPr/>
                    <a:lstStyle/>
                    <a:p>
                      <a:pPr indent="0" lvl="0" marL="0" rtl="0" algn="ctr">
                        <a:spcBef>
                          <a:spcPts val="0"/>
                        </a:spcBef>
                        <a:spcAft>
                          <a:spcPts val="0"/>
                        </a:spcAft>
                        <a:buNone/>
                      </a:pPr>
                      <a:r>
                        <a:rPr b="1" lang="en-GB" sz="2800">
                          <a:solidFill>
                            <a:schemeClr val="accent3"/>
                          </a:solidFill>
                          <a:latin typeface="Montserrat"/>
                          <a:ea typeface="Montserrat"/>
                          <a:cs typeface="Montserrat"/>
                          <a:sym typeface="Montserrat"/>
                        </a:rPr>
                        <a:t>ont</a:t>
                      </a:r>
                      <a:endParaRPr b="1" sz="2800">
                        <a:solidFill>
                          <a:schemeClr val="accent3"/>
                        </a:solidFill>
                        <a:latin typeface="Montserrat"/>
                        <a:ea typeface="Montserrat"/>
                        <a:cs typeface="Montserrat"/>
                        <a:sym typeface="Montserrat"/>
                      </a:endParaRPr>
                    </a:p>
                  </a:txBody>
                  <a:tcPr marT="182850" marB="182850" marR="182850" marL="182850"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65" name="Google Shape;165;p23"/>
          <p:cNvSpPr txBox="1"/>
          <p:nvPr>
            <p:ph idx="4" type="subTitle"/>
          </p:nvPr>
        </p:nvSpPr>
        <p:spPr>
          <a:xfrm>
            <a:off x="6530550" y="1969700"/>
            <a:ext cx="5549100" cy="906600"/>
          </a:xfrm>
          <a:prstGeom prst="rect">
            <a:avLst/>
          </a:prstGeom>
          <a:solidFill>
            <a:schemeClr val="accent3"/>
          </a:solidFill>
        </p:spPr>
        <p:txBody>
          <a:bodyPr anchorCtr="0" anchor="t" bIns="182850" lIns="182850" spcFirstLastPara="1" rIns="182850" wrap="square" tIns="180000">
            <a:noAutofit/>
          </a:bodyPr>
          <a:lstStyle/>
          <a:p>
            <a:pPr indent="0" lvl="0" marL="0" rtl="0" algn="ctr">
              <a:spcBef>
                <a:spcPts val="0"/>
              </a:spcBef>
              <a:spcAft>
                <a:spcPts val="0"/>
              </a:spcAft>
              <a:buNone/>
            </a:pPr>
            <a:r>
              <a:rPr lang="en-GB" sz="2800"/>
              <a:t>The stem</a:t>
            </a:r>
            <a:endParaRPr sz="2800"/>
          </a:p>
        </p:txBody>
      </p:sp>
      <p:sp>
        <p:nvSpPr>
          <p:cNvPr id="166" name="Google Shape;166;p23"/>
          <p:cNvSpPr txBox="1"/>
          <p:nvPr/>
        </p:nvSpPr>
        <p:spPr>
          <a:xfrm>
            <a:off x="2229775" y="5507925"/>
            <a:ext cx="2714700" cy="57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latin typeface="Montserrat"/>
                <a:ea typeface="Montserrat"/>
                <a:cs typeface="Montserrat"/>
                <a:sym typeface="Montserrat"/>
              </a:rPr>
              <a:t>He / She / You</a:t>
            </a:r>
            <a:endParaRPr sz="2800">
              <a:latin typeface="Montserrat"/>
              <a:ea typeface="Montserrat"/>
              <a:cs typeface="Montserrat"/>
              <a:sym typeface="Montserrat"/>
            </a:endParaRPr>
          </a:p>
        </p:txBody>
      </p:sp>
      <p:sp>
        <p:nvSpPr>
          <p:cNvPr id="167" name="Google Shape;167;p23"/>
          <p:cNvSpPr txBox="1"/>
          <p:nvPr/>
        </p:nvSpPr>
        <p:spPr>
          <a:xfrm>
            <a:off x="739975" y="3258525"/>
            <a:ext cx="792300" cy="57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latin typeface="Montserrat"/>
                <a:ea typeface="Montserrat"/>
                <a:cs typeface="Montserrat"/>
                <a:sym typeface="Montserrat"/>
              </a:rPr>
              <a:t>I</a:t>
            </a:r>
            <a:endParaRPr sz="2800">
              <a:latin typeface="Montserrat"/>
              <a:ea typeface="Montserrat"/>
              <a:cs typeface="Montserrat"/>
              <a:sym typeface="Montserrat"/>
            </a:endParaRPr>
          </a:p>
        </p:txBody>
      </p:sp>
      <p:sp>
        <p:nvSpPr>
          <p:cNvPr id="168" name="Google Shape;168;p23"/>
          <p:cNvSpPr txBox="1"/>
          <p:nvPr/>
        </p:nvSpPr>
        <p:spPr>
          <a:xfrm>
            <a:off x="739975" y="4172925"/>
            <a:ext cx="880500" cy="5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latin typeface="Montserrat"/>
                <a:ea typeface="Montserrat"/>
                <a:cs typeface="Montserrat"/>
                <a:sym typeface="Montserrat"/>
              </a:rPr>
              <a:t>You</a:t>
            </a:r>
            <a:endParaRPr sz="2800">
              <a:latin typeface="Montserrat"/>
              <a:ea typeface="Montserrat"/>
              <a:cs typeface="Montserrat"/>
              <a:sym typeface="Montserrat"/>
            </a:endParaRPr>
          </a:p>
        </p:txBody>
      </p:sp>
      <p:sp>
        <p:nvSpPr>
          <p:cNvPr id="169" name="Google Shape;169;p23"/>
          <p:cNvSpPr txBox="1"/>
          <p:nvPr/>
        </p:nvSpPr>
        <p:spPr>
          <a:xfrm>
            <a:off x="684175" y="6306525"/>
            <a:ext cx="792300" cy="57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latin typeface="Montserrat"/>
                <a:ea typeface="Montserrat"/>
                <a:cs typeface="Montserrat"/>
                <a:sym typeface="Montserrat"/>
              </a:rPr>
              <a:t>We</a:t>
            </a:r>
            <a:endParaRPr sz="2800">
              <a:latin typeface="Montserrat"/>
              <a:ea typeface="Montserrat"/>
              <a:cs typeface="Montserrat"/>
              <a:sym typeface="Montserrat"/>
            </a:endParaRPr>
          </a:p>
        </p:txBody>
      </p:sp>
      <p:sp>
        <p:nvSpPr>
          <p:cNvPr id="170" name="Google Shape;170;p23"/>
          <p:cNvSpPr txBox="1"/>
          <p:nvPr/>
        </p:nvSpPr>
        <p:spPr>
          <a:xfrm>
            <a:off x="684175" y="7220925"/>
            <a:ext cx="880500" cy="57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latin typeface="Montserrat"/>
                <a:ea typeface="Montserrat"/>
                <a:cs typeface="Montserrat"/>
                <a:sym typeface="Montserrat"/>
              </a:rPr>
              <a:t>You</a:t>
            </a:r>
            <a:endParaRPr sz="2800">
              <a:latin typeface="Montserrat"/>
              <a:ea typeface="Montserrat"/>
              <a:cs typeface="Montserrat"/>
              <a:sym typeface="Montserrat"/>
            </a:endParaRPr>
          </a:p>
        </p:txBody>
      </p:sp>
      <p:sp>
        <p:nvSpPr>
          <p:cNvPr id="171" name="Google Shape;171;p23"/>
          <p:cNvSpPr txBox="1"/>
          <p:nvPr/>
        </p:nvSpPr>
        <p:spPr>
          <a:xfrm>
            <a:off x="684175" y="8059125"/>
            <a:ext cx="1144500" cy="57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latin typeface="Montserrat"/>
                <a:ea typeface="Montserrat"/>
                <a:cs typeface="Montserrat"/>
                <a:sym typeface="Montserrat"/>
              </a:rPr>
              <a:t>They</a:t>
            </a:r>
            <a:endParaRPr sz="28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4"/>
          <p:cNvSpPr txBox="1"/>
          <p:nvPr>
            <p:ph type="title"/>
          </p:nvPr>
        </p:nvSpPr>
        <p:spPr>
          <a:xfrm>
            <a:off x="917950" y="895100"/>
            <a:ext cx="16452000" cy="8217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5600"/>
              <a:t>Future plans</a:t>
            </a:r>
            <a:endParaRPr sz="5600"/>
          </a:p>
          <a:p>
            <a:pPr indent="0" lvl="0" marL="0" rtl="0" algn="l">
              <a:spcBef>
                <a:spcPts val="0"/>
              </a:spcBef>
              <a:spcAft>
                <a:spcPts val="0"/>
              </a:spcAft>
              <a:buNone/>
            </a:pPr>
            <a:r>
              <a:t/>
            </a:r>
            <a:endParaRPr sz="5600"/>
          </a:p>
          <a:p>
            <a:pPr indent="-812800" lvl="0" marL="914400" rtl="0" algn="l">
              <a:spcBef>
                <a:spcPts val="0"/>
              </a:spcBef>
              <a:spcAft>
                <a:spcPts val="0"/>
              </a:spcAft>
              <a:buSzPts val="5600"/>
              <a:buAutoNum type="arabicPeriod"/>
            </a:pPr>
            <a:r>
              <a:rPr lang="en-GB" sz="5600"/>
              <a:t>For irregular verbs we use</a:t>
            </a:r>
            <a:endParaRPr sz="5600" u="sng"/>
          </a:p>
          <a:p>
            <a:pPr indent="-812800" lvl="0" marL="914400" rtl="0" algn="l">
              <a:spcBef>
                <a:spcPts val="0"/>
              </a:spcBef>
              <a:spcAft>
                <a:spcPts val="0"/>
              </a:spcAft>
              <a:buSzPts val="5600"/>
              <a:buAutoNum type="arabicPeriod"/>
            </a:pPr>
            <a:r>
              <a:rPr lang="en-GB" sz="5600"/>
              <a:t>The simple future translates							 </a:t>
            </a:r>
            <a:endParaRPr sz="5600"/>
          </a:p>
          <a:p>
            <a:pPr indent="-812800" lvl="0" marL="914400" rtl="0" algn="l">
              <a:spcBef>
                <a:spcPts val="0"/>
              </a:spcBef>
              <a:spcAft>
                <a:spcPts val="0"/>
              </a:spcAft>
              <a:buSzPts val="5600"/>
              <a:buAutoNum type="arabicPeriod"/>
            </a:pPr>
            <a:r>
              <a:rPr lang="en-GB" sz="5600"/>
              <a:t>J’irai =              </a:t>
            </a:r>
            <a:endParaRPr sz="5600"/>
          </a:p>
          <a:p>
            <a:pPr indent="-812800" lvl="0" marL="914400" rtl="0" algn="l">
              <a:spcBef>
                <a:spcPts val="0"/>
              </a:spcBef>
              <a:spcAft>
                <a:spcPts val="0"/>
              </a:spcAft>
              <a:buSzPts val="5600"/>
              <a:buAutoNum type="arabicPeriod"/>
            </a:pPr>
            <a:r>
              <a:rPr lang="en-GB" sz="5600"/>
              <a:t>Je ferai =</a:t>
            </a:r>
            <a:endParaRPr sz="5600"/>
          </a:p>
          <a:p>
            <a:pPr indent="-812800" lvl="0" marL="914400" rtl="0" algn="l">
              <a:spcBef>
                <a:spcPts val="0"/>
              </a:spcBef>
              <a:spcAft>
                <a:spcPts val="0"/>
              </a:spcAft>
              <a:buSzPts val="5600"/>
              <a:buAutoNum type="arabicPeriod"/>
            </a:pPr>
            <a:r>
              <a:rPr lang="en-GB" sz="5600"/>
              <a:t>On ira =</a:t>
            </a:r>
            <a:endParaRPr sz="5600"/>
          </a:p>
          <a:p>
            <a:pPr indent="-812800" lvl="0" marL="914400" rtl="0" algn="l">
              <a:spcBef>
                <a:spcPts val="0"/>
              </a:spcBef>
              <a:spcAft>
                <a:spcPts val="0"/>
              </a:spcAft>
              <a:buSzPts val="5600"/>
              <a:buAutoNum type="arabicPeriod"/>
            </a:pPr>
            <a:r>
              <a:rPr lang="en-GB" sz="5600"/>
              <a:t>On fera =              </a:t>
            </a:r>
            <a:endParaRPr i="1" sz="5800"/>
          </a:p>
        </p:txBody>
      </p:sp>
      <p:pic>
        <p:nvPicPr>
          <p:cNvPr id="177" name="Google Shape;177;p24"/>
          <p:cNvPicPr preferRelativeResize="0"/>
          <p:nvPr/>
        </p:nvPicPr>
        <p:blipFill>
          <a:blip r:embed="rId3">
            <a:alphaModFix/>
          </a:blip>
          <a:stretch>
            <a:fillRect/>
          </a:stretch>
        </p:blipFill>
        <p:spPr>
          <a:xfrm>
            <a:off x="16085874" y="593600"/>
            <a:ext cx="1680175" cy="1334275"/>
          </a:xfrm>
          <a:prstGeom prst="rect">
            <a:avLst/>
          </a:prstGeom>
          <a:noFill/>
          <a:ln>
            <a:noFill/>
          </a:ln>
        </p:spPr>
      </p:pic>
      <p:cxnSp>
        <p:nvCxnSpPr>
          <p:cNvPr id="178" name="Google Shape;178;p24"/>
          <p:cNvCxnSpPr/>
          <p:nvPr/>
        </p:nvCxnSpPr>
        <p:spPr>
          <a:xfrm>
            <a:off x="12347800" y="3548850"/>
            <a:ext cx="4017600" cy="13800"/>
          </a:xfrm>
          <a:prstGeom prst="straightConnector1">
            <a:avLst/>
          </a:prstGeom>
          <a:noFill/>
          <a:ln cap="flat" cmpd="sng" w="28575">
            <a:solidFill>
              <a:schemeClr val="lt1"/>
            </a:solidFill>
            <a:prstDash val="solid"/>
            <a:round/>
            <a:headEnd len="med" w="med" type="none"/>
            <a:tailEnd len="med" w="med" type="none"/>
          </a:ln>
        </p:spPr>
      </p:cxnSp>
      <p:cxnSp>
        <p:nvCxnSpPr>
          <p:cNvPr id="179" name="Google Shape;179;p24"/>
          <p:cNvCxnSpPr/>
          <p:nvPr/>
        </p:nvCxnSpPr>
        <p:spPr>
          <a:xfrm flipH="1" rot="10800000">
            <a:off x="12347800" y="4674025"/>
            <a:ext cx="2744700" cy="13500"/>
          </a:xfrm>
          <a:prstGeom prst="straightConnector1">
            <a:avLst/>
          </a:prstGeom>
          <a:noFill/>
          <a:ln cap="flat" cmpd="sng" w="28575">
            <a:solidFill>
              <a:schemeClr val="lt1"/>
            </a:solidFill>
            <a:prstDash val="solid"/>
            <a:round/>
            <a:headEnd len="med" w="med" type="none"/>
            <a:tailEnd len="med" w="med" type="none"/>
          </a:ln>
        </p:spPr>
      </p:cxnSp>
      <p:cxnSp>
        <p:nvCxnSpPr>
          <p:cNvPr id="180" name="Google Shape;180;p24"/>
          <p:cNvCxnSpPr/>
          <p:nvPr/>
        </p:nvCxnSpPr>
        <p:spPr>
          <a:xfrm flipH="1" rot="10800000">
            <a:off x="4464775" y="5504800"/>
            <a:ext cx="2277000" cy="18600"/>
          </a:xfrm>
          <a:prstGeom prst="straightConnector1">
            <a:avLst/>
          </a:prstGeom>
          <a:noFill/>
          <a:ln cap="flat" cmpd="sng" w="28575">
            <a:solidFill>
              <a:schemeClr val="lt1"/>
            </a:solidFill>
            <a:prstDash val="solid"/>
            <a:round/>
            <a:headEnd len="med" w="med" type="none"/>
            <a:tailEnd len="med" w="med" type="none"/>
          </a:ln>
        </p:spPr>
      </p:cxnSp>
      <p:cxnSp>
        <p:nvCxnSpPr>
          <p:cNvPr id="181" name="Google Shape;181;p24"/>
          <p:cNvCxnSpPr/>
          <p:nvPr/>
        </p:nvCxnSpPr>
        <p:spPr>
          <a:xfrm flipH="1" rot="10800000">
            <a:off x="4840525" y="7559525"/>
            <a:ext cx="2277000" cy="18600"/>
          </a:xfrm>
          <a:prstGeom prst="straightConnector1">
            <a:avLst/>
          </a:prstGeom>
          <a:noFill/>
          <a:ln cap="flat" cmpd="sng" w="28575">
            <a:solidFill>
              <a:schemeClr val="lt1"/>
            </a:solidFill>
            <a:prstDash val="solid"/>
            <a:round/>
            <a:headEnd len="med" w="med" type="none"/>
            <a:tailEnd len="med" w="med" type="none"/>
          </a:ln>
        </p:spPr>
      </p:cxnSp>
      <p:cxnSp>
        <p:nvCxnSpPr>
          <p:cNvPr id="182" name="Google Shape;182;p24"/>
          <p:cNvCxnSpPr/>
          <p:nvPr/>
        </p:nvCxnSpPr>
        <p:spPr>
          <a:xfrm flipH="1" rot="10800000">
            <a:off x="5509600" y="6460175"/>
            <a:ext cx="2277000" cy="18600"/>
          </a:xfrm>
          <a:prstGeom prst="straightConnector1">
            <a:avLst/>
          </a:prstGeom>
          <a:noFill/>
          <a:ln cap="flat" cmpd="sng" w="28575">
            <a:solidFill>
              <a:schemeClr val="lt1"/>
            </a:solidFill>
            <a:prstDash val="solid"/>
            <a:round/>
            <a:headEnd len="med" w="med" type="none"/>
            <a:tailEnd len="med" w="med" type="none"/>
          </a:ln>
        </p:spPr>
      </p:cxnSp>
      <p:cxnSp>
        <p:nvCxnSpPr>
          <p:cNvPr id="183" name="Google Shape;183;p24"/>
          <p:cNvCxnSpPr/>
          <p:nvPr/>
        </p:nvCxnSpPr>
        <p:spPr>
          <a:xfrm>
            <a:off x="5360900" y="8565650"/>
            <a:ext cx="4017600" cy="13800"/>
          </a:xfrm>
          <a:prstGeom prst="straightConnector1">
            <a:avLst/>
          </a:prstGeom>
          <a:noFill/>
          <a:ln cap="flat" cmpd="sng" w="28575">
            <a:solidFill>
              <a:schemeClr val="lt1"/>
            </a:solidFill>
            <a:prstDash val="solid"/>
            <a:round/>
            <a:headEnd len="med" w="med" type="none"/>
            <a:tailEnd len="med" w="med" type="none"/>
          </a:ln>
        </p:spPr>
      </p:cxnSp>
      <p:sp>
        <p:nvSpPr>
          <p:cNvPr id="184" name="Google Shape;184;p24"/>
          <p:cNvSpPr txBox="1"/>
          <p:nvPr/>
        </p:nvSpPr>
        <p:spPr>
          <a:xfrm>
            <a:off x="11613025" y="2784450"/>
            <a:ext cx="4921500" cy="854400"/>
          </a:xfrm>
          <a:prstGeom prst="rect">
            <a:avLst/>
          </a:prstGeom>
          <a:solidFill>
            <a:schemeClr val="lt1"/>
          </a:solid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a stem not an infinitive</a:t>
            </a:r>
            <a:endParaRPr b="1" sz="2800">
              <a:solidFill>
                <a:schemeClr val="dk2"/>
              </a:solidFill>
              <a:latin typeface="Montserrat"/>
              <a:ea typeface="Montserrat"/>
              <a:cs typeface="Montserrat"/>
              <a:sym typeface="Montserrat"/>
            </a:endParaRPr>
          </a:p>
        </p:txBody>
      </p:sp>
      <p:sp>
        <p:nvSpPr>
          <p:cNvPr id="185" name="Google Shape;185;p24"/>
          <p:cNvSpPr txBox="1"/>
          <p:nvPr/>
        </p:nvSpPr>
        <p:spPr>
          <a:xfrm>
            <a:off x="12347800" y="3923000"/>
            <a:ext cx="4921500" cy="854400"/>
          </a:xfrm>
          <a:prstGeom prst="rect">
            <a:avLst/>
          </a:prstGeom>
          <a:solidFill>
            <a:schemeClr val="lt1"/>
          </a:solid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will </a:t>
            </a:r>
            <a:r>
              <a:rPr b="1" lang="en-GB" sz="2800" u="sng">
                <a:solidFill>
                  <a:schemeClr val="dk2"/>
                </a:solidFill>
                <a:latin typeface="Montserrat"/>
                <a:ea typeface="Montserrat"/>
                <a:cs typeface="Montserrat"/>
                <a:sym typeface="Montserrat"/>
              </a:rPr>
              <a:t>NOT</a:t>
            </a:r>
            <a:r>
              <a:rPr b="1" lang="en-GB" sz="2800">
                <a:solidFill>
                  <a:schemeClr val="dk2"/>
                </a:solidFill>
                <a:latin typeface="Montserrat"/>
                <a:ea typeface="Montserrat"/>
                <a:cs typeface="Montserrat"/>
                <a:sym typeface="Montserrat"/>
              </a:rPr>
              <a:t> going to</a:t>
            </a:r>
            <a:endParaRPr b="1" sz="2800">
              <a:solidFill>
                <a:schemeClr val="dk2"/>
              </a:solidFill>
              <a:latin typeface="Montserrat"/>
              <a:ea typeface="Montserrat"/>
              <a:cs typeface="Montserrat"/>
              <a:sym typeface="Montserrat"/>
            </a:endParaRPr>
          </a:p>
        </p:txBody>
      </p:sp>
      <p:sp>
        <p:nvSpPr>
          <p:cNvPr id="186" name="Google Shape;186;p24"/>
          <p:cNvSpPr txBox="1"/>
          <p:nvPr/>
        </p:nvSpPr>
        <p:spPr>
          <a:xfrm>
            <a:off x="4464775" y="4792500"/>
            <a:ext cx="4921500" cy="854400"/>
          </a:xfrm>
          <a:prstGeom prst="rect">
            <a:avLst/>
          </a:prstGeom>
          <a:solidFill>
            <a:schemeClr val="lt1"/>
          </a:solid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 will go</a:t>
            </a:r>
            <a:endParaRPr b="1" sz="2800">
              <a:solidFill>
                <a:schemeClr val="dk2"/>
              </a:solidFill>
              <a:latin typeface="Montserrat"/>
              <a:ea typeface="Montserrat"/>
              <a:cs typeface="Montserrat"/>
              <a:sym typeface="Montserrat"/>
            </a:endParaRPr>
          </a:p>
        </p:txBody>
      </p:sp>
      <p:sp>
        <p:nvSpPr>
          <p:cNvPr id="187" name="Google Shape;187;p24"/>
          <p:cNvSpPr txBox="1"/>
          <p:nvPr/>
        </p:nvSpPr>
        <p:spPr>
          <a:xfrm>
            <a:off x="5302975" y="5783100"/>
            <a:ext cx="4921500" cy="854400"/>
          </a:xfrm>
          <a:prstGeom prst="rect">
            <a:avLst/>
          </a:prstGeom>
          <a:solidFill>
            <a:schemeClr val="lt1"/>
          </a:solid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I will do</a:t>
            </a:r>
            <a:endParaRPr b="1" sz="2800">
              <a:solidFill>
                <a:schemeClr val="dk2"/>
              </a:solidFill>
              <a:latin typeface="Montserrat"/>
              <a:ea typeface="Montserrat"/>
              <a:cs typeface="Montserrat"/>
              <a:sym typeface="Montserrat"/>
            </a:endParaRPr>
          </a:p>
        </p:txBody>
      </p:sp>
      <p:sp>
        <p:nvSpPr>
          <p:cNvPr id="188" name="Google Shape;188;p24"/>
          <p:cNvSpPr txBox="1"/>
          <p:nvPr/>
        </p:nvSpPr>
        <p:spPr>
          <a:xfrm>
            <a:off x="4807100" y="6773700"/>
            <a:ext cx="4921500" cy="854400"/>
          </a:xfrm>
          <a:prstGeom prst="rect">
            <a:avLst/>
          </a:prstGeom>
          <a:solidFill>
            <a:schemeClr val="lt1"/>
          </a:solid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We will go</a:t>
            </a:r>
            <a:endParaRPr b="1" sz="2800">
              <a:solidFill>
                <a:schemeClr val="dk2"/>
              </a:solidFill>
              <a:latin typeface="Montserrat"/>
              <a:ea typeface="Montserrat"/>
              <a:cs typeface="Montserrat"/>
              <a:sym typeface="Montserrat"/>
            </a:endParaRPr>
          </a:p>
        </p:txBody>
      </p:sp>
      <p:sp>
        <p:nvSpPr>
          <p:cNvPr id="189" name="Google Shape;189;p24"/>
          <p:cNvSpPr txBox="1"/>
          <p:nvPr/>
        </p:nvSpPr>
        <p:spPr>
          <a:xfrm>
            <a:off x="5416700" y="7840500"/>
            <a:ext cx="4921500" cy="854400"/>
          </a:xfrm>
          <a:prstGeom prst="rect">
            <a:avLst/>
          </a:prstGeom>
          <a:solidFill>
            <a:schemeClr val="lt1"/>
          </a:solid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2800">
                <a:solidFill>
                  <a:schemeClr val="dk2"/>
                </a:solidFill>
                <a:latin typeface="Montserrat"/>
                <a:ea typeface="Montserrat"/>
                <a:cs typeface="Montserrat"/>
                <a:sym typeface="Montserrat"/>
              </a:rPr>
              <a:t>We will do</a:t>
            </a:r>
            <a:endParaRPr b="1" sz="280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