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10287000" cx="18288000"/>
  <p:notesSz cx="6858000" cy="9144000"/>
  <p:embeddedFontLst>
    <p:embeddedFont>
      <p:font typeface="Montserrat SemiBold"/>
      <p:regular r:id="rId14"/>
      <p:bold r:id="rId15"/>
      <p:italic r:id="rId16"/>
      <p:boldItalic r:id="rId17"/>
    </p:embeddedFont>
    <p:embeddedFont>
      <p:font typeface="Montserrat"/>
      <p:regular r:id="rId18"/>
      <p:bold r:id="rId19"/>
      <p:italic r:id="rId20"/>
      <p:boldItalic r:id="rId21"/>
    </p:embeddedFont>
    <p:embeddedFont>
      <p:font typeface="Montserrat Medium"/>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italic.fntdata"/><Relationship Id="rId22" Type="http://schemas.openxmlformats.org/officeDocument/2006/relationships/font" Target="fonts/MontserratMedium-regular.fntdata"/><Relationship Id="rId21" Type="http://schemas.openxmlformats.org/officeDocument/2006/relationships/font" Target="fonts/Montserrat-boldItalic.fntdata"/><Relationship Id="rId24" Type="http://schemas.openxmlformats.org/officeDocument/2006/relationships/font" Target="fonts/MontserratMedium-italic.fntdata"/><Relationship Id="rId23" Type="http://schemas.openxmlformats.org/officeDocument/2006/relationships/font" Target="fonts/MontserratMedium-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font" Target="fonts/MontserratMedium-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font" Target="fonts/MontserratSemiBold-bold.fntdata"/><Relationship Id="rId14" Type="http://schemas.openxmlformats.org/officeDocument/2006/relationships/font" Target="fonts/MontserratSemiBold-regular.fntdata"/><Relationship Id="rId17" Type="http://schemas.openxmlformats.org/officeDocument/2006/relationships/font" Target="fonts/MontserratSemiBold-boldItalic.fntdata"/><Relationship Id="rId16" Type="http://schemas.openxmlformats.org/officeDocument/2006/relationships/font" Target="fonts/MontserratSemiBold-italic.fntdata"/><Relationship Id="rId19" Type="http://schemas.openxmlformats.org/officeDocument/2006/relationships/font" Target="fonts/Montserrat-bold.fntdata"/><Relationship Id="rId18" Type="http://schemas.openxmlformats.org/officeDocument/2006/relationships/font" Target="fonts/Montserra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ada4c8e9ea_0_7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ada4c8e9ea_0_7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ada4c8e9e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ada4c8e9e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ada4c8e9ea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ada4c8e9ea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ada4c8e9ea_0_2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ada4c8e9ea_0_2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Students can have a go but the next slide will offer support.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ada4c8e9ea_0_2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ada4c8e9ea_0_2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ada4c8e9ea_0_3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ada4c8e9ea_0_3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ada4c8e9ea_0_4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ada4c8e9ea_0_4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ada4c8e9ea_0_5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ada4c8e9ea_0_5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ada4c8e9ea_0_6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ada4c8e9ea_0_6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rgbClr val="00468C"/>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FFFFFF"/>
              </a:buClr>
              <a:buSzPts val="7200"/>
              <a:buFont typeface="Montserrat SemiBold"/>
              <a:buNone/>
              <a:defRPr b="0" i="1" sz="7200">
                <a:solidFill>
                  <a:srgbClr val="FFFFFF"/>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FFFFFF"/>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1" name="Shape 71"/>
        <p:cNvGrpSpPr/>
        <p:nvPr/>
      </p:nvGrpSpPr>
      <p:grpSpPr>
        <a:xfrm>
          <a:off x="0" y="0"/>
          <a:ext cx="0" cy="0"/>
          <a:chOff x="0" y="0"/>
          <a:chExt cx="0" cy="0"/>
        </a:xfrm>
      </p:grpSpPr>
      <p:sp>
        <p:nvSpPr>
          <p:cNvPr id="72" name="Google Shape;72;p1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1">
  <p:cSld name="TITLE_ONLY_1_2">
    <p:spTree>
      <p:nvGrpSpPr>
        <p:cNvPr id="73" name="Shape 73"/>
        <p:cNvGrpSpPr/>
        <p:nvPr/>
      </p:nvGrpSpPr>
      <p:grpSpPr>
        <a:xfrm>
          <a:off x="0" y="0"/>
          <a:ext cx="0" cy="0"/>
          <a:chOff x="0" y="0"/>
          <a:chExt cx="0" cy="0"/>
        </a:xfrm>
      </p:grpSpPr>
      <p:sp>
        <p:nvSpPr>
          <p:cNvPr id="74" name="Google Shape;74;p13"/>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75" name="Google Shape;75;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6" name="Google Shape;76;p13"/>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77" name="Google Shape;77;p13"/>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78" name="Google Shape;78;p13"/>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79" name="Google Shape;79;p13"/>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80" name="Google Shape;80;p13"/>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1" name="Google Shape;81;p13"/>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2">
  <p:cSld name="TITLE_ONLY_1_3">
    <p:spTree>
      <p:nvGrpSpPr>
        <p:cNvPr id="82" name="Shape 82"/>
        <p:cNvGrpSpPr/>
        <p:nvPr/>
      </p:nvGrpSpPr>
      <p:grpSpPr>
        <a:xfrm>
          <a:off x="0" y="0"/>
          <a:ext cx="0" cy="0"/>
          <a:chOff x="0" y="0"/>
          <a:chExt cx="0" cy="0"/>
        </a:xfrm>
      </p:grpSpPr>
      <p:sp>
        <p:nvSpPr>
          <p:cNvPr id="83" name="Google Shape;83;p1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84" name="Google Shape;84;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85" name="Google Shape;85;p14"/>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6" name="Google Shape;86;p14"/>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
        <p:nvSpPr>
          <p:cNvPr id="87" name="Google Shape;87;p14"/>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8" name="Google Shape;88;p14"/>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
        <p:nvSpPr>
          <p:cNvPr id="89" name="Google Shape;89;p14"/>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0" name="Google Shape;90;p14"/>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theme" Target="../theme/theme2.xml"/><Relationship Id="rId14" Type="http://schemas.openxmlformats.org/officeDocument/2006/relationships/slideLayout" Target="../slideLayouts/slideLayout1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4" name="Shape 94"/>
        <p:cNvGrpSpPr/>
        <p:nvPr/>
      </p:nvGrpSpPr>
      <p:grpSpPr>
        <a:xfrm>
          <a:off x="0" y="0"/>
          <a:ext cx="0" cy="0"/>
          <a:chOff x="0" y="0"/>
          <a:chExt cx="0" cy="0"/>
        </a:xfrm>
      </p:grpSpPr>
      <p:sp>
        <p:nvSpPr>
          <p:cNvPr id="95" name="Google Shape;95;p15"/>
          <p:cNvSpPr txBox="1"/>
          <p:nvPr>
            <p:ph idx="4294967295" type="ctrTitle"/>
          </p:nvPr>
        </p:nvSpPr>
        <p:spPr>
          <a:xfrm>
            <a:off x="917950" y="2876300"/>
            <a:ext cx="16452000" cy="3723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Animalism</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a:p>
            <a:pPr indent="0" lvl="0" marL="0" marR="0" rtl="0" algn="l">
              <a:lnSpc>
                <a:spcPct val="115000"/>
              </a:lnSpc>
              <a:spcBef>
                <a:spcPts val="0"/>
              </a:spcBef>
              <a:spcAft>
                <a:spcPts val="0"/>
              </a:spcAft>
              <a:buNone/>
            </a:pPr>
            <a:r>
              <a:rPr lang="en-GB">
                <a:solidFill>
                  <a:srgbClr val="4B3241"/>
                </a:solidFill>
              </a:rPr>
              <a:t>Downloadable Resource</a:t>
            </a:r>
            <a:endParaRPr>
              <a:solidFill>
                <a:srgbClr val="4B3241"/>
              </a:solidFill>
            </a:endParaRPr>
          </a:p>
        </p:txBody>
      </p:sp>
      <p:sp>
        <p:nvSpPr>
          <p:cNvPr id="96" name="Google Shape;96;p15"/>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English - Animal Farm</a:t>
            </a:r>
            <a:endParaRPr>
              <a:solidFill>
                <a:srgbClr val="4B3241"/>
              </a:solidFill>
            </a:endParaRPr>
          </a:p>
          <a:p>
            <a:pPr indent="0" lvl="0" marL="0" rtl="0" algn="l">
              <a:spcBef>
                <a:spcPts val="2000"/>
              </a:spcBef>
              <a:spcAft>
                <a:spcPts val="2000"/>
              </a:spcAft>
              <a:buNone/>
            </a:pPr>
            <a:r>
              <a:rPr lang="en-GB">
                <a:solidFill>
                  <a:srgbClr val="4B3241"/>
                </a:solidFill>
              </a:rPr>
              <a:t>Lesson 10: Animalism</a:t>
            </a:r>
            <a:endParaRPr>
              <a:solidFill>
                <a:srgbClr val="4B3241"/>
              </a:solidFill>
            </a:endParaRPr>
          </a:p>
        </p:txBody>
      </p:sp>
      <p:sp>
        <p:nvSpPr>
          <p:cNvPr id="97" name="Google Shape;97;p15"/>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Miss Eden</a:t>
            </a:r>
            <a:endParaRPr>
              <a:solidFill>
                <a:srgbClr val="4B3241"/>
              </a:solidFill>
            </a:endParaRPr>
          </a:p>
        </p:txBody>
      </p:sp>
      <p:sp>
        <p:nvSpPr>
          <p:cNvPr id="98" name="Google Shape;98;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ph idx="1" type="subTitle"/>
          </p:nvPr>
        </p:nvSpPr>
        <p:spPr>
          <a:xfrm>
            <a:off x="917950" y="3181100"/>
            <a:ext cx="6256800" cy="906600"/>
          </a:xfrm>
          <a:prstGeom prst="rect">
            <a:avLst/>
          </a:prstGeom>
          <a:solidFill>
            <a:schemeClr val="accent6"/>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t>Option 1</a:t>
            </a:r>
            <a:endParaRPr sz="3500"/>
          </a:p>
        </p:txBody>
      </p:sp>
      <p:sp>
        <p:nvSpPr>
          <p:cNvPr id="104" name="Google Shape;104;p16"/>
          <p:cNvSpPr txBox="1"/>
          <p:nvPr>
            <p:ph idx="2" type="body"/>
          </p:nvPr>
        </p:nvSpPr>
        <p:spPr>
          <a:xfrm>
            <a:off x="917950" y="44449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The cows were angry and chased the farmer away. </a:t>
            </a:r>
            <a:endParaRPr sz="3500"/>
          </a:p>
        </p:txBody>
      </p:sp>
      <p:sp>
        <p:nvSpPr>
          <p:cNvPr id="105" name="Google Shape;105;p16"/>
          <p:cNvSpPr txBox="1"/>
          <p:nvPr>
            <p:ph idx="3" type="subTitle"/>
          </p:nvPr>
        </p:nvSpPr>
        <p:spPr>
          <a:xfrm>
            <a:off x="9468000" y="3181100"/>
            <a:ext cx="6256800" cy="906600"/>
          </a:xfrm>
          <a:prstGeom prst="rect">
            <a:avLst/>
          </a:prstGeom>
          <a:solidFill>
            <a:schemeClr val="accent5"/>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t>Option 2</a:t>
            </a:r>
            <a:endParaRPr sz="3500"/>
          </a:p>
        </p:txBody>
      </p:sp>
      <p:sp>
        <p:nvSpPr>
          <p:cNvPr id="106" name="Google Shape;106;p16"/>
          <p:cNvSpPr txBox="1"/>
          <p:nvPr>
            <p:ph idx="4" type="body"/>
          </p:nvPr>
        </p:nvSpPr>
        <p:spPr>
          <a:xfrm>
            <a:off x="9468000" y="44449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The pigs organised the animals to start the rebellion. </a:t>
            </a:r>
            <a:endParaRPr sz="3500"/>
          </a:p>
        </p:txBody>
      </p:sp>
      <p:sp>
        <p:nvSpPr>
          <p:cNvPr id="107" name="Google Shape;107;p16"/>
          <p:cNvSpPr txBox="1"/>
          <p:nvPr>
            <p:ph idx="5" type="subTitle"/>
          </p:nvPr>
        </p:nvSpPr>
        <p:spPr>
          <a:xfrm>
            <a:off x="917950" y="6209550"/>
            <a:ext cx="6256800" cy="906600"/>
          </a:xfrm>
          <a:prstGeom prst="rect">
            <a:avLst/>
          </a:prstGeom>
          <a:solidFill>
            <a:srgbClr val="008237"/>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solidFill>
                  <a:srgbClr val="FFFFFF"/>
                </a:solidFill>
              </a:rPr>
              <a:t>Option 3</a:t>
            </a:r>
            <a:endParaRPr sz="3500">
              <a:solidFill>
                <a:srgbClr val="FFFFFF"/>
              </a:solidFill>
            </a:endParaRPr>
          </a:p>
        </p:txBody>
      </p:sp>
      <p:sp>
        <p:nvSpPr>
          <p:cNvPr id="108" name="Google Shape;108;p16"/>
          <p:cNvSpPr txBox="1"/>
          <p:nvPr>
            <p:ph idx="6" type="body"/>
          </p:nvPr>
        </p:nvSpPr>
        <p:spPr>
          <a:xfrm>
            <a:off x="917950" y="74734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The animals were not fed and the farmers started hurting them. </a:t>
            </a:r>
            <a:endParaRPr sz="3500"/>
          </a:p>
        </p:txBody>
      </p:sp>
      <p:sp>
        <p:nvSpPr>
          <p:cNvPr id="109" name="Google Shape;109;p16"/>
          <p:cNvSpPr txBox="1"/>
          <p:nvPr>
            <p:ph idx="7" type="subTitle"/>
          </p:nvPr>
        </p:nvSpPr>
        <p:spPr>
          <a:xfrm>
            <a:off x="9468000" y="6209550"/>
            <a:ext cx="6256800" cy="906600"/>
          </a:xfrm>
          <a:prstGeom prst="rect">
            <a:avLst/>
          </a:prstGeom>
          <a:solidFill>
            <a:schemeClr val="accent4"/>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t>Option 4</a:t>
            </a:r>
            <a:endParaRPr sz="3500"/>
          </a:p>
        </p:txBody>
      </p:sp>
      <p:sp>
        <p:nvSpPr>
          <p:cNvPr id="110" name="Google Shape;110;p16"/>
          <p:cNvSpPr txBox="1"/>
          <p:nvPr>
            <p:ph idx="8" type="body"/>
          </p:nvPr>
        </p:nvSpPr>
        <p:spPr>
          <a:xfrm>
            <a:off x="9468000" y="74734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The farmer had not cut the hedges on the farm. </a:t>
            </a:r>
            <a:endParaRPr sz="3500"/>
          </a:p>
        </p:txBody>
      </p:sp>
      <p:sp>
        <p:nvSpPr>
          <p:cNvPr id="111" name="Google Shape;111;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2" name="Google Shape;112;p16"/>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What caused the rebellion to happen sooner than expected?</a:t>
            </a:r>
            <a:endParaRPr>
              <a:solidFill>
                <a:schemeClr val="dk2"/>
              </a:solidFill>
            </a:endParaRPr>
          </a:p>
        </p:txBody>
      </p:sp>
      <p:sp>
        <p:nvSpPr>
          <p:cNvPr id="113" name="Google Shape;113;p16"/>
          <p:cNvSpPr/>
          <p:nvPr/>
        </p:nvSpPr>
        <p:spPr>
          <a:xfrm>
            <a:off x="917950" y="6212975"/>
            <a:ext cx="6256800" cy="906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7"/>
          <p:cNvSpPr txBox="1"/>
          <p:nvPr>
            <p:ph idx="1" type="subTitle"/>
          </p:nvPr>
        </p:nvSpPr>
        <p:spPr>
          <a:xfrm>
            <a:off x="917950" y="3181100"/>
            <a:ext cx="6256800" cy="906600"/>
          </a:xfrm>
          <a:prstGeom prst="rect">
            <a:avLst/>
          </a:prstGeom>
          <a:solidFill>
            <a:schemeClr val="accent6"/>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t>Option 1</a:t>
            </a:r>
            <a:endParaRPr sz="3500"/>
          </a:p>
        </p:txBody>
      </p:sp>
      <p:sp>
        <p:nvSpPr>
          <p:cNvPr id="119" name="Google Shape;119;p17"/>
          <p:cNvSpPr txBox="1"/>
          <p:nvPr>
            <p:ph idx="2" type="body"/>
          </p:nvPr>
        </p:nvSpPr>
        <p:spPr>
          <a:xfrm>
            <a:off x="917950" y="44449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A commandment is a very strict rule associated with religion.  </a:t>
            </a:r>
            <a:endParaRPr sz="3500"/>
          </a:p>
        </p:txBody>
      </p:sp>
      <p:sp>
        <p:nvSpPr>
          <p:cNvPr id="120" name="Google Shape;120;p17"/>
          <p:cNvSpPr txBox="1"/>
          <p:nvPr>
            <p:ph idx="3" type="subTitle"/>
          </p:nvPr>
        </p:nvSpPr>
        <p:spPr>
          <a:xfrm>
            <a:off x="9468000" y="3181100"/>
            <a:ext cx="6256800" cy="906600"/>
          </a:xfrm>
          <a:prstGeom prst="rect">
            <a:avLst/>
          </a:prstGeom>
          <a:solidFill>
            <a:schemeClr val="accent5"/>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t>Option 2</a:t>
            </a:r>
            <a:endParaRPr sz="3500"/>
          </a:p>
        </p:txBody>
      </p:sp>
      <p:sp>
        <p:nvSpPr>
          <p:cNvPr id="121" name="Google Shape;121;p17"/>
          <p:cNvSpPr txBox="1"/>
          <p:nvPr>
            <p:ph idx="4" type="body"/>
          </p:nvPr>
        </p:nvSpPr>
        <p:spPr>
          <a:xfrm>
            <a:off x="9468000" y="44449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A commandment is a suggestion given by God. </a:t>
            </a:r>
            <a:endParaRPr sz="3500"/>
          </a:p>
        </p:txBody>
      </p:sp>
      <p:sp>
        <p:nvSpPr>
          <p:cNvPr id="122" name="Google Shape;122;p17"/>
          <p:cNvSpPr txBox="1"/>
          <p:nvPr>
            <p:ph idx="5" type="subTitle"/>
          </p:nvPr>
        </p:nvSpPr>
        <p:spPr>
          <a:xfrm>
            <a:off x="917950" y="6209550"/>
            <a:ext cx="6256800" cy="906600"/>
          </a:xfrm>
          <a:prstGeom prst="rect">
            <a:avLst/>
          </a:prstGeom>
          <a:solidFill>
            <a:srgbClr val="008237"/>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solidFill>
                  <a:srgbClr val="FFFFFF"/>
                </a:solidFill>
              </a:rPr>
              <a:t>Option 3</a:t>
            </a:r>
            <a:endParaRPr sz="3500">
              <a:solidFill>
                <a:srgbClr val="FFFFFF"/>
              </a:solidFill>
            </a:endParaRPr>
          </a:p>
        </p:txBody>
      </p:sp>
      <p:sp>
        <p:nvSpPr>
          <p:cNvPr id="123" name="Google Shape;123;p17"/>
          <p:cNvSpPr txBox="1"/>
          <p:nvPr>
            <p:ph idx="6" type="body"/>
          </p:nvPr>
        </p:nvSpPr>
        <p:spPr>
          <a:xfrm>
            <a:off x="917950" y="74734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A commandment only has to be followed if you are religious. </a:t>
            </a:r>
            <a:endParaRPr sz="3500"/>
          </a:p>
        </p:txBody>
      </p:sp>
      <p:sp>
        <p:nvSpPr>
          <p:cNvPr id="124" name="Google Shape;124;p17"/>
          <p:cNvSpPr txBox="1"/>
          <p:nvPr>
            <p:ph idx="7" type="subTitle"/>
          </p:nvPr>
        </p:nvSpPr>
        <p:spPr>
          <a:xfrm>
            <a:off x="9468000" y="6209550"/>
            <a:ext cx="6256800" cy="906600"/>
          </a:xfrm>
          <a:prstGeom prst="rect">
            <a:avLst/>
          </a:prstGeom>
          <a:solidFill>
            <a:schemeClr val="accent4"/>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t>Option 4</a:t>
            </a:r>
            <a:endParaRPr sz="3500"/>
          </a:p>
        </p:txBody>
      </p:sp>
      <p:sp>
        <p:nvSpPr>
          <p:cNvPr id="125" name="Google Shape;125;p17"/>
          <p:cNvSpPr txBox="1"/>
          <p:nvPr>
            <p:ph idx="8" type="body"/>
          </p:nvPr>
        </p:nvSpPr>
        <p:spPr>
          <a:xfrm>
            <a:off x="9468000" y="74734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A commandment is a law we are expected to follow. </a:t>
            </a:r>
            <a:endParaRPr sz="3500"/>
          </a:p>
        </p:txBody>
      </p:sp>
      <p:sp>
        <p:nvSpPr>
          <p:cNvPr id="126" name="Google Shape;126;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7" name="Google Shape;127;p17"/>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Which is the correct definition of a commandment?</a:t>
            </a:r>
            <a:endParaRPr>
              <a:solidFill>
                <a:schemeClr val="dk2"/>
              </a:solidFill>
            </a:endParaRPr>
          </a:p>
        </p:txBody>
      </p:sp>
      <p:sp>
        <p:nvSpPr>
          <p:cNvPr id="128" name="Google Shape;128;p17"/>
          <p:cNvSpPr/>
          <p:nvPr/>
        </p:nvSpPr>
        <p:spPr>
          <a:xfrm>
            <a:off x="917950" y="6212975"/>
            <a:ext cx="6256800" cy="906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18"/>
          <p:cNvSpPr txBox="1"/>
          <p:nvPr>
            <p:ph idx="1" type="body"/>
          </p:nvPr>
        </p:nvSpPr>
        <p:spPr>
          <a:xfrm>
            <a:off x="918000" y="1983750"/>
            <a:ext cx="16452000" cy="6319500"/>
          </a:xfrm>
          <a:prstGeom prst="rect">
            <a:avLst/>
          </a:prstGeom>
        </p:spPr>
        <p:txBody>
          <a:bodyPr anchorCtr="0" anchor="t" bIns="0" lIns="0" spcFirstLastPara="1" rIns="0" wrap="square" tIns="0">
            <a:noAutofit/>
          </a:bodyPr>
          <a:lstStyle/>
          <a:p>
            <a:pPr indent="0" lvl="0" marL="0" rtl="0" algn="l">
              <a:lnSpc>
                <a:spcPct val="150000"/>
              </a:lnSpc>
              <a:spcBef>
                <a:spcPts val="0"/>
              </a:spcBef>
              <a:spcAft>
                <a:spcPts val="0"/>
              </a:spcAft>
              <a:buNone/>
            </a:pPr>
            <a:r>
              <a:t/>
            </a:r>
            <a:endParaRPr sz="3000">
              <a:solidFill>
                <a:srgbClr val="434343"/>
              </a:solidFill>
            </a:endParaRPr>
          </a:p>
          <a:p>
            <a:pPr indent="0" lvl="0" marL="0" rtl="0" algn="l">
              <a:lnSpc>
                <a:spcPct val="150000"/>
              </a:lnSpc>
              <a:spcBef>
                <a:spcPts val="2000"/>
              </a:spcBef>
              <a:spcAft>
                <a:spcPts val="0"/>
              </a:spcAft>
              <a:buNone/>
            </a:pPr>
            <a:r>
              <a:rPr lang="en-GB" sz="3000">
                <a:solidFill>
                  <a:srgbClr val="434343"/>
                </a:solidFill>
              </a:rPr>
              <a:t>Snowball (for it was Snowball who was best at writing) took a brush between the two knuckles of his trotter, painted out MANOR FARM from the top bar of the gate and in its place painted ANIMAL FARM. This was to be the name of the farm from now onwards. After this they went back to the farm buildings, where Snowball and Napoleon sent for a ladder which they caused to be set against the end wall of the big barn. They explained that by their studies of the past three months the pigs had succeeded in reducing the principles of Animalism to Seven Commandments. </a:t>
            </a:r>
            <a:endParaRPr sz="3000">
              <a:solidFill>
                <a:srgbClr val="434343"/>
              </a:solidFill>
            </a:endParaRPr>
          </a:p>
          <a:p>
            <a:pPr indent="0" lvl="0" marL="0" rtl="0" algn="l">
              <a:lnSpc>
                <a:spcPct val="100000"/>
              </a:lnSpc>
              <a:spcBef>
                <a:spcPts val="0"/>
              </a:spcBef>
              <a:spcAft>
                <a:spcPts val="0"/>
              </a:spcAft>
              <a:buNone/>
            </a:pPr>
            <a:r>
              <a:t/>
            </a:r>
            <a:endParaRPr sz="3000">
              <a:solidFill>
                <a:srgbClr val="434343"/>
              </a:solidFill>
            </a:endParaRPr>
          </a:p>
          <a:p>
            <a:pPr indent="0" lvl="0" marL="0" rtl="0" algn="l">
              <a:spcBef>
                <a:spcPts val="0"/>
              </a:spcBef>
              <a:spcAft>
                <a:spcPts val="2000"/>
              </a:spcAft>
              <a:buNone/>
            </a:pPr>
            <a:r>
              <a:t/>
            </a:r>
            <a:endParaRPr>
              <a:solidFill>
                <a:srgbClr val="434343"/>
              </a:solidFill>
            </a:endParaRPr>
          </a:p>
        </p:txBody>
      </p:sp>
      <p:sp>
        <p:nvSpPr>
          <p:cNvPr id="134" name="Google Shape;134;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9"/>
          <p:cNvSpPr txBox="1"/>
          <p:nvPr>
            <p:ph idx="1" type="body"/>
          </p:nvPr>
        </p:nvSpPr>
        <p:spPr>
          <a:xfrm>
            <a:off x="918000" y="2876300"/>
            <a:ext cx="16452000" cy="6319500"/>
          </a:xfrm>
          <a:prstGeom prst="rect">
            <a:avLst/>
          </a:prstGeom>
        </p:spPr>
        <p:txBody>
          <a:bodyPr anchorCtr="0" anchor="t" bIns="0" lIns="0" spcFirstLastPara="1" rIns="0" wrap="square" tIns="0">
            <a:noAutofit/>
          </a:bodyPr>
          <a:lstStyle/>
          <a:p>
            <a:pPr indent="0" lvl="0" marL="0" rtl="0" algn="l">
              <a:lnSpc>
                <a:spcPct val="150000"/>
              </a:lnSpc>
              <a:spcBef>
                <a:spcPts val="0"/>
              </a:spcBef>
              <a:spcAft>
                <a:spcPts val="0"/>
              </a:spcAft>
              <a:buNone/>
            </a:pPr>
            <a:r>
              <a:rPr lang="en-GB" sz="3000">
                <a:solidFill>
                  <a:srgbClr val="434343"/>
                </a:solidFill>
              </a:rPr>
              <a:t>These Seven Commandments would now be </a:t>
            </a:r>
            <a:r>
              <a:rPr b="1" lang="en-GB" sz="3000">
                <a:solidFill>
                  <a:srgbClr val="434343"/>
                </a:solidFill>
              </a:rPr>
              <a:t>inscribed</a:t>
            </a:r>
            <a:r>
              <a:rPr lang="en-GB" sz="3000">
                <a:solidFill>
                  <a:srgbClr val="434343"/>
                </a:solidFill>
              </a:rPr>
              <a:t> on the wall; they would form an </a:t>
            </a:r>
            <a:r>
              <a:rPr b="1" lang="en-GB" sz="3000">
                <a:solidFill>
                  <a:srgbClr val="434343"/>
                </a:solidFill>
              </a:rPr>
              <a:t>unalterable </a:t>
            </a:r>
            <a:r>
              <a:rPr lang="en-GB" sz="3000">
                <a:solidFill>
                  <a:srgbClr val="434343"/>
                </a:solidFill>
              </a:rPr>
              <a:t>law by which all the animals on Animal Farm must live for ever after. With some difficulty (for it is not easy for a pig to balance himself on a ladder) Snowball climbed up and set to work, with Squealer a few rungs below him holding the paint-pot. The Commandments were written on the tarred wall in great white letters that could be read thirty yards away. They ran thus:</a:t>
            </a:r>
            <a:endParaRPr sz="3000">
              <a:solidFill>
                <a:srgbClr val="434343"/>
              </a:solidFill>
            </a:endParaRPr>
          </a:p>
          <a:p>
            <a:pPr indent="0" lvl="0" marL="0" rtl="0" algn="l">
              <a:lnSpc>
                <a:spcPct val="100000"/>
              </a:lnSpc>
              <a:spcBef>
                <a:spcPts val="0"/>
              </a:spcBef>
              <a:spcAft>
                <a:spcPts val="0"/>
              </a:spcAft>
              <a:buNone/>
            </a:pPr>
            <a:r>
              <a:t/>
            </a:r>
            <a:endParaRPr sz="3000">
              <a:solidFill>
                <a:srgbClr val="434343"/>
              </a:solidFill>
            </a:endParaRPr>
          </a:p>
          <a:p>
            <a:pPr indent="0" lvl="0" marL="0" rtl="0" algn="l">
              <a:spcBef>
                <a:spcPts val="0"/>
              </a:spcBef>
              <a:spcAft>
                <a:spcPts val="0"/>
              </a:spcAft>
              <a:buNone/>
            </a:pPr>
            <a:r>
              <a:t/>
            </a:r>
            <a:endParaRPr>
              <a:solidFill>
                <a:srgbClr val="434343"/>
              </a:solidFill>
            </a:endParaRPr>
          </a:p>
          <a:p>
            <a:pPr indent="0" lvl="0" marL="0" rtl="0" algn="l">
              <a:spcBef>
                <a:spcPts val="2000"/>
              </a:spcBef>
              <a:spcAft>
                <a:spcPts val="2000"/>
              </a:spcAft>
              <a:buNone/>
            </a:pPr>
            <a:r>
              <a:t/>
            </a:r>
            <a:endParaRPr>
              <a:solidFill>
                <a:srgbClr val="434343"/>
              </a:solidFill>
            </a:endParaRPr>
          </a:p>
        </p:txBody>
      </p:sp>
      <p:sp>
        <p:nvSpPr>
          <p:cNvPr id="140" name="Google Shape;140;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0"/>
          <p:cNvSpPr txBox="1"/>
          <p:nvPr>
            <p:ph idx="1" type="body"/>
          </p:nvPr>
        </p:nvSpPr>
        <p:spPr>
          <a:xfrm>
            <a:off x="918000" y="1983750"/>
            <a:ext cx="16452000" cy="6319500"/>
          </a:xfrm>
          <a:prstGeom prst="rect">
            <a:avLst/>
          </a:prstGeom>
        </p:spPr>
        <p:txBody>
          <a:bodyPr anchorCtr="0" anchor="t" bIns="0" lIns="0" spcFirstLastPara="1" rIns="0" wrap="square" tIns="0">
            <a:noAutofit/>
          </a:bodyPr>
          <a:lstStyle/>
          <a:p>
            <a:pPr indent="0" lvl="0" marL="0" rtl="0" algn="l">
              <a:lnSpc>
                <a:spcPct val="150000"/>
              </a:lnSpc>
              <a:spcBef>
                <a:spcPts val="0"/>
              </a:spcBef>
              <a:spcAft>
                <a:spcPts val="0"/>
              </a:spcAft>
              <a:buNone/>
            </a:pPr>
            <a:r>
              <a:rPr lang="en-GB" sz="3000">
                <a:solidFill>
                  <a:srgbClr val="434343"/>
                </a:solidFill>
              </a:rPr>
              <a:t>THE SEVEN COMMANDMENTS</a:t>
            </a:r>
            <a:endParaRPr sz="3000">
              <a:solidFill>
                <a:srgbClr val="434343"/>
              </a:solidFill>
            </a:endParaRPr>
          </a:p>
          <a:p>
            <a:pPr indent="0" lvl="0" marL="0" rtl="0" algn="l">
              <a:lnSpc>
                <a:spcPct val="150000"/>
              </a:lnSpc>
              <a:spcBef>
                <a:spcPts val="0"/>
              </a:spcBef>
              <a:spcAft>
                <a:spcPts val="0"/>
              </a:spcAft>
              <a:buNone/>
            </a:pPr>
            <a:r>
              <a:t/>
            </a:r>
            <a:endParaRPr sz="3000">
              <a:solidFill>
                <a:srgbClr val="434343"/>
              </a:solidFill>
            </a:endParaRPr>
          </a:p>
          <a:p>
            <a:pPr indent="0" lvl="0" marL="0" rtl="0" algn="l">
              <a:lnSpc>
                <a:spcPct val="150000"/>
              </a:lnSpc>
              <a:spcBef>
                <a:spcPts val="0"/>
              </a:spcBef>
              <a:spcAft>
                <a:spcPts val="0"/>
              </a:spcAft>
              <a:buNone/>
            </a:pPr>
            <a:r>
              <a:rPr lang="en-GB" sz="3000">
                <a:solidFill>
                  <a:srgbClr val="434343"/>
                </a:solidFill>
              </a:rPr>
              <a:t>1. Whatever goes upon two legs is an enemy.</a:t>
            </a:r>
            <a:endParaRPr sz="3000">
              <a:solidFill>
                <a:srgbClr val="434343"/>
              </a:solidFill>
            </a:endParaRPr>
          </a:p>
          <a:p>
            <a:pPr indent="0" lvl="0" marL="0" rtl="0" algn="l">
              <a:lnSpc>
                <a:spcPct val="150000"/>
              </a:lnSpc>
              <a:spcBef>
                <a:spcPts val="0"/>
              </a:spcBef>
              <a:spcAft>
                <a:spcPts val="0"/>
              </a:spcAft>
              <a:buNone/>
            </a:pPr>
            <a:r>
              <a:rPr lang="en-GB" sz="3000">
                <a:solidFill>
                  <a:srgbClr val="434343"/>
                </a:solidFill>
              </a:rPr>
              <a:t>2. Whatever goes upon four legs, or has wings, is a friend.</a:t>
            </a:r>
            <a:endParaRPr sz="3000">
              <a:solidFill>
                <a:srgbClr val="434343"/>
              </a:solidFill>
            </a:endParaRPr>
          </a:p>
          <a:p>
            <a:pPr indent="0" lvl="0" marL="0" rtl="0" algn="l">
              <a:lnSpc>
                <a:spcPct val="150000"/>
              </a:lnSpc>
              <a:spcBef>
                <a:spcPts val="0"/>
              </a:spcBef>
              <a:spcAft>
                <a:spcPts val="0"/>
              </a:spcAft>
              <a:buNone/>
            </a:pPr>
            <a:r>
              <a:rPr lang="en-GB" sz="3000">
                <a:solidFill>
                  <a:srgbClr val="434343"/>
                </a:solidFill>
              </a:rPr>
              <a:t>3. No animal shall wear clothes.</a:t>
            </a:r>
            <a:endParaRPr sz="3000">
              <a:solidFill>
                <a:srgbClr val="434343"/>
              </a:solidFill>
            </a:endParaRPr>
          </a:p>
          <a:p>
            <a:pPr indent="0" lvl="0" marL="0" rtl="0" algn="l">
              <a:lnSpc>
                <a:spcPct val="150000"/>
              </a:lnSpc>
              <a:spcBef>
                <a:spcPts val="0"/>
              </a:spcBef>
              <a:spcAft>
                <a:spcPts val="0"/>
              </a:spcAft>
              <a:buNone/>
            </a:pPr>
            <a:r>
              <a:rPr lang="en-GB" sz="3000">
                <a:solidFill>
                  <a:srgbClr val="434343"/>
                </a:solidFill>
              </a:rPr>
              <a:t>4. No animal shall sleep in a bed.</a:t>
            </a:r>
            <a:endParaRPr sz="3000">
              <a:solidFill>
                <a:srgbClr val="434343"/>
              </a:solidFill>
            </a:endParaRPr>
          </a:p>
          <a:p>
            <a:pPr indent="0" lvl="0" marL="0" rtl="0" algn="l">
              <a:lnSpc>
                <a:spcPct val="150000"/>
              </a:lnSpc>
              <a:spcBef>
                <a:spcPts val="0"/>
              </a:spcBef>
              <a:spcAft>
                <a:spcPts val="0"/>
              </a:spcAft>
              <a:buNone/>
            </a:pPr>
            <a:r>
              <a:rPr lang="en-GB" sz="3000">
                <a:solidFill>
                  <a:srgbClr val="434343"/>
                </a:solidFill>
              </a:rPr>
              <a:t>5. No animal shall drink alcohol.</a:t>
            </a:r>
            <a:endParaRPr sz="3000">
              <a:solidFill>
                <a:srgbClr val="434343"/>
              </a:solidFill>
            </a:endParaRPr>
          </a:p>
          <a:p>
            <a:pPr indent="0" lvl="0" marL="0" rtl="0" algn="l">
              <a:lnSpc>
                <a:spcPct val="150000"/>
              </a:lnSpc>
              <a:spcBef>
                <a:spcPts val="0"/>
              </a:spcBef>
              <a:spcAft>
                <a:spcPts val="0"/>
              </a:spcAft>
              <a:buNone/>
            </a:pPr>
            <a:r>
              <a:rPr lang="en-GB" sz="3000">
                <a:solidFill>
                  <a:srgbClr val="434343"/>
                </a:solidFill>
              </a:rPr>
              <a:t>6. No animal shall kill any other animal.</a:t>
            </a:r>
            <a:endParaRPr sz="3000">
              <a:solidFill>
                <a:srgbClr val="434343"/>
              </a:solidFill>
            </a:endParaRPr>
          </a:p>
          <a:p>
            <a:pPr indent="0" lvl="0" marL="0" rtl="0" algn="l">
              <a:lnSpc>
                <a:spcPct val="150000"/>
              </a:lnSpc>
              <a:spcBef>
                <a:spcPts val="0"/>
              </a:spcBef>
              <a:spcAft>
                <a:spcPts val="0"/>
              </a:spcAft>
              <a:buNone/>
            </a:pPr>
            <a:r>
              <a:rPr b="1" lang="en-GB" sz="3000">
                <a:solidFill>
                  <a:srgbClr val="434343"/>
                </a:solidFill>
                <a:highlight>
                  <a:schemeClr val="accent2"/>
                </a:highlight>
              </a:rPr>
              <a:t>7. All animals are equal.</a:t>
            </a:r>
            <a:endParaRPr b="1">
              <a:solidFill>
                <a:srgbClr val="434343"/>
              </a:solidFill>
              <a:highlight>
                <a:schemeClr val="accent2"/>
              </a:highlight>
            </a:endParaRPr>
          </a:p>
        </p:txBody>
      </p:sp>
      <p:sp>
        <p:nvSpPr>
          <p:cNvPr id="146" name="Google Shape;146;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cxnSp>
        <p:nvCxnSpPr>
          <p:cNvPr id="147" name="Google Shape;147;p20"/>
          <p:cNvCxnSpPr/>
          <p:nvPr/>
        </p:nvCxnSpPr>
        <p:spPr>
          <a:xfrm flipH="1" rot="10800000">
            <a:off x="5980825" y="6618850"/>
            <a:ext cx="5263200" cy="1156200"/>
          </a:xfrm>
          <a:prstGeom prst="straightConnector1">
            <a:avLst/>
          </a:prstGeom>
          <a:noFill/>
          <a:ln cap="flat" cmpd="sng" w="9525">
            <a:solidFill>
              <a:schemeClr val="dk2"/>
            </a:solidFill>
            <a:prstDash val="solid"/>
            <a:round/>
            <a:headEnd len="med" w="med" type="none"/>
            <a:tailEnd len="med" w="med" type="triangle"/>
          </a:ln>
        </p:spPr>
      </p:cxnSp>
      <p:sp>
        <p:nvSpPr>
          <p:cNvPr id="148" name="Google Shape;148;p20"/>
          <p:cNvSpPr txBox="1"/>
          <p:nvPr/>
        </p:nvSpPr>
        <p:spPr>
          <a:xfrm>
            <a:off x="11722400" y="5263125"/>
            <a:ext cx="5647500" cy="179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3000">
                <a:solidFill>
                  <a:srgbClr val="434343"/>
                </a:solidFill>
                <a:latin typeface="Montserrat"/>
                <a:ea typeface="Montserrat"/>
                <a:cs typeface="Montserrat"/>
                <a:sym typeface="Montserrat"/>
              </a:rPr>
              <a:t>Irony:</a:t>
            </a:r>
            <a:r>
              <a:rPr b="1" lang="en-GB" sz="3000">
                <a:solidFill>
                  <a:srgbClr val="434343"/>
                </a:solidFill>
                <a:latin typeface="Montserrat"/>
                <a:ea typeface="Montserrat"/>
                <a:cs typeface="Montserrat"/>
                <a:sym typeface="Montserrat"/>
              </a:rPr>
              <a:t> are all the animals equal if the pigs are at the top of the hierarchy? </a:t>
            </a:r>
            <a:endParaRPr b="1" sz="3000">
              <a:solidFill>
                <a:srgbClr val="434343"/>
              </a:solidFill>
              <a:latin typeface="Montserrat"/>
              <a:ea typeface="Montserrat"/>
              <a:cs typeface="Montserrat"/>
              <a:sym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1"/>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34343"/>
                </a:solidFill>
              </a:rPr>
              <a:t>How do we know the pigs are taking control?</a:t>
            </a:r>
            <a:endParaRPr>
              <a:solidFill>
                <a:srgbClr val="434343"/>
              </a:solidFill>
            </a:endParaRPr>
          </a:p>
        </p:txBody>
      </p:sp>
      <p:sp>
        <p:nvSpPr>
          <p:cNvPr id="154" name="Google Shape;154;p21"/>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485775" rtl="0" algn="l">
              <a:lnSpc>
                <a:spcPct val="107916"/>
              </a:lnSpc>
              <a:spcBef>
                <a:spcPts val="0"/>
              </a:spcBef>
              <a:spcAft>
                <a:spcPts val="0"/>
              </a:spcAft>
              <a:buNone/>
            </a:pPr>
            <a:r>
              <a:t/>
            </a:r>
            <a:endParaRPr i="1" sz="5000">
              <a:solidFill>
                <a:srgbClr val="434343"/>
              </a:solidFill>
            </a:endParaRPr>
          </a:p>
          <a:p>
            <a:pPr indent="0" lvl="0" marL="485775" rtl="0" algn="l">
              <a:lnSpc>
                <a:spcPct val="107916"/>
              </a:lnSpc>
              <a:spcBef>
                <a:spcPts val="800"/>
              </a:spcBef>
              <a:spcAft>
                <a:spcPts val="0"/>
              </a:spcAft>
              <a:buNone/>
            </a:pPr>
            <a:r>
              <a:t/>
            </a:r>
            <a:endParaRPr i="1" sz="5000">
              <a:solidFill>
                <a:srgbClr val="434343"/>
              </a:solidFill>
            </a:endParaRPr>
          </a:p>
          <a:p>
            <a:pPr indent="0" lvl="0" marL="485775" rtl="0" algn="l">
              <a:lnSpc>
                <a:spcPct val="107916"/>
              </a:lnSpc>
              <a:spcBef>
                <a:spcPts val="800"/>
              </a:spcBef>
              <a:spcAft>
                <a:spcPts val="800"/>
              </a:spcAft>
              <a:buNone/>
            </a:pPr>
            <a:r>
              <a:rPr i="1" lang="en-GB" sz="5000">
                <a:solidFill>
                  <a:srgbClr val="434343"/>
                </a:solidFill>
              </a:rPr>
              <a:t>‘these Seven Commandments…would form an </a:t>
            </a:r>
            <a:r>
              <a:rPr b="1" i="1" lang="en-GB" sz="5000">
                <a:solidFill>
                  <a:srgbClr val="434343"/>
                </a:solidFill>
              </a:rPr>
              <a:t>unalterable law </a:t>
            </a:r>
            <a:r>
              <a:rPr i="1" lang="en-GB" sz="5000">
                <a:solidFill>
                  <a:srgbClr val="434343"/>
                </a:solidFill>
              </a:rPr>
              <a:t>by which all the animals on Animal Farm </a:t>
            </a:r>
            <a:r>
              <a:rPr b="1" i="1" lang="en-GB" sz="5000">
                <a:solidFill>
                  <a:srgbClr val="434343"/>
                </a:solidFill>
              </a:rPr>
              <a:t>must live for ever after.</a:t>
            </a:r>
            <a:r>
              <a:rPr i="1" lang="en-GB" sz="5000">
                <a:solidFill>
                  <a:srgbClr val="434343"/>
                </a:solidFill>
              </a:rPr>
              <a:t>’</a:t>
            </a:r>
            <a:endParaRPr i="1" sz="5000">
              <a:solidFill>
                <a:srgbClr val="434343"/>
              </a:solidFill>
            </a:endParaRPr>
          </a:p>
        </p:txBody>
      </p:sp>
      <p:sp>
        <p:nvSpPr>
          <p:cNvPr id="155" name="Google Shape;155;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2"/>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34343"/>
                </a:solidFill>
              </a:rPr>
              <a:t>How do we know the pigs are taking control?</a:t>
            </a:r>
            <a:endParaRPr>
              <a:solidFill>
                <a:srgbClr val="434343"/>
              </a:solidFill>
            </a:endParaRPr>
          </a:p>
        </p:txBody>
      </p:sp>
      <p:sp>
        <p:nvSpPr>
          <p:cNvPr id="161" name="Google Shape;161;p22"/>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485775" rtl="0" algn="l">
              <a:lnSpc>
                <a:spcPct val="107916"/>
              </a:lnSpc>
              <a:spcBef>
                <a:spcPts val="0"/>
              </a:spcBef>
              <a:spcAft>
                <a:spcPts val="0"/>
              </a:spcAft>
              <a:buNone/>
            </a:pPr>
            <a:r>
              <a:t/>
            </a:r>
            <a:endParaRPr i="1" sz="5000">
              <a:solidFill>
                <a:srgbClr val="434343"/>
              </a:solidFill>
            </a:endParaRPr>
          </a:p>
          <a:p>
            <a:pPr indent="0" lvl="0" marL="485775" rtl="0" algn="l">
              <a:lnSpc>
                <a:spcPct val="107916"/>
              </a:lnSpc>
              <a:spcBef>
                <a:spcPts val="800"/>
              </a:spcBef>
              <a:spcAft>
                <a:spcPts val="0"/>
              </a:spcAft>
              <a:buNone/>
            </a:pPr>
            <a:r>
              <a:t/>
            </a:r>
            <a:endParaRPr i="1" sz="5000">
              <a:solidFill>
                <a:srgbClr val="434343"/>
              </a:solidFill>
            </a:endParaRPr>
          </a:p>
          <a:p>
            <a:pPr indent="0" lvl="0" marL="0" rtl="0" algn="l">
              <a:lnSpc>
                <a:spcPct val="107916"/>
              </a:lnSpc>
              <a:spcBef>
                <a:spcPts val="800"/>
              </a:spcBef>
              <a:spcAft>
                <a:spcPts val="800"/>
              </a:spcAft>
              <a:buNone/>
            </a:pPr>
            <a:r>
              <a:rPr i="1" lang="en-GB" sz="5000">
                <a:solidFill>
                  <a:srgbClr val="434343"/>
                </a:solidFill>
              </a:rPr>
              <a:t>‘all the animals nodded in complete agreement, and the cleverer ones at once began to learn the Commandments by heart.’</a:t>
            </a:r>
            <a:endParaRPr i="1" sz="5000">
              <a:solidFill>
                <a:srgbClr val="434343"/>
              </a:solidFill>
            </a:endParaRPr>
          </a:p>
        </p:txBody>
      </p:sp>
      <p:sp>
        <p:nvSpPr>
          <p:cNvPr id="162" name="Google Shape;162;p2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3"/>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34343"/>
                </a:solidFill>
              </a:rPr>
              <a:t>Complete the following sentences. </a:t>
            </a:r>
            <a:endParaRPr>
              <a:solidFill>
                <a:srgbClr val="434343"/>
              </a:solidFill>
            </a:endParaRPr>
          </a:p>
        </p:txBody>
      </p:sp>
      <p:sp>
        <p:nvSpPr>
          <p:cNvPr id="168" name="Google Shape;168;p23"/>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482600" lvl="0" marL="457200" rtl="0" algn="l">
              <a:spcBef>
                <a:spcPts val="0"/>
              </a:spcBef>
              <a:spcAft>
                <a:spcPts val="0"/>
              </a:spcAft>
              <a:buClr>
                <a:srgbClr val="434343"/>
              </a:buClr>
              <a:buSzPts val="4000"/>
              <a:buChar char="●"/>
            </a:pPr>
            <a:r>
              <a:rPr lang="en-GB" sz="4000">
                <a:solidFill>
                  <a:srgbClr val="434343"/>
                </a:solidFill>
              </a:rPr>
              <a:t>The pigs change the name of the farm because...</a:t>
            </a:r>
            <a:endParaRPr sz="4000">
              <a:solidFill>
                <a:srgbClr val="434343"/>
              </a:solidFill>
            </a:endParaRPr>
          </a:p>
          <a:p>
            <a:pPr indent="0" lvl="0" marL="457200" rtl="0" algn="l">
              <a:spcBef>
                <a:spcPts val="2000"/>
              </a:spcBef>
              <a:spcAft>
                <a:spcPts val="0"/>
              </a:spcAft>
              <a:buNone/>
            </a:pPr>
            <a:r>
              <a:t/>
            </a:r>
            <a:endParaRPr sz="4000">
              <a:solidFill>
                <a:srgbClr val="434343"/>
              </a:solidFill>
            </a:endParaRPr>
          </a:p>
          <a:p>
            <a:pPr indent="-482600" lvl="0" marL="457200" rtl="0" algn="l">
              <a:spcBef>
                <a:spcPts val="2000"/>
              </a:spcBef>
              <a:spcAft>
                <a:spcPts val="0"/>
              </a:spcAft>
              <a:buClr>
                <a:srgbClr val="434343"/>
              </a:buClr>
              <a:buSzPts val="4000"/>
              <a:buChar char="●"/>
            </a:pPr>
            <a:r>
              <a:rPr lang="en-GB" sz="4000">
                <a:solidFill>
                  <a:srgbClr val="434343"/>
                </a:solidFill>
              </a:rPr>
              <a:t>When the other animals see the Seven Commandments…</a:t>
            </a:r>
            <a:endParaRPr sz="4000">
              <a:solidFill>
                <a:srgbClr val="434343"/>
              </a:solidFill>
            </a:endParaRPr>
          </a:p>
          <a:p>
            <a:pPr indent="0" lvl="0" marL="0" rtl="0" algn="l">
              <a:spcBef>
                <a:spcPts val="2000"/>
              </a:spcBef>
              <a:spcAft>
                <a:spcPts val="0"/>
              </a:spcAft>
              <a:buNone/>
            </a:pPr>
            <a:r>
              <a:t/>
            </a:r>
            <a:endParaRPr sz="4000">
              <a:solidFill>
                <a:srgbClr val="434343"/>
              </a:solidFill>
            </a:endParaRPr>
          </a:p>
          <a:p>
            <a:pPr indent="-482600" lvl="0" marL="457200" rtl="0" algn="l">
              <a:spcBef>
                <a:spcPts val="2000"/>
              </a:spcBef>
              <a:spcAft>
                <a:spcPts val="0"/>
              </a:spcAft>
              <a:buClr>
                <a:srgbClr val="434343"/>
              </a:buClr>
              <a:buSzPts val="4000"/>
              <a:buChar char="●"/>
            </a:pPr>
            <a:r>
              <a:rPr lang="en-GB" sz="4000">
                <a:solidFill>
                  <a:srgbClr val="434343"/>
                </a:solidFill>
              </a:rPr>
              <a:t>Although the seventh commandment says ‘All animals are equal’...</a:t>
            </a:r>
            <a:endParaRPr sz="4000">
              <a:solidFill>
                <a:srgbClr val="434343"/>
              </a:solidFill>
            </a:endParaRPr>
          </a:p>
        </p:txBody>
      </p:sp>
      <p:sp>
        <p:nvSpPr>
          <p:cNvPr id="169" name="Google Shape;169;p2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