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c2eb65f16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c2eb65f16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8d90de14b2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8d90de14b2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8d90de14b2_0_2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8d90de14b2_0_2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idx="4294967295"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Humanism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Lesson 4 of 13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Worksheet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5" name="Google Shape;125;p26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Religious Education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chemeClr val="dk2"/>
                </a:solidFill>
              </a:rPr>
              <a:t>Mrs Cooper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7"/>
          <p:cNvSpPr txBox="1"/>
          <p:nvPr>
            <p:ph type="title"/>
          </p:nvPr>
        </p:nvSpPr>
        <p:spPr>
          <a:xfrm>
            <a:off x="458975" y="2852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How do Humanism and Christianity compare?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2" name="Google Shape;132;p2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3" name="Google Shape;133;p27"/>
          <p:cNvSpPr/>
          <p:nvPr/>
        </p:nvSpPr>
        <p:spPr>
          <a:xfrm>
            <a:off x="2248463" y="1222075"/>
            <a:ext cx="3021600" cy="3075300"/>
          </a:xfrm>
          <a:prstGeom prst="ellipse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4" name="Google Shape;134;p27"/>
          <p:cNvSpPr/>
          <p:nvPr/>
        </p:nvSpPr>
        <p:spPr>
          <a:xfrm>
            <a:off x="4170450" y="1281775"/>
            <a:ext cx="3186900" cy="2955900"/>
          </a:xfrm>
          <a:prstGeom prst="ellipse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5" name="Google Shape;135;p27"/>
          <p:cNvSpPr txBox="1"/>
          <p:nvPr/>
        </p:nvSpPr>
        <p:spPr>
          <a:xfrm>
            <a:off x="2899825" y="877925"/>
            <a:ext cx="1866600" cy="2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Christianity</a:t>
            </a:r>
            <a:endParaRPr b="1" sz="1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6" name="Google Shape;136;p27"/>
          <p:cNvSpPr txBox="1"/>
          <p:nvPr/>
        </p:nvSpPr>
        <p:spPr>
          <a:xfrm>
            <a:off x="5532963" y="911525"/>
            <a:ext cx="1327500" cy="22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Humanism</a:t>
            </a:r>
            <a:endParaRPr b="1" sz="1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7" name="Google Shape;137;p27"/>
          <p:cNvSpPr txBox="1"/>
          <p:nvPr/>
        </p:nvSpPr>
        <p:spPr>
          <a:xfrm>
            <a:off x="660038" y="4634925"/>
            <a:ext cx="2524800" cy="4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</p:txBody>
      </p:sp>
      <p:sp>
        <p:nvSpPr>
          <p:cNvPr id="138" name="Google Shape;138;p27"/>
          <p:cNvSpPr txBox="1"/>
          <p:nvPr/>
        </p:nvSpPr>
        <p:spPr>
          <a:xfrm>
            <a:off x="3065113" y="4768575"/>
            <a:ext cx="1536000" cy="22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/>
          <p:nvPr>
            <p:ph type="title"/>
          </p:nvPr>
        </p:nvSpPr>
        <p:spPr>
          <a:xfrm>
            <a:off x="458975" y="2852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Religion Fact files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44" name="Google Shape;144;p2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5" name="Google Shape;145;p28"/>
          <p:cNvSpPr txBox="1"/>
          <p:nvPr/>
        </p:nvSpPr>
        <p:spPr>
          <a:xfrm>
            <a:off x="660050" y="951375"/>
            <a:ext cx="1866600" cy="2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6" name="Google Shape;146;p28"/>
          <p:cNvSpPr txBox="1"/>
          <p:nvPr/>
        </p:nvSpPr>
        <p:spPr>
          <a:xfrm>
            <a:off x="3169363" y="984975"/>
            <a:ext cx="1327500" cy="22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7" name="Google Shape;147;p28"/>
          <p:cNvSpPr txBox="1"/>
          <p:nvPr/>
        </p:nvSpPr>
        <p:spPr>
          <a:xfrm>
            <a:off x="255163" y="4109425"/>
            <a:ext cx="2524800" cy="4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2"/>
              </a:solidFill>
            </a:endParaRPr>
          </a:p>
        </p:txBody>
      </p:sp>
      <p:sp>
        <p:nvSpPr>
          <p:cNvPr id="148" name="Google Shape;148;p28"/>
          <p:cNvSpPr txBox="1"/>
          <p:nvPr/>
        </p:nvSpPr>
        <p:spPr>
          <a:xfrm>
            <a:off x="458975" y="725175"/>
            <a:ext cx="4000200" cy="40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2286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Humanism</a:t>
            </a:r>
            <a:endParaRPr sz="1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2286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AutoNum type="arabicPeriod"/>
            </a:pPr>
            <a:r>
              <a:rPr b="1" lang="en-GB" sz="12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Book</a:t>
            </a:r>
            <a:endParaRPr b="1" sz="12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Humanist </a:t>
            </a:r>
            <a:r>
              <a:rPr lang="en-GB"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manifesto.</a:t>
            </a:r>
            <a:endParaRPr sz="1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AutoNum type="arabicPeriod"/>
            </a:pPr>
            <a:r>
              <a:rPr b="1" lang="en-GB" sz="12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Place of worship</a:t>
            </a:r>
            <a:endParaRPr b="1" sz="12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None.</a:t>
            </a:r>
            <a:endParaRPr sz="1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AutoNum type="arabicPeriod"/>
            </a:pPr>
            <a:r>
              <a:rPr b="1" lang="en-GB" sz="12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Rules</a:t>
            </a:r>
            <a:endParaRPr b="1" sz="12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Decisions should be made out of reason and respect for human life.</a:t>
            </a:r>
            <a:endParaRPr sz="1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AutoNum type="arabicPeriod"/>
            </a:pPr>
            <a:r>
              <a:rPr b="1" lang="en-GB" sz="12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Moral code</a:t>
            </a:r>
            <a:endParaRPr b="1" sz="12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Golden rule - Treat others as you would like to be treated.</a:t>
            </a:r>
            <a:endParaRPr sz="1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AutoNum type="arabicPeriod"/>
            </a:pPr>
            <a:r>
              <a:rPr b="1" lang="en-GB" sz="12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Belief in a divine being</a:t>
            </a:r>
            <a:endParaRPr b="1" sz="12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No</a:t>
            </a:r>
            <a:endParaRPr sz="1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AutoNum type="arabicPeriod"/>
            </a:pPr>
            <a:r>
              <a:rPr b="1" lang="en-GB" sz="12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Pilgrimage</a:t>
            </a:r>
            <a:endParaRPr b="1" sz="12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No</a:t>
            </a:r>
            <a:endParaRPr sz="1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AutoNum type="arabicPeriod"/>
            </a:pPr>
            <a:r>
              <a:rPr b="1" lang="en-GB" sz="12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Rituals</a:t>
            </a:r>
            <a:endParaRPr b="1" sz="12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Only in the rites of passage</a:t>
            </a:r>
            <a:endParaRPr sz="1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AutoNum type="arabicPeriod"/>
            </a:pPr>
            <a:r>
              <a:rPr b="1" lang="en-GB" sz="12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Ways to mark rites of passage</a:t>
            </a:r>
            <a:endParaRPr b="1" sz="12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Humanists have special ceremonies to mark </a:t>
            </a:r>
            <a:r>
              <a:rPr lang="en-GB"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occasions</a:t>
            </a:r>
            <a:r>
              <a:rPr lang="en-GB"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like births, marriages and deaths.</a:t>
            </a:r>
            <a:endParaRPr sz="1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2286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9" name="Google Shape;149;p28"/>
          <p:cNvSpPr txBox="1"/>
          <p:nvPr/>
        </p:nvSpPr>
        <p:spPr>
          <a:xfrm>
            <a:off x="4684775" y="980350"/>
            <a:ext cx="4000200" cy="35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2286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Christianity</a:t>
            </a:r>
            <a:endParaRPr sz="1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2286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AutoNum type="arabicPeriod"/>
            </a:pPr>
            <a:r>
              <a:rPr b="1" lang="en-GB" sz="12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Book</a:t>
            </a:r>
            <a:endParaRPr b="1" sz="12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Bible</a:t>
            </a:r>
            <a:endParaRPr sz="1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AutoNum type="arabicPeriod"/>
            </a:pPr>
            <a:r>
              <a:rPr b="1" lang="en-GB" sz="12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Place of worship</a:t>
            </a:r>
            <a:endParaRPr b="1" sz="12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Church</a:t>
            </a:r>
            <a:endParaRPr sz="1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AutoNum type="arabicPeriod"/>
            </a:pPr>
            <a:r>
              <a:rPr b="1" lang="en-GB" sz="12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Rules</a:t>
            </a:r>
            <a:endParaRPr b="1" sz="12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10 commandments</a:t>
            </a:r>
            <a:endParaRPr sz="1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AutoNum type="arabicPeriod"/>
            </a:pPr>
            <a:r>
              <a:rPr b="1" lang="en-GB" sz="12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Moral code</a:t>
            </a:r>
            <a:endParaRPr b="1" sz="12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Love your enemy</a:t>
            </a:r>
            <a:endParaRPr sz="1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AutoNum type="arabicPeriod"/>
            </a:pPr>
            <a:r>
              <a:rPr b="1" lang="en-GB" sz="12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Belief in a divine being</a:t>
            </a:r>
            <a:endParaRPr b="1" sz="12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Yes -God</a:t>
            </a:r>
            <a:endParaRPr sz="1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AutoNum type="arabicPeriod"/>
            </a:pPr>
            <a:r>
              <a:rPr b="1" lang="en-GB" sz="12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Pilgrimage</a:t>
            </a:r>
            <a:endParaRPr b="1" sz="12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Many  - For example </a:t>
            </a:r>
            <a:r>
              <a:rPr lang="en-GB"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Lourdes</a:t>
            </a:r>
            <a:endParaRPr sz="1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AutoNum type="arabicPeriod"/>
            </a:pPr>
            <a:r>
              <a:rPr b="1" lang="en-GB" sz="12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Rituals</a:t>
            </a:r>
            <a:endParaRPr b="1" sz="12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Sacraments</a:t>
            </a:r>
            <a:endParaRPr sz="1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AutoNum type="arabicPeriod"/>
            </a:pPr>
            <a:r>
              <a:rPr b="1" lang="en-GB" sz="12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Ways to mark rites of passage</a:t>
            </a:r>
            <a:endParaRPr b="1" sz="12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Baptism, weddings and funerals</a:t>
            </a:r>
            <a:endParaRPr sz="1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2286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