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y="5143500" cx="9144000"/>
  <p:notesSz cx="6858000" cy="9144000"/>
  <p:embeddedFontLst>
    <p:embeddedFont>
      <p:font typeface="Montserrat SemiBold"/>
      <p:regular r:id="rId17"/>
      <p:bold r:id="rId18"/>
      <p:italic r:id="rId19"/>
      <p:boldItalic r:id="rId20"/>
    </p:embeddedFont>
    <p:embeddedFont>
      <p:font typeface="Montserrat"/>
      <p:regular r:id="rId21"/>
      <p:bold r:id="rId22"/>
      <p:italic r:id="rId23"/>
      <p:boldItalic r:id="rId24"/>
    </p:embeddedFont>
    <p:embeddedFont>
      <p:font typeface="Montserrat Medium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3E6CD05-842C-4F9F-9C73-CF5A24CA651A}">
  <a:tblStyle styleId="{F3E6CD05-842C-4F9F-9C73-CF5A24CA65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boldItalic.fntdata"/><Relationship Id="rId22" Type="http://schemas.openxmlformats.org/officeDocument/2006/relationships/font" Target="fonts/Montserrat-bold.fntdata"/><Relationship Id="rId21" Type="http://schemas.openxmlformats.org/officeDocument/2006/relationships/font" Target="fonts/Montserrat-regular.fntdata"/><Relationship Id="rId24" Type="http://schemas.openxmlformats.org/officeDocument/2006/relationships/font" Target="fonts/Montserrat-boldItalic.fntdata"/><Relationship Id="rId23" Type="http://schemas.openxmlformats.org/officeDocument/2006/relationships/font" Target="fonts/Montserrat-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font" Target="fonts/MontserratMedium-bold.fntdata"/><Relationship Id="rId25" Type="http://schemas.openxmlformats.org/officeDocument/2006/relationships/font" Target="fonts/MontserratMedium-regular.fntdata"/><Relationship Id="rId28" Type="http://schemas.openxmlformats.org/officeDocument/2006/relationships/font" Target="fonts/MontserratMedium-boldItalic.fntdata"/><Relationship Id="rId27" Type="http://schemas.openxmlformats.org/officeDocument/2006/relationships/font" Target="fonts/MontserratMedium-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MontserratSemiBold-regular.fntdata"/><Relationship Id="rId16" Type="http://schemas.openxmlformats.org/officeDocument/2006/relationships/slide" Target="slides/slide9.xml"/><Relationship Id="rId19" Type="http://schemas.openxmlformats.org/officeDocument/2006/relationships/font" Target="fonts/MontserratSemiBold-italic.fntdata"/><Relationship Id="rId1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fdeae0de1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fdeae0de1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fdeae0de1_0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g8fdeae0de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fdeae0de1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8fdeae0de1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fdeae0de1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fdeae0de1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fdeae0de1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fdeae0de1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8fdeae0de1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8fdeae0de1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fdeae0de1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8fdeae0de1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8fdeae0de1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8fdeae0de1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fdeae0de1_0_4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g8fdeae0de1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idx="4294967295" type="ctrTitle"/>
          </p:nvPr>
        </p:nvSpPr>
        <p:spPr>
          <a:xfrm>
            <a:off x="354275" y="1610488"/>
            <a:ext cx="16452000" cy="46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b="1"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Visual Perception-</a:t>
            </a:r>
            <a:endParaRPr b="1"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b="1"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Bringing it all together</a:t>
            </a:r>
            <a:endParaRPr b="1"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26"/>
          <p:cNvSpPr txBox="1"/>
          <p:nvPr>
            <p:ph idx="4294967295" type="subTitle"/>
          </p:nvPr>
        </p:nvSpPr>
        <p:spPr>
          <a:xfrm>
            <a:off x="354275" y="563050"/>
            <a:ext cx="16452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800">
                <a:solidFill>
                  <a:schemeClr val="dk2"/>
                </a:solidFill>
              </a:rPr>
              <a:t>Occupational Therapy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459000" y="3554325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 sz="1400">
                <a:solidFill>
                  <a:schemeClr val="dk2"/>
                </a:solidFill>
              </a:rPr>
              <a:t>Aniesa Blore</a:t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 sz="1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/>
          <p:nvPr/>
        </p:nvSpPr>
        <p:spPr>
          <a:xfrm>
            <a:off x="662150" y="969425"/>
            <a:ext cx="7482600" cy="37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09550" lvl="0" marL="2286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en-GB" sz="1500">
                <a:latin typeface="Montserrat"/>
                <a:ea typeface="Montserrat"/>
                <a:cs typeface="Montserrat"/>
                <a:sym typeface="Montserrat"/>
              </a:rPr>
              <a:t>Take a piece of grid paper and draw yourself a picture. If you don’t have grid paper, you can use the grids in the next pages.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209550" lvl="0" marL="2286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en-GB" sz="1500">
                <a:latin typeface="Montserrat"/>
                <a:ea typeface="Montserrat"/>
                <a:cs typeface="Montserrat"/>
                <a:sym typeface="Montserrat"/>
              </a:rPr>
              <a:t>Do not make your drawing too simple. Instead have a few different parts to it.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209550" lvl="0" marL="2286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en-GB" sz="1500">
                <a:latin typeface="Montserrat"/>
                <a:ea typeface="Montserrat"/>
                <a:cs typeface="Montserrat"/>
                <a:sym typeface="Montserrat"/>
              </a:rPr>
              <a:t>This could be something like a house, a face or a field with animals and plants.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209550" lvl="0" marL="2286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en-GB" sz="1500">
                <a:latin typeface="Montserrat"/>
                <a:ea typeface="Montserrat"/>
                <a:cs typeface="Montserrat"/>
                <a:sym typeface="Montserrat"/>
              </a:rPr>
              <a:t>Make sure there are various different shapes used in your drawing. Include some straight lines, curves, diagonal lines and maybe something more complicated like loops.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209550" lvl="0" marL="2286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en-GB" sz="1500">
                <a:latin typeface="Montserrat"/>
                <a:ea typeface="Montserrat"/>
                <a:cs typeface="Montserrat"/>
                <a:sym typeface="Montserrat"/>
              </a:rPr>
              <a:t>To give yourself more of a challenge, add more detail and more parts to your picture.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32" name="Google Shape;132;p27"/>
          <p:cNvSpPr txBox="1"/>
          <p:nvPr>
            <p:ph idx="4294967295" type="subTitle"/>
          </p:nvPr>
        </p:nvSpPr>
        <p:spPr>
          <a:xfrm>
            <a:off x="662150" y="356575"/>
            <a:ext cx="7482600" cy="45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1" i="0" lang="en-GB" sz="2200" u="none" cap="none" strike="noStrike">
                <a:latin typeface="Montserrat"/>
                <a:ea typeface="Montserrat"/>
                <a:cs typeface="Montserrat"/>
                <a:sym typeface="Montserrat"/>
              </a:rPr>
              <a:t>Activity 1 – </a:t>
            </a:r>
            <a:r>
              <a:rPr b="1" lang="en-GB" sz="2200"/>
              <a:t>Draw a picture</a:t>
            </a:r>
            <a:endParaRPr b="1" i="0" sz="22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" name="Google Shape;137;p28"/>
          <p:cNvGraphicFramePr/>
          <p:nvPr/>
        </p:nvGraphicFramePr>
        <p:xfrm>
          <a:off x="638213" y="362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{F3E6CD05-842C-4F9F-9C73-CF5A24CA651A}</a:tableStyleId>
              </a:tblPr>
              <a:tblGrid>
                <a:gridCol w="659725"/>
                <a:gridCol w="659725"/>
                <a:gridCol w="659725"/>
                <a:gridCol w="659725"/>
                <a:gridCol w="659725"/>
                <a:gridCol w="659725"/>
                <a:gridCol w="659725"/>
                <a:gridCol w="659725"/>
                <a:gridCol w="659725"/>
                <a:gridCol w="659725"/>
                <a:gridCol w="659725"/>
              </a:tblGrid>
              <a:tr h="417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</a:tr>
              <a:tr h="417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399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399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399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</a:tr>
              <a:tr h="399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399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399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399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399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399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</a:tbl>
          </a:graphicData>
        </a:graphic>
      </p:graphicFrame>
      <p:sp>
        <p:nvSpPr>
          <p:cNvPr id="138" name="Google Shape;138;p28"/>
          <p:cNvSpPr/>
          <p:nvPr/>
        </p:nvSpPr>
        <p:spPr>
          <a:xfrm>
            <a:off x="1957638" y="2395200"/>
            <a:ext cx="1993500" cy="1548900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8"/>
          <p:cNvSpPr/>
          <p:nvPr/>
        </p:nvSpPr>
        <p:spPr>
          <a:xfrm>
            <a:off x="1957638" y="1196100"/>
            <a:ext cx="1993500" cy="1199100"/>
          </a:xfrm>
          <a:prstGeom prst="triangle">
            <a:avLst>
              <a:gd fmla="val 49099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8"/>
          <p:cNvSpPr/>
          <p:nvPr/>
        </p:nvSpPr>
        <p:spPr>
          <a:xfrm>
            <a:off x="1957638" y="2794850"/>
            <a:ext cx="434400" cy="399900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8"/>
          <p:cNvSpPr/>
          <p:nvPr/>
        </p:nvSpPr>
        <p:spPr>
          <a:xfrm>
            <a:off x="3502375" y="2794850"/>
            <a:ext cx="434400" cy="399900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8"/>
          <p:cNvSpPr/>
          <p:nvPr/>
        </p:nvSpPr>
        <p:spPr>
          <a:xfrm>
            <a:off x="2617350" y="3194600"/>
            <a:ext cx="659700" cy="749700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49" name="Google Shape;149;p29"/>
          <p:cNvGraphicFramePr/>
          <p:nvPr/>
        </p:nvGraphicFramePr>
        <p:xfrm>
          <a:off x="790388" y="42283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{F3E6CD05-842C-4F9F-9C73-CF5A24CA651A}</a:tableStyleId>
              </a:tblPr>
              <a:tblGrid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</a:tblGrid>
              <a:tr h="21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</a:tr>
              <a:tr h="21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85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55" name="Google Shape;155;p30"/>
          <p:cNvGraphicFramePr/>
          <p:nvPr/>
        </p:nvGraphicFramePr>
        <p:xfrm>
          <a:off x="790388" y="42283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{F3E6CD05-842C-4F9F-9C73-CF5A24CA651A}</a:tableStyleId>
              </a:tblPr>
              <a:tblGrid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</a:tblGrid>
              <a:tr h="21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</a:tr>
              <a:tr h="21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85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61" name="Google Shape;161;p31"/>
          <p:cNvGraphicFramePr/>
          <p:nvPr/>
        </p:nvGraphicFramePr>
        <p:xfrm>
          <a:off x="790388" y="42283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{F3E6CD05-842C-4F9F-9C73-CF5A24CA651A}</a:tableStyleId>
              </a:tblPr>
              <a:tblGrid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</a:tblGrid>
              <a:tr h="21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</a:tr>
              <a:tr h="21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85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67" name="Google Shape;167;p32"/>
          <p:cNvGraphicFramePr/>
          <p:nvPr/>
        </p:nvGraphicFramePr>
        <p:xfrm>
          <a:off x="790388" y="42283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{F3E6CD05-842C-4F9F-9C73-CF5A24CA651A}</a:tableStyleId>
              </a:tblPr>
              <a:tblGrid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</a:tblGrid>
              <a:tr h="21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</a:tr>
              <a:tr h="21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85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73" name="Google Shape;173;p33"/>
          <p:cNvGraphicFramePr/>
          <p:nvPr/>
        </p:nvGraphicFramePr>
        <p:xfrm>
          <a:off x="790388" y="42283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{F3E6CD05-842C-4F9F-9C73-CF5A24CA651A}</a:tableStyleId>
              </a:tblPr>
              <a:tblGrid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  <a:gridCol w="344725"/>
              </a:tblGrid>
              <a:tr h="21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</a:tr>
              <a:tr h="214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85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  <a:tr h="252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</a:t>
                      </a:r>
                      <a:endParaRPr b="1" sz="9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4"/>
          <p:cNvSpPr txBox="1"/>
          <p:nvPr/>
        </p:nvSpPr>
        <p:spPr>
          <a:xfrm>
            <a:off x="458975" y="1004175"/>
            <a:ext cx="8062800" cy="36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159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Char char="●"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Colour </a:t>
            </a: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in what you have just drawn.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2159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Char char="●"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Take your pencils and have a go colouring in the different parts in different colours.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2159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Char char="●"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Try really hard not to go over the lines. 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2159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Char char="●"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Take as long as you need as it is better to be careful than to be fast.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2159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Char char="●"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For a real challenge, you could try using a small paintbrush and some paint to paint your picture.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8001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i="0" sz="19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8001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i="0" sz="19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8001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i="0" sz="19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i="0" sz="19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i="0" sz="19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9" name="Google Shape;179;p34"/>
          <p:cNvSpPr txBox="1"/>
          <p:nvPr>
            <p:ph idx="4294967295" type="subTitle"/>
          </p:nvPr>
        </p:nvSpPr>
        <p:spPr>
          <a:xfrm>
            <a:off x="458975" y="445025"/>
            <a:ext cx="7336800" cy="44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1" lang="en-GB" sz="2200">
                <a:solidFill>
                  <a:srgbClr val="FFFFFF"/>
                </a:solidFill>
              </a:rPr>
              <a:t> </a:t>
            </a:r>
            <a:r>
              <a:rPr b="1" i="0" lang="en-GB" sz="2200" u="none" cap="none" strike="noStrike">
                <a:latin typeface="Montserrat"/>
                <a:ea typeface="Montserrat"/>
                <a:cs typeface="Montserrat"/>
                <a:sym typeface="Montserrat"/>
              </a:rPr>
              <a:t>Activity 2 – </a:t>
            </a:r>
            <a:r>
              <a:rPr b="1" lang="en-GB" sz="2200"/>
              <a:t>Colour in your picture</a:t>
            </a:r>
            <a:endParaRPr b="1" i="0" sz="22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