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EDACDE-0C63-4335-BC64-BC4CFCDF7D01}">
  <a:tblStyle styleId="{0DEDACDE-0C63-4335-BC64-BC4CFCDF7D0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6000">
                <a:solidFill>
                  <a:schemeClr val="dk2"/>
                </a:solidFill>
              </a:rPr>
              <a:t>Exchange rates with graphs</a:t>
            </a:r>
            <a:br>
              <a:rPr lang="en-GB" sz="6000">
                <a:solidFill>
                  <a:schemeClr val="dk2"/>
                </a:solidFill>
              </a:rPr>
            </a:br>
            <a:r>
              <a:rPr lang="en-GB" sz="6000">
                <a:solidFill>
                  <a:schemeClr val="dk2"/>
                </a:solidFill>
              </a:rPr>
              <a:t>Lesson 3 of 8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Miss Kidd-Rossiter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7443586" y="2589692"/>
            <a:ext cx="9734518" cy="197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graph shows the rate of exchange between pounds and euros.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ways can you complete these sentences?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7443586" y="4757496"/>
            <a:ext cx="9684192" cy="77200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every ___ euros, I get ___ pounds.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443586" y="5719330"/>
            <a:ext cx="9684192" cy="77200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every ___ pounds, I get ___ euros.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7443586" y="6681164"/>
            <a:ext cx="9684192" cy="77200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rate of exchange is ___ euros per pound.</a:t>
            </a:r>
            <a:endParaRPr/>
          </a:p>
        </p:txBody>
      </p:sp>
      <p:grpSp>
        <p:nvGrpSpPr>
          <p:cNvPr id="100" name="Google Shape;100;p18"/>
          <p:cNvGrpSpPr/>
          <p:nvPr/>
        </p:nvGrpSpPr>
        <p:grpSpPr>
          <a:xfrm>
            <a:off x="704303" y="2024909"/>
            <a:ext cx="6031034" cy="6636633"/>
            <a:chOff x="704303" y="2024909"/>
            <a:chExt cx="6031034" cy="6636633"/>
          </a:xfrm>
        </p:grpSpPr>
        <p:grpSp>
          <p:nvGrpSpPr>
            <p:cNvPr id="101" name="Google Shape;101;p18"/>
            <p:cNvGrpSpPr/>
            <p:nvPr/>
          </p:nvGrpSpPr>
          <p:grpSpPr>
            <a:xfrm>
              <a:off x="704303" y="2024909"/>
              <a:ext cx="6031034" cy="6636633"/>
              <a:chOff x="97574" y="2243137"/>
              <a:chExt cx="5708378" cy="6281578"/>
            </a:xfrm>
          </p:grpSpPr>
          <p:pic>
            <p:nvPicPr>
              <p:cNvPr id="102" name="Google Shape;102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29102" y="2243137"/>
                <a:ext cx="5276850" cy="575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p18"/>
              <p:cNvSpPr txBox="1"/>
              <p:nvPr/>
            </p:nvSpPr>
            <p:spPr>
              <a:xfrm>
                <a:off x="3167526" y="7996237"/>
                <a:ext cx="380232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</a:t>
                </a:r>
                <a:endParaRPr/>
              </a:p>
            </p:txBody>
          </p:sp>
          <p:sp>
            <p:nvSpPr>
              <p:cNvPr id="104" name="Google Shape;104;p18"/>
              <p:cNvSpPr txBox="1"/>
              <p:nvPr/>
            </p:nvSpPr>
            <p:spPr>
              <a:xfrm>
                <a:off x="97574" y="4428150"/>
                <a:ext cx="431528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€</a:t>
                </a:r>
                <a:endParaRPr/>
              </a:p>
            </p:txBody>
          </p:sp>
        </p:grpSp>
        <p:pic>
          <p:nvPicPr>
            <p:cNvPr id="105" name="Google Shape;105;p18"/>
            <p:cNvPicPr preferRelativeResize="0"/>
            <p:nvPr/>
          </p:nvPicPr>
          <p:blipFill rotWithShape="1">
            <a:blip r:embed="rId4">
              <a:alphaModFix/>
            </a:blip>
            <a:srcRect b="9833" l="-2581" r="22916" t="25662"/>
            <a:stretch/>
          </p:blipFill>
          <p:spPr>
            <a:xfrm>
              <a:off x="1160222" y="7703820"/>
              <a:ext cx="470458" cy="3993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8"/>
          <p:cNvSpPr/>
          <p:nvPr/>
        </p:nvSpPr>
        <p:spPr>
          <a:xfrm>
            <a:off x="7443586" y="7642999"/>
            <a:ext cx="9684192" cy="77200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rate of exchange is ___ pounds per euro.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9"/>
          <p:cNvGrpSpPr/>
          <p:nvPr/>
        </p:nvGrpSpPr>
        <p:grpSpPr>
          <a:xfrm>
            <a:off x="1016537" y="2002607"/>
            <a:ext cx="6031034" cy="6636633"/>
            <a:chOff x="704303" y="2024909"/>
            <a:chExt cx="6031034" cy="6636633"/>
          </a:xfrm>
        </p:grpSpPr>
        <p:grpSp>
          <p:nvGrpSpPr>
            <p:cNvPr id="112" name="Google Shape;112;p19"/>
            <p:cNvGrpSpPr/>
            <p:nvPr/>
          </p:nvGrpSpPr>
          <p:grpSpPr>
            <a:xfrm>
              <a:off x="704303" y="2024909"/>
              <a:ext cx="6031034" cy="6636633"/>
              <a:chOff x="97574" y="2243137"/>
              <a:chExt cx="5708378" cy="6281578"/>
            </a:xfrm>
          </p:grpSpPr>
          <p:pic>
            <p:nvPicPr>
              <p:cNvPr id="113" name="Google Shape;113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29102" y="2243137"/>
                <a:ext cx="5276850" cy="575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19"/>
              <p:cNvSpPr txBox="1"/>
              <p:nvPr/>
            </p:nvSpPr>
            <p:spPr>
              <a:xfrm>
                <a:off x="3167526" y="7996237"/>
                <a:ext cx="380232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</a:t>
                </a:r>
                <a:endParaRPr/>
              </a:p>
            </p:txBody>
          </p:sp>
          <p:sp>
            <p:nvSpPr>
              <p:cNvPr id="115" name="Google Shape;115;p19"/>
              <p:cNvSpPr txBox="1"/>
              <p:nvPr/>
            </p:nvSpPr>
            <p:spPr>
              <a:xfrm>
                <a:off x="97574" y="4428150"/>
                <a:ext cx="431528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€</a:t>
                </a:r>
                <a:endParaRPr/>
              </a:p>
            </p:txBody>
          </p:sp>
        </p:grpSp>
        <p:pic>
          <p:nvPicPr>
            <p:cNvPr id="116" name="Google Shape;116;p19"/>
            <p:cNvPicPr preferRelativeResize="0"/>
            <p:nvPr/>
          </p:nvPicPr>
          <p:blipFill rotWithShape="1">
            <a:blip r:embed="rId4">
              <a:alphaModFix/>
            </a:blip>
            <a:srcRect b="9833" l="-2581" r="22916" t="25662"/>
            <a:stretch/>
          </p:blipFill>
          <p:spPr>
            <a:xfrm>
              <a:off x="1160222" y="7703820"/>
              <a:ext cx="470458" cy="399373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7" name="Google Shape;117;p19"/>
          <p:cNvGraphicFramePr/>
          <p:nvPr/>
        </p:nvGraphicFramePr>
        <p:xfrm>
          <a:off x="9493405" y="45902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{0DEDACDE-0C63-4335-BC64-BC4CFCDF7D01}</a:tableStyleId>
              </a:tblPr>
              <a:tblGrid>
                <a:gridCol w="1540725"/>
                <a:gridCol w="1540725"/>
                <a:gridCol w="1540725"/>
                <a:gridCol w="1540725"/>
              </a:tblGrid>
              <a:tr h="10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03040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03040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€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1382" l="3844" r="2203" t="0"/>
          <a:stretch/>
        </p:blipFill>
        <p:spPr>
          <a:xfrm>
            <a:off x="981310" y="1630277"/>
            <a:ext cx="8162690" cy="7357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9567744" y="2368381"/>
            <a:ext cx="7738946" cy="629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conversion graph to work out the following:</a:t>
            </a:r>
            <a:endParaRPr/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Convert 20 Australian dollars to pounds.</a:t>
            </a:r>
            <a:endParaRPr/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Australian dollars is £1 worth?</a:t>
            </a:r>
            <a:endParaRPr/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pounds is one Australian dollar worth?</a:t>
            </a:r>
            <a:endParaRPr/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exchange rate?</a:t>
            </a:r>
            <a:endParaRPr/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Convert £400 to Australian dollars.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5069" r="6780" t="5286"/>
          <a:stretch/>
        </p:blipFill>
        <p:spPr>
          <a:xfrm>
            <a:off x="1048213" y="2096429"/>
            <a:ext cx="9284687" cy="657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0549054" y="2975121"/>
            <a:ext cx="7738946" cy="4821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 startAt="2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conversion graph to work out the following:</a:t>
            </a:r>
            <a:endParaRPr>
              <a:solidFill>
                <a:schemeClr val="dk2"/>
              </a:solidFill>
            </a:endParaRPr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Convert 10 feet to metres.</a:t>
            </a:r>
            <a:endParaRPr>
              <a:solidFill>
                <a:schemeClr val="dk2"/>
              </a:solidFill>
            </a:endParaRPr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metres is 1 foot?</a:t>
            </a:r>
            <a:endParaRPr>
              <a:solidFill>
                <a:schemeClr val="dk2"/>
              </a:solidFill>
            </a:endParaRPr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feet is 1 metre?</a:t>
            </a:r>
            <a:endParaRPr>
              <a:solidFill>
                <a:schemeClr val="dk2"/>
              </a:solidFill>
            </a:endParaRPr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conversion rate?</a:t>
            </a:r>
            <a:endParaRPr>
              <a:solidFill>
                <a:schemeClr val="dk2"/>
              </a:solidFill>
            </a:endParaRPr>
          </a:p>
          <a:p>
            <a:pPr indent="-514350" lvl="1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Convert 300 metres to feet.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891264" y="1713934"/>
            <a:ext cx="13957983" cy="197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day is best to exchange your £ for €? What about exchanging € for £?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Zaki exchanged his £ for € on Day 1, but then cancelled his holiday and exchanged them back to £ on day 3. What happened to his money?</a:t>
            </a:r>
            <a:endParaRPr/>
          </a:p>
        </p:txBody>
      </p:sp>
      <p:grpSp>
        <p:nvGrpSpPr>
          <p:cNvPr id="135" name="Google Shape;135;p22"/>
          <p:cNvGrpSpPr/>
          <p:nvPr/>
        </p:nvGrpSpPr>
        <p:grpSpPr>
          <a:xfrm>
            <a:off x="6527179" y="4289071"/>
            <a:ext cx="4278764" cy="4702809"/>
            <a:chOff x="783366" y="2028624"/>
            <a:chExt cx="5215723" cy="5732625"/>
          </a:xfrm>
        </p:grpSpPr>
        <p:sp>
          <p:nvSpPr>
            <p:cNvPr id="136" name="Google Shape;136;p22"/>
            <p:cNvSpPr txBox="1"/>
            <p:nvPr/>
          </p:nvSpPr>
          <p:spPr>
            <a:xfrm>
              <a:off x="3425459" y="7274033"/>
              <a:ext cx="350545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</a:t>
              </a:r>
              <a:endParaRPr/>
            </a:p>
          </p:txBody>
        </p:sp>
        <p:sp>
          <p:nvSpPr>
            <p:cNvPr id="137" name="Google Shape;137;p22"/>
            <p:cNvSpPr txBox="1"/>
            <p:nvPr/>
          </p:nvSpPr>
          <p:spPr>
            <a:xfrm>
              <a:off x="783366" y="4193366"/>
              <a:ext cx="397836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€</a:t>
              </a:r>
              <a:endParaRPr/>
            </a:p>
          </p:txBody>
        </p:sp>
        <p:grpSp>
          <p:nvGrpSpPr>
            <p:cNvPr id="138" name="Google Shape;138;p22"/>
            <p:cNvGrpSpPr/>
            <p:nvPr/>
          </p:nvGrpSpPr>
          <p:grpSpPr>
            <a:xfrm>
              <a:off x="1126619" y="2028624"/>
              <a:ext cx="4872470" cy="5303916"/>
              <a:chOff x="1126619" y="2028624"/>
              <a:chExt cx="4872470" cy="5303916"/>
            </a:xfrm>
          </p:grpSpPr>
          <p:pic>
            <p:nvPicPr>
              <p:cNvPr id="139" name="Google Shape;139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34239" y="2028624"/>
                <a:ext cx="4864850" cy="53039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22"/>
              <p:cNvPicPr preferRelativeResize="0"/>
              <p:nvPr/>
            </p:nvPicPr>
            <p:blipFill rotWithShape="1">
              <a:blip r:embed="rId4">
                <a:alphaModFix/>
              </a:blip>
              <a:srcRect b="12370" l="-2581" r="22916" t="25663"/>
              <a:stretch/>
            </p:blipFill>
            <p:spPr>
              <a:xfrm>
                <a:off x="1126619" y="6984893"/>
                <a:ext cx="426301" cy="3476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1" name="Google Shape;141;p22"/>
          <p:cNvGrpSpPr/>
          <p:nvPr/>
        </p:nvGrpSpPr>
        <p:grpSpPr>
          <a:xfrm>
            <a:off x="893488" y="4271867"/>
            <a:ext cx="5160585" cy="4649466"/>
            <a:chOff x="6280870" y="2006671"/>
            <a:chExt cx="6290645" cy="5667602"/>
          </a:xfrm>
        </p:grpSpPr>
        <p:pic>
          <p:nvPicPr>
            <p:cNvPr id="142" name="Google Shape;14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5595" y="2006671"/>
              <a:ext cx="5865920" cy="5312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2"/>
            <p:cNvSpPr txBox="1"/>
            <p:nvPr/>
          </p:nvSpPr>
          <p:spPr>
            <a:xfrm>
              <a:off x="9638555" y="7187057"/>
              <a:ext cx="350545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</a:t>
              </a:r>
              <a:endParaRPr/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6280870" y="4193366"/>
              <a:ext cx="397836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€</a:t>
              </a:r>
              <a:endParaRPr/>
            </a:p>
          </p:txBody>
        </p:sp>
        <p:pic>
          <p:nvPicPr>
            <p:cNvPr id="145" name="Google Shape;145;p22"/>
            <p:cNvPicPr preferRelativeResize="0"/>
            <p:nvPr/>
          </p:nvPicPr>
          <p:blipFill rotWithShape="1">
            <a:blip r:embed="rId4">
              <a:alphaModFix/>
            </a:blip>
            <a:srcRect b="12370" l="-2581" r="22916" t="25663"/>
            <a:stretch/>
          </p:blipFill>
          <p:spPr>
            <a:xfrm>
              <a:off x="6678706" y="6974206"/>
              <a:ext cx="426301" cy="347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22"/>
          <p:cNvGrpSpPr/>
          <p:nvPr/>
        </p:nvGrpSpPr>
        <p:grpSpPr>
          <a:xfrm>
            <a:off x="11248383" y="4289071"/>
            <a:ext cx="3600865" cy="4707652"/>
            <a:chOff x="12854432" y="1978898"/>
            <a:chExt cx="4389379" cy="5738529"/>
          </a:xfrm>
        </p:grpSpPr>
        <p:sp>
          <p:nvSpPr>
            <p:cNvPr id="147" name="Google Shape;147;p22"/>
            <p:cNvSpPr txBox="1"/>
            <p:nvPr/>
          </p:nvSpPr>
          <p:spPr>
            <a:xfrm>
              <a:off x="15329202" y="7230211"/>
              <a:ext cx="350545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</a:t>
              </a:r>
              <a:endParaRPr/>
            </a:p>
          </p:txBody>
        </p:sp>
        <p:sp>
          <p:nvSpPr>
            <p:cNvPr id="148" name="Google Shape;148;p22"/>
            <p:cNvSpPr txBox="1"/>
            <p:nvPr/>
          </p:nvSpPr>
          <p:spPr>
            <a:xfrm>
              <a:off x="12854432" y="4193366"/>
              <a:ext cx="397836" cy="487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€</a:t>
              </a:r>
              <a:endParaRPr/>
            </a:p>
          </p:txBody>
        </p:sp>
        <p:grpSp>
          <p:nvGrpSpPr>
            <p:cNvPr id="149" name="Google Shape;149;p22"/>
            <p:cNvGrpSpPr/>
            <p:nvPr/>
          </p:nvGrpSpPr>
          <p:grpSpPr>
            <a:xfrm>
              <a:off x="13283436" y="1978898"/>
              <a:ext cx="3960376" cy="5330260"/>
              <a:chOff x="13283436" y="1978898"/>
              <a:chExt cx="3960376" cy="5330260"/>
            </a:xfrm>
          </p:grpSpPr>
          <p:pic>
            <p:nvPicPr>
              <p:cNvPr id="150" name="Google Shape;150;p2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283438" y="1978898"/>
                <a:ext cx="3960374" cy="53302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22"/>
              <p:cNvPicPr preferRelativeResize="0"/>
              <p:nvPr/>
            </p:nvPicPr>
            <p:blipFill rotWithShape="1">
              <a:blip r:embed="rId4">
                <a:alphaModFix/>
              </a:blip>
              <a:srcRect b="10114" l="4384" r="22916" t="25664"/>
              <a:stretch/>
            </p:blipFill>
            <p:spPr>
              <a:xfrm>
                <a:off x="13283436" y="6948861"/>
                <a:ext cx="389031" cy="3602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2" name="Google Shape;152;p22"/>
          <p:cNvSpPr txBox="1"/>
          <p:nvPr/>
        </p:nvSpPr>
        <p:spPr>
          <a:xfrm flipH="1">
            <a:off x="3184989" y="4289071"/>
            <a:ext cx="16639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 1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 flipH="1">
            <a:off x="8150251" y="4271867"/>
            <a:ext cx="16639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 2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flipH="1">
            <a:off x="12734190" y="4289071"/>
            <a:ext cx="16639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 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