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122DF6-97E4-47F8-BB5B-57E5E1B16F6B}">
  <a:tblStyle styleId="{5C122DF6-97E4-47F8-BB5B-57E5E1B16F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4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6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5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1c04873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fb1c04873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b1c048736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fb1c048736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b1c048736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fb1c048736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b1c048736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fb1c048736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b1c048736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fb1c048736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b1c048736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fb1c048736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b1c048736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fb1c04873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b1c048736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fb1c04873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b1c048736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fb1c048736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b1c048736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fb1c048736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b1c048736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fb1c048736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b1c048736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fb1c048736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b1c048736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fb1c048736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b1c048736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fb1c048736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5" name="Google Shape;125;p2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7" name="Google Shape;127;p2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6.png"/><Relationship Id="rId7" Type="http://schemas.openxmlformats.org/officeDocument/2006/relationships/image" Target="../media/image29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Talk about things that make you happy/Describe others (Part 1/2)</a:t>
            </a:r>
            <a:endParaRPr>
              <a:solidFill>
                <a:srgbClr val="4B3241"/>
              </a:solidFill>
            </a:endParaRPr>
          </a:p>
          <a:p>
            <a:pPr indent="-781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 Prenominal adjective agreement  R1 (nominative) </a:t>
            </a:r>
            <a:endParaRPr sz="51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51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100">
                <a:solidFill>
                  <a:srgbClr val="4B3241"/>
                </a:solidFill>
              </a:rPr>
              <a:t>Downloadable Resource</a:t>
            </a:r>
            <a:endParaRPr sz="5100">
              <a:solidFill>
                <a:srgbClr val="4B3241"/>
              </a:solidFill>
            </a:endParaRPr>
          </a:p>
        </p:txBody>
      </p:sp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81" name="Google Shape;181;p3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2" name="Google Shape;182;p31"/>
          <p:cNvSpPr/>
          <p:nvPr/>
        </p:nvSpPr>
        <p:spPr>
          <a:xfrm>
            <a:off x="17222925" y="8825775"/>
            <a:ext cx="1065000" cy="146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/>
        </p:nvSpPr>
        <p:spPr>
          <a:xfrm>
            <a:off x="917950" y="577650"/>
            <a:ext cx="16829400" cy="926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Adjektive - </a:t>
            </a:r>
            <a:r>
              <a:rPr b="1" i="0" lang="en-GB" sz="40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definite articles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869750" y="1658850"/>
            <a:ext cx="16995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German, when adjectives come 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verb ‘to be’ they don’t change.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662550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Pflanze ist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grün.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91795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Sonntag ist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1233305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Schlagzeug ist laut.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835150" y="7399350"/>
            <a:ext cx="16995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(nominative) singular endings for indefinite articles have the 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same final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letter as their matching definite article.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8400" y="3667939"/>
            <a:ext cx="1863200" cy="221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0"/>
          <p:cNvSpPr txBox="1"/>
          <p:nvPr/>
        </p:nvSpPr>
        <p:spPr>
          <a:xfrm>
            <a:off x="831200" y="598925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ruhiger Sonntag ist langweilig.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6625500" y="595610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grüne Pflanze ist schön.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12419800" y="587990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lautes Schlagzeug ist schrecklich.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0" name="Google Shape;32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4471" y="3822575"/>
            <a:ext cx="1863205" cy="20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24952" y="3784475"/>
            <a:ext cx="2109683" cy="198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/>
        </p:nvSpPr>
        <p:spPr>
          <a:xfrm>
            <a:off x="638800" y="396500"/>
            <a:ext cx="8829300" cy="8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Apfelkuchen!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 im Garten.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Ort ist es sehr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bequem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kalte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Garten ist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toll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schwarze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Katze.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ist so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klein.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Dusche bei Oma. 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7574052" y="537550"/>
            <a:ext cx="2646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5974840" y="4118500"/>
            <a:ext cx="42456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6519341" y="3208825"/>
            <a:ext cx="37011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8150303" y="2299150"/>
            <a:ext cx="21324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7574052" y="1504975"/>
            <a:ext cx="2646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8664003" y="6760900"/>
            <a:ext cx="16080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6718500" y="5851225"/>
            <a:ext cx="3501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287755" y="4941550"/>
            <a:ext cx="39327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1"/>
          <p:cNvSpPr txBox="1"/>
          <p:nvPr/>
        </p:nvSpPr>
        <p:spPr>
          <a:xfrm>
            <a:off x="10507275" y="376275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Apfelkuchen.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10507275" y="1224710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 im Garten.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10507275" y="2081548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10507275" y="3006176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10507275" y="3863014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Garten.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10507275" y="4719851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Katze.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10507275" y="5590526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Katze.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10507275" y="6474121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 </a:t>
            </a:r>
            <a:r>
              <a:rPr b="0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bei Oma.</a:t>
            </a:r>
            <a:endParaRPr b="0" i="0" sz="3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/>
        </p:nvSpPr>
        <p:spPr>
          <a:xfrm>
            <a:off x="638800" y="396500"/>
            <a:ext cx="8829300" cy="8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Apfelkuchen!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 im Garten.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Ort ist es sehr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bequem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kalte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Garten ist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toll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schwarze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Katze.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ist so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klein.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Dusche bei Oma. 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42"/>
          <p:cNvSpPr/>
          <p:nvPr/>
        </p:nvSpPr>
        <p:spPr>
          <a:xfrm>
            <a:off x="7574052" y="537550"/>
            <a:ext cx="2646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2"/>
          <p:cNvSpPr/>
          <p:nvPr/>
        </p:nvSpPr>
        <p:spPr>
          <a:xfrm>
            <a:off x="5974840" y="4118500"/>
            <a:ext cx="42456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6519341" y="3208825"/>
            <a:ext cx="37011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2"/>
          <p:cNvSpPr/>
          <p:nvPr/>
        </p:nvSpPr>
        <p:spPr>
          <a:xfrm>
            <a:off x="8150303" y="2299150"/>
            <a:ext cx="21324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7574052" y="1504975"/>
            <a:ext cx="2646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8664003" y="6760900"/>
            <a:ext cx="16080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6718500" y="5851225"/>
            <a:ext cx="35019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287755" y="4941550"/>
            <a:ext cx="39327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10507275" y="376275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frischer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Apfelkuchen.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42"/>
          <p:cNvSpPr txBox="1"/>
          <p:nvPr/>
        </p:nvSpPr>
        <p:spPr>
          <a:xfrm>
            <a:off x="10507275" y="1224710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 im Garten.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2"/>
          <p:cNvSpPr txBox="1"/>
          <p:nvPr/>
        </p:nvSpPr>
        <p:spPr>
          <a:xfrm>
            <a:off x="10507275" y="2081548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bequemer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10507275" y="3006176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kalter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10507275" y="3863014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toller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Garten.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10507275" y="4719851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schwarze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Katze.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10507275" y="5590526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kleine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Katze.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42"/>
          <p:cNvSpPr txBox="1"/>
          <p:nvPr/>
        </p:nvSpPr>
        <p:spPr>
          <a:xfrm>
            <a:off x="10507275" y="6474121"/>
            <a:ext cx="6255900" cy="733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 </a:t>
            </a:r>
            <a:r>
              <a:rPr b="0" i="0" lang="en-GB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Dusche bei Oma.</a:t>
            </a:r>
            <a:endParaRPr b="0" i="0" sz="3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/>
        </p:nvSpPr>
        <p:spPr>
          <a:xfrm>
            <a:off x="917950" y="220275"/>
            <a:ext cx="12644100" cy="8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Apfelkuchen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fresh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garden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3b.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cold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Schnee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great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5a. Das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 water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grandmother’s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300" y="220275"/>
            <a:ext cx="2648299" cy="14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3475" y="2199450"/>
            <a:ext cx="2742774" cy="1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40850" y="7227131"/>
            <a:ext cx="1295398" cy="16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888" y="4405575"/>
            <a:ext cx="4551126" cy="19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/>
        </p:nvSpPr>
        <p:spPr>
          <a:xfrm>
            <a:off x="917950" y="220275"/>
            <a:ext cx="12644100" cy="8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Apfelkuchen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fresh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apple cake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Ort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Garten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quiet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garden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kalte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3b.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cold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4a. Der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Schnee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toll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snow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great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5a. Das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Wasser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Oma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5b. The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 water 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</a:t>
            </a: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grandmother’s</a:t>
            </a:r>
            <a:r>
              <a:rPr b="0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idx="4294967295" type="title"/>
          </p:nvPr>
        </p:nvSpPr>
        <p:spPr>
          <a:xfrm>
            <a:off x="7402479" y="-35640"/>
            <a:ext cx="3524400" cy="22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ei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6291840" y="2582786"/>
            <a:ext cx="5704200" cy="43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200"/>
              <a:buFont typeface="Century Gothic"/>
              <a:buNone/>
            </a:pPr>
            <a:r>
              <a:rPr b="0" i="0" lang="en-GB" sz="1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frei</a:t>
            </a:r>
            <a:endParaRPr b="0" i="0" sz="13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1425693" y="937928"/>
            <a:ext cx="3066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leider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13814164" y="4711380"/>
            <a:ext cx="2914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allein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14259484" y="937928"/>
            <a:ext cx="1791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endParaRPr b="0" i="1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1619526" y="4657039"/>
            <a:ext cx="2520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</a:t>
            </a:r>
            <a:r>
              <a:rPr b="0" i="1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8046102" y="7095264"/>
            <a:ext cx="2196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sein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ick figure by itself" id="194" name="Google Shape;1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7272" y="6005013"/>
            <a:ext cx="1476259" cy="29977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509699" y="2077242"/>
            <a:ext cx="488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[unfortunately]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6703359" y="8230345"/>
            <a:ext cx="488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be]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 escaping from jail" id="197" name="Google Shape;19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424" y="2828473"/>
            <a:ext cx="2196000" cy="1966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e number one and the letter 'a'" id="198" name="Google Shape;198;p32"/>
          <p:cNvGrpSpPr/>
          <p:nvPr/>
        </p:nvGrpSpPr>
        <p:grpSpPr>
          <a:xfrm>
            <a:off x="13527742" y="1955889"/>
            <a:ext cx="3528059" cy="2354400"/>
            <a:chOff x="9018496" y="1303926"/>
            <a:chExt cx="2352039" cy="1569600"/>
          </a:xfrm>
        </p:grpSpPr>
        <p:pic>
          <p:nvPicPr>
            <p:cNvPr id="199" name="Google Shape;199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18496" y="1514730"/>
              <a:ext cx="608794" cy="13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32"/>
            <p:cNvSpPr txBox="1"/>
            <p:nvPr/>
          </p:nvSpPr>
          <p:spPr>
            <a:xfrm>
              <a:off x="9689635" y="1303926"/>
              <a:ext cx="16809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400"/>
                <a:buFont typeface="Century Gothic"/>
                <a:buNone/>
              </a:pPr>
              <a:r>
                <a:rPr b="0" i="0" lang="en-GB" sz="144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/a</a:t>
              </a:r>
              <a:endPara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lephant" id="201" name="Google Shape;201;p32"/>
          <p:cNvGrpSpPr/>
          <p:nvPr/>
        </p:nvGrpSpPr>
        <p:grpSpPr>
          <a:xfrm>
            <a:off x="1284060" y="6257987"/>
            <a:ext cx="3977293" cy="2526057"/>
            <a:chOff x="892414" y="4135141"/>
            <a:chExt cx="3255007" cy="1956970"/>
          </a:xfrm>
        </p:grpSpPr>
        <p:pic>
          <p:nvPicPr>
            <p:cNvPr descr="mouse" id="202" name="Google Shape;202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24175" y="5457886"/>
              <a:ext cx="642796" cy="63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2414" y="4135141"/>
              <a:ext cx="2369943" cy="172215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descr="arrow pointing to mouse" id="204" name="Google Shape;204;p32"/>
            <p:cNvCxnSpPr/>
            <p:nvPr/>
          </p:nvCxnSpPr>
          <p:spPr>
            <a:xfrm flipH="1">
              <a:off x="3666821" y="5208477"/>
              <a:ext cx="480600" cy="42210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05" name="Google Shape;205;p32"/>
          <p:cNvSpPr txBox="1"/>
          <p:nvPr/>
        </p:nvSpPr>
        <p:spPr>
          <a:xfrm>
            <a:off x="14369530" y="7787762"/>
            <a:ext cx="488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[alone]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250" y="2087954"/>
            <a:ext cx="3726150" cy="248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744030" y="702850"/>
            <a:ext cx="5226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Puffmais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1408" y="1989915"/>
            <a:ext cx="4003152" cy="267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6519750" y="561825"/>
            <a:ext cx="550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12266675" y="550450"/>
            <a:ext cx="550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Mainz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75350" y="2087951"/>
            <a:ext cx="2174725" cy="21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05050" y="3215450"/>
            <a:ext cx="2633650" cy="17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67263" y="6159301"/>
            <a:ext cx="2580127" cy="2679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/>
          <p:nvPr/>
        </p:nvSpPr>
        <p:spPr>
          <a:xfrm>
            <a:off x="607075" y="4971225"/>
            <a:ext cx="550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Kaiserin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6622725" y="5143500"/>
            <a:ext cx="550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Taiwan</a:t>
            </a:r>
            <a:endParaRPr b="0" i="0" sz="81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5438" y="6528600"/>
            <a:ext cx="3565123" cy="237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34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{5C122DF6-97E4-47F8-BB5B-57E5E1B16F6B}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comfortable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freundlich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friendly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Blick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look, glance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Schuh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Pflanze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plant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wieder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again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Mal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als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duschen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shower, showering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/>
          <p:nvPr/>
        </p:nvSpPr>
        <p:spPr>
          <a:xfrm>
            <a:off x="1701600" y="375575"/>
            <a:ext cx="4231200" cy="18435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Der Schuh ist bequem!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6859025" y="375575"/>
            <a:ext cx="5069700" cy="18435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Der bequem</a:t>
            </a:r>
            <a:r>
              <a:rPr b="1" i="0" lang="en-GB" sz="40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Schuh ist hier!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3655" y="1270578"/>
            <a:ext cx="1851859" cy="94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8424" y="1395951"/>
            <a:ext cx="1212602" cy="6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1519900" y="3055825"/>
            <a:ext cx="4413000" cy="18435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 Frau ist freundlich!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6859025" y="3055828"/>
            <a:ext cx="5069700" cy="18435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 freundlich</a:t>
            </a:r>
            <a:r>
              <a:rPr b="1" i="0" lang="en-GB" sz="40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Frau ist hier!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43650" y="3319315"/>
            <a:ext cx="2284524" cy="170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9324" y="3905550"/>
            <a:ext cx="791776" cy="71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/>
          <p:nvPr/>
        </p:nvSpPr>
        <p:spPr>
          <a:xfrm>
            <a:off x="1519900" y="5736075"/>
            <a:ext cx="4413000" cy="17664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Das Haus 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ist neu!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6849450" y="5736075"/>
            <a:ext cx="5069700" cy="17664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Das neu</a:t>
            </a:r>
            <a:r>
              <a:rPr b="1" i="0" lang="en-GB" sz="40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Haus ist hier!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65175" y="5736075"/>
            <a:ext cx="2284525" cy="176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1352" y="6478318"/>
            <a:ext cx="1262070" cy="82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917950" y="577650"/>
            <a:ext cx="16829400" cy="926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Adjektive - definite articles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869750" y="1658850"/>
            <a:ext cx="16995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German, when adjectives come 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verb ‘to be’ they don’t change.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662550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Pflanze ist schön.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91795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Schuh ist schön.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12333050" y="2588975"/>
            <a:ext cx="5289000" cy="108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Dorf ist schön.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835150" y="7558500"/>
            <a:ext cx="16995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Adjectives 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front of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noun add endings.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7931" y="4212624"/>
            <a:ext cx="2093590" cy="14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574" y="3803613"/>
            <a:ext cx="1634846" cy="19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7362" y="4212637"/>
            <a:ext cx="2459267" cy="14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831200" y="598925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schön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Schuh ist dort.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6625500" y="595610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schön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Pflanze ist dort.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12419800" y="5879900"/>
            <a:ext cx="5289000" cy="12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schön</a:t>
            </a:r>
            <a:r>
              <a:rPr b="1" i="0" lang="en-GB" sz="34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Dorf ist dort.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/>
        </p:nvSpPr>
        <p:spPr>
          <a:xfrm>
            <a:off x="637375" y="615100"/>
            <a:ext cx="17013300" cy="65115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Oh ja … Deutschland             - meine * Heimat…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__________ Apfelkuchen. Meine Oma macht ihn so __________ . Und der __________ Ort im Garten, wo ich lese. Dort ist es sehr _____________ . Aber der _________ Dezember! Ich denke, der Schnee ist _______ . Und die __________ Katze. Sie ist so _________ und lieb. Was noch? Oh ja, das __________ Wasser bei Oma. Ich dusche hier so _________ . 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275" y="51600"/>
            <a:ext cx="1676851" cy="167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37"/>
          <p:cNvGraphicFramePr/>
          <p:nvPr/>
        </p:nvGraphicFramePr>
        <p:xfrm>
          <a:off x="637313" y="738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{5C122DF6-97E4-47F8-BB5B-57E5E1B16F6B}</a:tableStyleId>
              </a:tblPr>
              <a:tblGrid>
                <a:gridCol w="3396000"/>
                <a:gridCol w="3396000"/>
                <a:gridCol w="3396000"/>
                <a:gridCol w="3396000"/>
                <a:gridCol w="3396000"/>
              </a:tblGrid>
              <a:tr h="108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lecker / frische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ruhige / bequem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toll / kalte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klein / schwarze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schön / warme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37"/>
          <p:cNvSpPr txBox="1"/>
          <p:nvPr/>
        </p:nvSpPr>
        <p:spPr>
          <a:xfrm>
            <a:off x="2819200" y="1544425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1a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5596700" y="1544425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1b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033325" y="2386100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2a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2344850" y="3374450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2b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7743375" y="3374450"/>
            <a:ext cx="10767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3a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3923975" y="4311325"/>
            <a:ext cx="10767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3b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8698325" y="4239475"/>
            <a:ext cx="858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4a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15346225" y="4239475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4b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9658800" y="5172600"/>
            <a:ext cx="858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5a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5295175" y="6109475"/>
            <a:ext cx="9561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5b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14537250" y="6553400"/>
            <a:ext cx="29664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* Heimat = homeland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/>
        </p:nvSpPr>
        <p:spPr>
          <a:xfrm>
            <a:off x="637375" y="615100"/>
            <a:ext cx="17013300" cy="65115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Oh ja … Deutschland             - meine * Heimat…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Apfelkuchen. Meine Oma macht ihn so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lecker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 der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ruhige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Ort im Garten, wo ich lese. Dort ist es sehr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bequem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Aber der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kalte 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Dezember! Ich denke, der 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Schnee ist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toll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Und die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schwarze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Katze. Sie ist so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klein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und 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lieb. Was noch? Oh ja, das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warme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Wasser bei Oma. Ich dusche hier so 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schön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4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275" y="51600"/>
            <a:ext cx="1676851" cy="167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2" name="Google Shape;282;p38"/>
          <p:cNvGraphicFramePr/>
          <p:nvPr/>
        </p:nvGraphicFramePr>
        <p:xfrm>
          <a:off x="654013" y="738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{5C122DF6-97E4-47F8-BB5B-57E5E1B16F6B}</a:tableStyleId>
              </a:tblPr>
              <a:tblGrid>
                <a:gridCol w="3396000"/>
                <a:gridCol w="3396000"/>
                <a:gridCol w="3396000"/>
                <a:gridCol w="3396000"/>
                <a:gridCol w="3396000"/>
              </a:tblGrid>
              <a:tr h="108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83" name="Google Shape;283;p38"/>
          <p:cNvSpPr txBox="1"/>
          <p:nvPr/>
        </p:nvSpPr>
        <p:spPr>
          <a:xfrm>
            <a:off x="14537250" y="6553400"/>
            <a:ext cx="29664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 Heimat = homeland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/>
          <p:nvPr/>
        </p:nvSpPr>
        <p:spPr>
          <a:xfrm>
            <a:off x="699494" y="419075"/>
            <a:ext cx="3176700" cy="16749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Schuh ist 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bequem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4571646" y="419075"/>
            <a:ext cx="3806100" cy="16749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bequem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Schuh ist hier!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0250" y="1345523"/>
            <a:ext cx="1207395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876" y="1630927"/>
            <a:ext cx="708576" cy="4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/>
          <p:nvPr/>
        </p:nvSpPr>
        <p:spPr>
          <a:xfrm>
            <a:off x="563075" y="2853923"/>
            <a:ext cx="3313200" cy="16749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Frau ist 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freundlich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4571646" y="2853926"/>
            <a:ext cx="3806100" cy="16749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freundlich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Frau ist hier!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0250" y="3551184"/>
            <a:ext cx="1207399" cy="108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2811" y="3625848"/>
            <a:ext cx="594458" cy="652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/>
          <p:nvPr/>
        </p:nvSpPr>
        <p:spPr>
          <a:xfrm>
            <a:off x="563075" y="5288771"/>
            <a:ext cx="3313200" cy="1604400"/>
          </a:xfrm>
          <a:prstGeom prst="wedgeRoundRectCallout">
            <a:avLst>
              <a:gd fmla="val -66818" name="adj1"/>
              <a:gd fmla="val -30354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Haus 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 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neu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4564457" y="5288772"/>
            <a:ext cx="3806100" cy="16044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neu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Haus ist hier!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31174" y="5763824"/>
            <a:ext cx="1207398" cy="11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56477" y="5963055"/>
            <a:ext cx="947552" cy="7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/>
          <p:nvPr/>
        </p:nvSpPr>
        <p:spPr>
          <a:xfrm>
            <a:off x="10786146" y="454225"/>
            <a:ext cx="3806100" cy="16749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bequem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Schuh ist gut!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54752" y="1267282"/>
            <a:ext cx="1390362" cy="86165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/>
          <p:nvPr/>
        </p:nvSpPr>
        <p:spPr>
          <a:xfrm>
            <a:off x="10786146" y="2889076"/>
            <a:ext cx="3806100" cy="16749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freundlich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Frau ist nett!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3" name="Google Shape;303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54748" y="3128439"/>
            <a:ext cx="1715201" cy="154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/>
          <p:nvPr/>
        </p:nvSpPr>
        <p:spPr>
          <a:xfrm>
            <a:off x="10778957" y="5323922"/>
            <a:ext cx="3806100" cy="1604400"/>
          </a:xfrm>
          <a:prstGeom prst="wedgeRoundRectCallout">
            <a:avLst>
              <a:gd fmla="val 73417" name="adj1"/>
              <a:gd fmla="val 31718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neu</a:t>
            </a:r>
            <a:r>
              <a:rPr b="1" i="0" lang="en-GB" sz="32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Haus ist schön!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445672" y="5323921"/>
            <a:ext cx="1715203" cy="160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