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embeddedFontLst>
    <p:embeddedFont>
      <p:font typeface="Montserrat SemiBold"/>
      <p:regular r:id="rId22"/>
      <p:bold r:id="rId23"/>
      <p:italic r:id="rId24"/>
      <p:boldItalic r:id="rId25"/>
    </p:embeddedFont>
    <p:embeddedFont>
      <p:font typeface="Montserrat"/>
      <p:regular r:id="rId26"/>
      <p:bold r:id="rId27"/>
      <p:italic r:id="rId28"/>
      <p:boldItalic r:id="rId29"/>
    </p:embeddedFont>
    <p:embeddedFont>
      <p:font typeface="Montserrat Medium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B173BB3-2231-4CF0-B6EB-3AFEDCE46C63}">
  <a:tblStyle styleId="{6B173BB3-2231-4CF0-B6EB-3AFEDCE46C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MontserratSemiBold-regular.fntdata"/><Relationship Id="rId21" Type="http://schemas.openxmlformats.org/officeDocument/2006/relationships/slide" Target="slides/slide15.xml"/><Relationship Id="rId24" Type="http://schemas.openxmlformats.org/officeDocument/2006/relationships/font" Target="fonts/MontserratSemiBold-italic.fntdata"/><Relationship Id="rId23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ontserrat-regular.fntdata"/><Relationship Id="rId25" Type="http://schemas.openxmlformats.org/officeDocument/2006/relationships/font" Target="fonts/MontserratSemiBold-boldItalic.fntdata"/><Relationship Id="rId28" Type="http://schemas.openxmlformats.org/officeDocument/2006/relationships/font" Target="fonts/Montserrat-italic.fntdata"/><Relationship Id="rId27" Type="http://schemas.openxmlformats.org/officeDocument/2006/relationships/font" Target="fonts/Montserrat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MontserratMedium-bold.fntdata"/><Relationship Id="rId30" Type="http://schemas.openxmlformats.org/officeDocument/2006/relationships/font" Target="fonts/MontserratMedium-regular.fntdata"/><Relationship Id="rId11" Type="http://schemas.openxmlformats.org/officeDocument/2006/relationships/slide" Target="slides/slide5.xml"/><Relationship Id="rId33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32" Type="http://schemas.openxmlformats.org/officeDocument/2006/relationships/font" Target="fonts/MontserratMedium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e98dea6d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e98dea6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c919011ba_0_13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8c919011ba_0_13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c919011ba_0_10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c919011ba_0_10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c919011ba_0_1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c919011ba_0_1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c919011ba_0_1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8c919011ba_0_1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c919011ba_0_1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c919011ba_0_1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8e98dea6d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8e98dea6d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919011ba_0_5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c919011ba_0_5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c919011ba_0_5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c919011ba_0_5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c919011ba_0_6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c919011ba_0_6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c919011ba_0_3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c919011ba_0_3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67f0c0a4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67f0c0a4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c919011ba_0_6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c919011ba_0_6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c919011ba_0_7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c919011ba_0_7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c919011ba_0_10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8c919011ba_0_10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628650" y="33230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400"/>
              <a:buChar char="●"/>
              <a:defRPr/>
            </a:lvl1pPr>
            <a:lvl2pPr indent="-32385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500"/>
              <a:buChar char="–"/>
              <a:defRPr sz="1500"/>
            </a:lvl2pPr>
            <a:lvl3pPr indent="-3175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–"/>
              <a:defRPr sz="1400"/>
            </a:lvl3pPr>
            <a:lvl4pPr indent="-304800" lvl="3" marL="1828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200"/>
              <a:buChar char="–"/>
              <a:defRPr sz="1200"/>
            </a:lvl4pPr>
            <a:lvl5pPr indent="-304800" lvl="4" marL="2286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200"/>
              <a:buChar char="–"/>
              <a:defRPr sz="1200"/>
            </a:lvl5pPr>
            <a:lvl6pPr indent="-317500" lvl="5" marL="2743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dk1"/>
              </a:buClr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4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idx="4294967295" type="ctrTitle"/>
          </p:nvPr>
        </p:nvSpPr>
        <p:spPr>
          <a:xfrm>
            <a:off x="186675" y="1099725"/>
            <a:ext cx="75285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B3241"/>
                </a:solidFill>
              </a:rPr>
              <a:t>Talking about who you admire [2/3]</a:t>
            </a:r>
            <a:endParaRPr sz="3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The imperfect tense vs the preterite tense</a:t>
            </a:r>
            <a:endParaRPr sz="2700">
              <a:solidFill>
                <a:srgbClr val="4B3241"/>
              </a:solidFill>
            </a:endParaRPr>
          </a:p>
        </p:txBody>
      </p:sp>
      <p:sp>
        <p:nvSpPr>
          <p:cNvPr id="83" name="Google Shape;83;p15"/>
          <p:cNvSpPr txBox="1"/>
          <p:nvPr>
            <p:ph idx="4294967295" type="subTitle"/>
          </p:nvPr>
        </p:nvSpPr>
        <p:spPr>
          <a:xfrm>
            <a:off x="1866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2200">
                <a:solidFill>
                  <a:srgbClr val="4B3241"/>
                </a:solidFill>
              </a:rPr>
              <a:t>Spanish</a:t>
            </a:r>
            <a:endParaRPr b="1" sz="2200">
              <a:solidFill>
                <a:srgbClr val="4B3241"/>
              </a:solidFill>
            </a:endParaRPr>
          </a:p>
        </p:txBody>
      </p:sp>
      <p:sp>
        <p:nvSpPr>
          <p:cNvPr id="84" name="Google Shape;84;p15"/>
          <p:cNvSpPr txBox="1"/>
          <p:nvPr>
            <p:ph idx="4294967295" type="subTitle"/>
          </p:nvPr>
        </p:nvSpPr>
        <p:spPr>
          <a:xfrm>
            <a:off x="364325" y="3684750"/>
            <a:ext cx="20043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200">
                <a:latin typeface="Montserrat"/>
                <a:ea typeface="Montserrat"/>
                <a:cs typeface="Montserrat"/>
                <a:sym typeface="Montserrat"/>
              </a:rPr>
              <a:t>Se</a:t>
            </a:r>
            <a:r>
              <a:rPr b="1" lang="en-GB" sz="1200">
                <a:latin typeface="Montserrat"/>
                <a:ea typeface="Montserrat"/>
                <a:cs typeface="Montserrat"/>
                <a:sym typeface="Montserrat"/>
              </a:rPr>
              <a:t>ñ</a:t>
            </a:r>
            <a:r>
              <a:rPr b="1" lang="en-GB" sz="1200">
                <a:latin typeface="Montserrat"/>
                <a:ea typeface="Montserrat"/>
                <a:cs typeface="Montserrat"/>
                <a:sym typeface="Montserrat"/>
              </a:rPr>
              <a:t>orita Woodburn</a:t>
            </a:r>
            <a:endParaRPr b="1"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/>
          <p:nvPr>
            <p:ph idx="8" type="body"/>
          </p:nvPr>
        </p:nvSpPr>
        <p:spPr>
          <a:xfrm>
            <a:off x="81950" y="643575"/>
            <a:ext cx="9062100" cy="2921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b="1" lang="en-GB" sz="2200" u="sng">
                <a:solidFill>
                  <a:srgbClr val="333333"/>
                </a:solidFill>
              </a:rPr>
              <a:t>Yo admiraba</a:t>
            </a:r>
            <a:r>
              <a:rPr b="1" lang="en-GB" sz="2200">
                <a:solidFill>
                  <a:srgbClr val="333333"/>
                </a:solidFill>
              </a:rPr>
              <a:t> </a:t>
            </a:r>
            <a:r>
              <a:rPr lang="en-GB" sz="2200">
                <a:solidFill>
                  <a:srgbClr val="333333"/>
                </a:solidFill>
              </a:rPr>
              <a:t>a Ed Sheeran.</a:t>
            </a:r>
            <a:endParaRPr sz="2200">
              <a:solidFill>
                <a:srgbClr val="33333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lang="en-GB" sz="2200">
                <a:solidFill>
                  <a:srgbClr val="333333"/>
                </a:solidFill>
              </a:rPr>
              <a:t>Mi modelo a seguir </a:t>
            </a:r>
            <a:r>
              <a:rPr b="1" lang="en-GB" sz="2200" u="sng">
                <a:solidFill>
                  <a:srgbClr val="333333"/>
                </a:solidFill>
              </a:rPr>
              <a:t>luchó</a:t>
            </a:r>
            <a:r>
              <a:rPr lang="en-GB" sz="2200">
                <a:solidFill>
                  <a:srgbClr val="333333"/>
                </a:solidFill>
              </a:rPr>
              <a:t> por diez años contra la pobreza.</a:t>
            </a:r>
            <a:endParaRPr sz="2200">
              <a:solidFill>
                <a:srgbClr val="33333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b="1" lang="en-GB" sz="2200" u="sng">
                <a:solidFill>
                  <a:srgbClr val="333333"/>
                </a:solidFill>
              </a:rPr>
              <a:t>Yo seguía</a:t>
            </a:r>
            <a:r>
              <a:rPr b="1" lang="en-GB" sz="2200">
                <a:solidFill>
                  <a:srgbClr val="333333"/>
                </a:solidFill>
              </a:rPr>
              <a:t> </a:t>
            </a:r>
            <a:r>
              <a:rPr lang="en-GB" sz="2200">
                <a:solidFill>
                  <a:srgbClr val="333333"/>
                </a:solidFill>
              </a:rPr>
              <a:t>a Shakira en las redes sociales.</a:t>
            </a:r>
            <a:endParaRPr b="1" sz="2200">
              <a:solidFill>
                <a:srgbClr val="33333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lang="en-GB" sz="2200">
                <a:solidFill>
                  <a:srgbClr val="333333"/>
                </a:solidFill>
              </a:rPr>
              <a:t>Rosalía </a:t>
            </a:r>
            <a:r>
              <a:rPr b="1" lang="en-GB" sz="2200" u="sng">
                <a:solidFill>
                  <a:srgbClr val="333333"/>
                </a:solidFill>
              </a:rPr>
              <a:t>trabajó</a:t>
            </a:r>
            <a:r>
              <a:rPr lang="en-GB" sz="2200">
                <a:solidFill>
                  <a:srgbClr val="333333"/>
                </a:solidFill>
              </a:rPr>
              <a:t> con una organización benéfica el año pasado.</a:t>
            </a:r>
            <a:endParaRPr b="1" sz="2200">
              <a:solidFill>
                <a:srgbClr val="33333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lang="en-GB" sz="2200">
                <a:solidFill>
                  <a:srgbClr val="333333"/>
                </a:solidFill>
              </a:rPr>
              <a:t>Mi cantante favorita </a:t>
            </a:r>
            <a:r>
              <a:rPr b="1" lang="en-GB" sz="2200" u="sng">
                <a:solidFill>
                  <a:srgbClr val="333333"/>
                </a:solidFill>
              </a:rPr>
              <a:t>era</a:t>
            </a:r>
            <a:r>
              <a:rPr lang="en-GB" sz="2200">
                <a:solidFill>
                  <a:srgbClr val="333333"/>
                </a:solidFill>
              </a:rPr>
              <a:t> Taylor Swift.</a:t>
            </a:r>
            <a:endParaRPr sz="2200">
              <a:solidFill>
                <a:srgbClr val="33333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lang="en-GB" sz="2200">
                <a:solidFill>
                  <a:srgbClr val="333333"/>
                </a:solidFill>
              </a:rPr>
              <a:t>Mi actriz favorita </a:t>
            </a:r>
            <a:r>
              <a:rPr b="1" lang="en-GB" sz="2200" u="sng">
                <a:solidFill>
                  <a:srgbClr val="333333"/>
                </a:solidFill>
              </a:rPr>
              <a:t>era</a:t>
            </a:r>
            <a:r>
              <a:rPr lang="en-GB" sz="2200">
                <a:solidFill>
                  <a:srgbClr val="333333"/>
                </a:solidFill>
              </a:rPr>
              <a:t> Penélope Cruz.</a:t>
            </a:r>
            <a:endParaRPr sz="2200">
              <a:solidFill>
                <a:srgbClr val="33333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lang="en-GB" sz="2200">
                <a:solidFill>
                  <a:srgbClr val="333333"/>
                </a:solidFill>
              </a:rPr>
              <a:t>J Balvin </a:t>
            </a:r>
            <a:r>
              <a:rPr b="1" lang="en-GB" sz="2200" u="sng">
                <a:solidFill>
                  <a:srgbClr val="333333"/>
                </a:solidFill>
              </a:rPr>
              <a:t>recaudó</a:t>
            </a:r>
            <a:r>
              <a:rPr lang="en-GB" sz="2200">
                <a:solidFill>
                  <a:srgbClr val="333333"/>
                </a:solidFill>
              </a:rPr>
              <a:t> fondos para organizaciones benéficas el mes pasado con su nueva canción.</a:t>
            </a:r>
            <a:endParaRPr sz="2200"/>
          </a:p>
        </p:txBody>
      </p:sp>
      <p:sp>
        <p:nvSpPr>
          <p:cNvPr id="152" name="Google Shape;152;p24"/>
          <p:cNvSpPr txBox="1"/>
          <p:nvPr/>
        </p:nvSpPr>
        <p:spPr>
          <a:xfrm>
            <a:off x="530750" y="73275"/>
            <a:ext cx="22347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 b="1" sz="2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/>
          <p:nvPr>
            <p:ph type="title"/>
          </p:nvPr>
        </p:nvSpPr>
        <p:spPr>
          <a:xfrm>
            <a:off x="655325" y="108450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Frida Kahlo</a:t>
            </a:r>
            <a:endParaRPr/>
          </a:p>
        </p:txBody>
      </p:sp>
      <p:sp>
        <p:nvSpPr>
          <p:cNvPr id="158" name="Google Shape;158;p25"/>
          <p:cNvSpPr txBox="1"/>
          <p:nvPr/>
        </p:nvSpPr>
        <p:spPr>
          <a:xfrm>
            <a:off x="655325" y="662300"/>
            <a:ext cx="8029800" cy="27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Mi ídolo es Frida Kahlo. </a:t>
            </a: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Era (1)</a:t>
            </a: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 artista mexicana y </a:t>
            </a: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tenía (2)</a:t>
            </a: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 una vida difícil. </a:t>
            </a: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Sufrió (3)</a:t>
            </a: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 lesiones debido a una accidente de autobús. </a:t>
            </a: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Sufrió (4)</a:t>
            </a: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 por muchos años con su salud. Ella </a:t>
            </a: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usaba (5)</a:t>
            </a: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 el arte como la terapia y le </a:t>
            </a: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daba (6)</a:t>
            </a: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 una voz. </a:t>
            </a: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Luchaba (7)</a:t>
            </a: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 por los derechos de las mujeres y los homosexuales. Durante su vida, </a:t>
            </a: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demostró</a:t>
            </a: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(8) </a:t>
            </a: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perseverancia y resiliencia. 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5"/>
          <p:cNvSpPr txBox="1"/>
          <p:nvPr/>
        </p:nvSpPr>
        <p:spPr>
          <a:xfrm>
            <a:off x="745625" y="3392300"/>
            <a:ext cx="6510300" cy="8976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Montserrat"/>
                <a:ea typeface="Montserrat"/>
                <a:cs typeface="Montserrat"/>
                <a:sym typeface="Montserrat"/>
              </a:rPr>
              <a:t>Decide whether verbs 1-8 are in the preterite or the imperfect tense based on their endings.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/>
          <p:nvPr>
            <p:ph type="title"/>
          </p:nvPr>
        </p:nvSpPr>
        <p:spPr>
          <a:xfrm>
            <a:off x="655325" y="108450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Frida Kahlo</a:t>
            </a:r>
            <a:endParaRPr/>
          </a:p>
        </p:txBody>
      </p:sp>
      <p:sp>
        <p:nvSpPr>
          <p:cNvPr id="165" name="Google Shape;165;p26"/>
          <p:cNvSpPr txBox="1"/>
          <p:nvPr/>
        </p:nvSpPr>
        <p:spPr>
          <a:xfrm>
            <a:off x="655325" y="662300"/>
            <a:ext cx="8029800" cy="27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 ídolo es Frida Kahlo. </a:t>
            </a: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Era (1)</a:t>
            </a:r>
            <a:r>
              <a:rPr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artista mexicana y </a:t>
            </a: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tenía (2)</a:t>
            </a:r>
            <a:r>
              <a:rPr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una vida difícil.</a:t>
            </a:r>
            <a:r>
              <a:rPr lang="en-GB" sz="2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2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Sufrió</a:t>
            </a: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(3)</a:t>
            </a:r>
            <a:r>
              <a:rPr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lesiones debido a una accidente de autobús. </a:t>
            </a:r>
            <a:r>
              <a:rPr b="1" lang="en-GB" sz="2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Sufrió </a:t>
            </a: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(4)</a:t>
            </a:r>
            <a:r>
              <a:rPr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por muchos años con su salud. Ella </a:t>
            </a: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usaba (5)</a:t>
            </a:r>
            <a:r>
              <a:rPr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el arte como la terapia y le </a:t>
            </a: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daba (6)</a:t>
            </a:r>
            <a:r>
              <a:rPr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una voz. </a:t>
            </a: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Luchaba (7)</a:t>
            </a:r>
            <a:r>
              <a:rPr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por los derechos de las mujeres y los homosexuales. Durante su vida, </a:t>
            </a:r>
            <a:r>
              <a:rPr b="1" lang="en-GB" sz="2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demostró</a:t>
            </a:r>
            <a:r>
              <a:rPr lang="en-GB" sz="2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(8) </a:t>
            </a:r>
            <a:r>
              <a:rPr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perseverancia y resiliencia. </a:t>
            </a:r>
            <a:endParaRPr sz="2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26"/>
          <p:cNvSpPr txBox="1"/>
          <p:nvPr/>
        </p:nvSpPr>
        <p:spPr>
          <a:xfrm>
            <a:off x="745775" y="3392300"/>
            <a:ext cx="2468400" cy="9255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preterite</a:t>
            </a:r>
            <a:endParaRPr b="1" sz="18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imperfect</a:t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type="title"/>
          </p:nvPr>
        </p:nvSpPr>
        <p:spPr>
          <a:xfrm>
            <a:off x="309375" y="127125"/>
            <a:ext cx="2268900" cy="44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Frida Kahlo</a:t>
            </a:r>
            <a:endParaRPr/>
          </a:p>
        </p:txBody>
      </p:sp>
      <p:sp>
        <p:nvSpPr>
          <p:cNvPr id="172" name="Google Shape;172;p27"/>
          <p:cNvSpPr txBox="1"/>
          <p:nvPr/>
        </p:nvSpPr>
        <p:spPr>
          <a:xfrm>
            <a:off x="122400" y="643600"/>
            <a:ext cx="5466600" cy="27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Mi ídolo es Frida Kahlo</a:t>
            </a: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. Era artista (1)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 mexicana y </a:t>
            </a: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tenía una vida difícil. Sufrió lesiones debido a una accidente de autobús. (2)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 Sufrió por muchos años con su salud. </a:t>
            </a: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Ella usaba el arte como la terapia y le daba una voz. (3) Luchaba por los derechos de las mujeres y los homosexuales. (4) Durante su vida, demostró  perseverancia y resiliencia. (5)</a:t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27"/>
          <p:cNvSpPr txBox="1"/>
          <p:nvPr/>
        </p:nvSpPr>
        <p:spPr>
          <a:xfrm>
            <a:off x="5635675" y="643600"/>
            <a:ext cx="3244500" cy="31788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AutoNum type="arabicPeriod"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What did Frida Kahlo used to do?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AutoNum type="arabicPeriod"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Why did she have a difficult life?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AutoNum type="arabicPeriod"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What did she use art as? (2)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AutoNum type="arabicPeriod"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What did she used to fight for? (2)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AutoNum type="arabicPeriod"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What did she demonstrate during her life?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>
            <p:ph type="title"/>
          </p:nvPr>
        </p:nvSpPr>
        <p:spPr>
          <a:xfrm>
            <a:off x="309375" y="127125"/>
            <a:ext cx="2268900" cy="44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ANSWERS</a:t>
            </a:r>
            <a:endParaRPr/>
          </a:p>
        </p:txBody>
      </p:sp>
      <p:sp>
        <p:nvSpPr>
          <p:cNvPr id="179" name="Google Shape;179;p28"/>
          <p:cNvSpPr txBox="1"/>
          <p:nvPr/>
        </p:nvSpPr>
        <p:spPr>
          <a:xfrm>
            <a:off x="309375" y="643600"/>
            <a:ext cx="6943800" cy="31788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What did Frida Kahlo used to do?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She was an artist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Why did she have a difficult life?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She suffered injuries from a bus accident.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What did she use art as? (2)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As therapy and it gave her a voice.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What did she used to fight for? (2)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Rights for women and the LGBT community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What did she demonstrate during her life?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Perseverance and resilience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/>
          <p:nvPr>
            <p:ph type="title"/>
          </p:nvPr>
        </p:nvSpPr>
        <p:spPr>
          <a:xfrm>
            <a:off x="163350" y="144725"/>
            <a:ext cx="8817300" cy="4223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Summary: the imperfect tense vs the preterite tense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1. The preterite tense is used to describe ‘</a:t>
            </a:r>
            <a:r>
              <a:rPr lang="en-GB" sz="2400" u="sng"/>
              <a:t>completed actions at a specific moment in time’</a:t>
            </a:r>
            <a:r>
              <a:rPr lang="en-GB" sz="2400"/>
              <a:t> in the past.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2. To refer to ‘I’ in the preterite tense you would use </a:t>
            </a:r>
            <a:r>
              <a:rPr lang="en-GB" sz="2400" u="sng"/>
              <a:t>‘-é/-í</a:t>
            </a:r>
            <a:r>
              <a:rPr lang="en-GB" sz="2400"/>
              <a:t>’.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3. The verb endings for ‘I’ and ‘he/she’ in the imperfect tense are the same. TRUE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4. ‘Ella recaudó fondos el mes pasado para UNICEF’ in English is </a:t>
            </a:r>
            <a:r>
              <a:rPr lang="en-GB" sz="2400" u="sng"/>
              <a:t>‘she raised money last month for UNICEF.</a:t>
            </a:r>
            <a:r>
              <a:rPr lang="en-GB" sz="2400"/>
              <a:t>’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Loss of accents in the plural form</a:t>
            </a:r>
            <a:endParaRPr/>
          </a:p>
        </p:txBody>
      </p:sp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458975" y="1004425"/>
            <a:ext cx="8226000" cy="3253500"/>
          </a:xfrm>
          <a:prstGeom prst="rect">
            <a:avLst/>
          </a:prstGeom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360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/>
              <a:t>Nouns and adjectives ending in</a:t>
            </a:r>
            <a:r>
              <a:rPr b="1" lang="en-GB" sz="1900"/>
              <a:t> -n </a:t>
            </a:r>
            <a:r>
              <a:rPr lang="en-GB" sz="1900"/>
              <a:t>or</a:t>
            </a:r>
            <a:r>
              <a:rPr b="1" lang="en-GB" sz="1900"/>
              <a:t> -s </a:t>
            </a:r>
            <a:r>
              <a:rPr lang="en-GB" sz="1900"/>
              <a:t>that </a:t>
            </a:r>
            <a:r>
              <a:rPr b="1" lang="en-GB" sz="1900"/>
              <a:t>stress the final syllable</a:t>
            </a:r>
            <a:r>
              <a:rPr lang="en-GB" sz="1900"/>
              <a:t> in the </a:t>
            </a:r>
            <a:r>
              <a:rPr b="1" lang="en-GB" sz="1900"/>
              <a:t>singular lose the accent in the plural</a:t>
            </a:r>
            <a:r>
              <a:rPr lang="en-GB" sz="1900"/>
              <a:t> form:</a:t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900"/>
              <a:t>Examples:</a:t>
            </a:r>
            <a:endParaRPr sz="1900"/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la </a:t>
            </a:r>
            <a:r>
              <a:rPr lang="en-GB" sz="1900"/>
              <a:t>civilizaci</a:t>
            </a:r>
            <a:r>
              <a:rPr b="1" lang="en-GB" sz="1900"/>
              <a:t>ó</a:t>
            </a:r>
            <a:r>
              <a:rPr lang="en-GB" sz="1900"/>
              <a:t>n</a:t>
            </a:r>
            <a:r>
              <a:rPr lang="en-GB" sz="1900"/>
              <a:t> 	 	 (sg)     &gt; las civilizaciones  			(pl)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la </a:t>
            </a:r>
            <a:r>
              <a:rPr lang="en-GB" sz="1900"/>
              <a:t>recomendaci</a:t>
            </a:r>
            <a:r>
              <a:rPr b="1" lang="en-GB" sz="1900"/>
              <a:t>ó</a:t>
            </a:r>
            <a:r>
              <a:rPr lang="en-GB" sz="1900"/>
              <a:t>n</a:t>
            </a:r>
            <a:r>
              <a:rPr lang="en-GB" sz="1900"/>
              <a:t> 	 </a:t>
            </a:r>
            <a:r>
              <a:rPr lang="en-GB" sz="1900"/>
              <a:t>(sg)     </a:t>
            </a:r>
            <a:r>
              <a:rPr lang="en-GB" sz="1900"/>
              <a:t>&gt; las recomendaciones		</a:t>
            </a:r>
            <a:r>
              <a:rPr lang="en-GB" sz="1900"/>
              <a:t>(pl)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el </a:t>
            </a:r>
            <a:r>
              <a:rPr lang="en-GB" sz="1900"/>
              <a:t>japon</a:t>
            </a:r>
            <a:r>
              <a:rPr b="1" lang="en-GB" sz="1900"/>
              <a:t>é</a:t>
            </a:r>
            <a:r>
              <a:rPr lang="en-GB" sz="1900"/>
              <a:t>s</a:t>
            </a:r>
            <a:r>
              <a:rPr lang="en-GB" sz="1900"/>
              <a:t> 			 </a:t>
            </a:r>
            <a:r>
              <a:rPr lang="en-GB" sz="1900"/>
              <a:t>(sg)    </a:t>
            </a:r>
            <a:r>
              <a:rPr lang="en-GB" sz="1900"/>
              <a:t> &gt; los japoneses				</a:t>
            </a:r>
            <a:r>
              <a:rPr lang="en-GB" sz="1900"/>
              <a:t>(pl)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el holand</a:t>
            </a:r>
            <a:r>
              <a:rPr b="1" lang="en-GB" sz="1900"/>
              <a:t>é</a:t>
            </a:r>
            <a:r>
              <a:rPr lang="en-GB" sz="1900"/>
              <a:t>s		 </a:t>
            </a:r>
            <a:r>
              <a:rPr lang="en-GB" sz="1900"/>
              <a:t>(sg)    </a:t>
            </a:r>
            <a:r>
              <a:rPr lang="en-GB" sz="1900"/>
              <a:t> &gt; los holand</a:t>
            </a:r>
            <a:r>
              <a:rPr lang="en-GB" sz="1900"/>
              <a:t>e</a:t>
            </a:r>
            <a:r>
              <a:rPr lang="en-GB" sz="1900"/>
              <a:t>ses			</a:t>
            </a:r>
            <a:r>
              <a:rPr lang="en-GB" sz="1900"/>
              <a:t>(pl)</a:t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130675" y="74225"/>
            <a:ext cx="8822700" cy="3955200"/>
          </a:xfrm>
          <a:prstGeom prst="rect">
            <a:avLst/>
          </a:prstGeom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360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/>
              <a:t>Listen to the words that I say and decide whether the word needs an accent based on the rule that you have just read.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e</a:t>
            </a:r>
            <a:r>
              <a:rPr lang="en-GB" sz="1900"/>
              <a:t>l finl…………………...</a:t>
            </a:r>
            <a:endParaRPr b="1"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l</a:t>
            </a:r>
            <a:r>
              <a:rPr lang="en-GB" sz="1900"/>
              <a:t>os al………………….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l</a:t>
            </a:r>
            <a:r>
              <a:rPr lang="en-GB" sz="1900"/>
              <a:t>as can……………...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l</a:t>
            </a:r>
            <a:r>
              <a:rPr lang="en-GB" sz="1900"/>
              <a:t>a te…………………</a:t>
            </a:r>
            <a:r>
              <a:rPr lang="en-GB" sz="1900"/>
              <a:t>...</a:t>
            </a:r>
            <a:endParaRPr b="1"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el a……………………..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las le……………………..</a:t>
            </a:r>
            <a:endParaRPr sz="1900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2492700" y="233175"/>
            <a:ext cx="3348600" cy="3477000"/>
          </a:xfrm>
          <a:prstGeom prst="rect">
            <a:avLst/>
          </a:prstGeom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360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/>
              <a:t>          Answers</a:t>
            </a:r>
            <a:endParaRPr b="1" sz="1900"/>
          </a:p>
          <a:p>
            <a:pPr indent="-3492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el finland</a:t>
            </a:r>
            <a:r>
              <a:rPr b="1" lang="en-GB" sz="1900"/>
              <a:t>é</a:t>
            </a:r>
            <a:r>
              <a:rPr lang="en-GB" sz="1900"/>
              <a:t>s </a:t>
            </a:r>
            <a:r>
              <a:rPr b="1" lang="en-GB" sz="1900"/>
              <a:t>(sg)</a:t>
            </a:r>
            <a:endParaRPr b="1"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los alemanes (pl)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las canciones (pl)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la televisi</a:t>
            </a:r>
            <a:r>
              <a:rPr b="1" lang="en-GB" sz="1900"/>
              <a:t>ó</a:t>
            </a:r>
            <a:r>
              <a:rPr lang="en-GB" sz="1900"/>
              <a:t>n </a:t>
            </a:r>
            <a:r>
              <a:rPr b="1" lang="en-GB" sz="1900"/>
              <a:t>(sg)</a:t>
            </a:r>
            <a:endParaRPr b="1"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el avi</a:t>
            </a:r>
            <a:r>
              <a:rPr b="1" lang="en-GB" sz="1900"/>
              <a:t>ó</a:t>
            </a:r>
            <a:r>
              <a:rPr lang="en-GB" sz="1900"/>
              <a:t>n </a:t>
            </a:r>
            <a:r>
              <a:rPr b="1" lang="en-GB" sz="1900"/>
              <a:t>(sg)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las lesiones (pl)</a:t>
            </a:r>
            <a:endParaRPr sz="1900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102600" y="85600"/>
            <a:ext cx="2614800" cy="5466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El vocabulario</a:t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106" name="Google Shape;106;p19"/>
          <p:cNvGraphicFramePr/>
          <p:nvPr/>
        </p:nvGraphicFramePr>
        <p:xfrm>
          <a:off x="704625" y="520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{6B173BB3-2231-4CF0-B6EB-3AFEDCE46C63}</a:tableStyleId>
              </a:tblPr>
              <a:tblGrid>
                <a:gridCol w="3371625"/>
                <a:gridCol w="38673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seguir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follow, following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luchar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fight, fighting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recaudar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raise, raising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los derechos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rights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los fondos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funds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 pobreza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poverty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 organización benéfica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charity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 modelo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role model</a:t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/>
        </p:nvSpPr>
        <p:spPr>
          <a:xfrm>
            <a:off x="468400" y="5174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2" name="Google Shape;112;p20"/>
          <p:cNvSpPr txBox="1"/>
          <p:nvPr>
            <p:ph type="title"/>
          </p:nvPr>
        </p:nvSpPr>
        <p:spPr>
          <a:xfrm>
            <a:off x="458975" y="3401950"/>
            <a:ext cx="3693000" cy="40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2300">
                <a:solidFill>
                  <a:schemeClr val="accent6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Last year I went to Camila Cabello’s concert.</a:t>
            </a:r>
            <a:endParaRPr b="0" i="1" sz="2300">
              <a:solidFill>
                <a:schemeClr val="accent6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300">
              <a:solidFill>
                <a:schemeClr val="accent6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113" name="Google Shape;113;p20"/>
          <p:cNvCxnSpPr/>
          <p:nvPr/>
        </p:nvCxnSpPr>
        <p:spPr>
          <a:xfrm>
            <a:off x="4448075" y="499000"/>
            <a:ext cx="25500" cy="36336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4" name="Google Shape;114;p20"/>
          <p:cNvSpPr txBox="1"/>
          <p:nvPr>
            <p:ph type="title"/>
          </p:nvPr>
        </p:nvSpPr>
        <p:spPr>
          <a:xfrm>
            <a:off x="4837051" y="568125"/>
            <a:ext cx="4119300" cy="40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3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The imperfect tense ...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4719575" y="895125"/>
            <a:ext cx="4119300" cy="122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often describes a habitual action in the past. There is often reference to non-specific time, e.g. always.</a:t>
            </a:r>
            <a:endParaRPr sz="2300">
              <a:solidFill>
                <a:srgbClr val="434343"/>
              </a:solidFill>
            </a:endParaRPr>
          </a:p>
        </p:txBody>
      </p:sp>
      <p:sp>
        <p:nvSpPr>
          <p:cNvPr id="116" name="Google Shape;116;p20"/>
          <p:cNvSpPr txBox="1"/>
          <p:nvPr>
            <p:ph type="title"/>
          </p:nvPr>
        </p:nvSpPr>
        <p:spPr>
          <a:xfrm>
            <a:off x="458976" y="568125"/>
            <a:ext cx="4260600" cy="40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3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The preterite tense...</a:t>
            </a:r>
            <a:endParaRPr b="0" sz="23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7" name="Google Shape;117;p20"/>
          <p:cNvSpPr txBox="1"/>
          <p:nvPr>
            <p:ph type="title"/>
          </p:nvPr>
        </p:nvSpPr>
        <p:spPr>
          <a:xfrm>
            <a:off x="4837050" y="3354400"/>
            <a:ext cx="4260600" cy="40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2300">
                <a:solidFill>
                  <a:schemeClr val="accent5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When I was little, I always used to go to Camila Cabello’s concerts.</a:t>
            </a:r>
            <a:endParaRPr b="0" i="1" sz="2300">
              <a:solidFill>
                <a:schemeClr val="accent5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8" name="Google Shape;118;p20"/>
          <p:cNvSpPr txBox="1"/>
          <p:nvPr>
            <p:ph idx="1" type="body"/>
          </p:nvPr>
        </p:nvSpPr>
        <p:spPr>
          <a:xfrm>
            <a:off x="468400" y="904412"/>
            <a:ext cx="3864000" cy="240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denotes a completed action in the past. There is often reference to a specific time, e.g., last month.</a:t>
            </a:r>
            <a:endParaRPr sz="2300">
              <a:solidFill>
                <a:srgbClr val="434343"/>
              </a:solidFill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189100" y="3309800"/>
            <a:ext cx="3864000" cy="145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20"/>
          <p:cNvSpPr txBox="1"/>
          <p:nvPr/>
        </p:nvSpPr>
        <p:spPr>
          <a:xfrm>
            <a:off x="4769675" y="3276700"/>
            <a:ext cx="4119300" cy="122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>
            <a:off x="1344150" y="0"/>
            <a:ext cx="6131700" cy="551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Recognising the tense by verb endings</a:t>
            </a:r>
            <a:endParaRPr/>
          </a:p>
        </p:txBody>
      </p:sp>
      <p:sp>
        <p:nvSpPr>
          <p:cNvPr id="126" name="Google Shape;126;p21"/>
          <p:cNvSpPr txBox="1"/>
          <p:nvPr>
            <p:ph type="title"/>
          </p:nvPr>
        </p:nvSpPr>
        <p:spPr>
          <a:xfrm>
            <a:off x="4572000" y="568125"/>
            <a:ext cx="47298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3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The imperfect tense verb endings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127" name="Google Shape;127;p21"/>
          <p:cNvCxnSpPr/>
          <p:nvPr/>
        </p:nvCxnSpPr>
        <p:spPr>
          <a:xfrm>
            <a:off x="4572000" y="569400"/>
            <a:ext cx="0" cy="40047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128" name="Google Shape;128;p21"/>
          <p:cNvGraphicFramePr/>
          <p:nvPr/>
        </p:nvGraphicFramePr>
        <p:xfrm>
          <a:off x="4867688" y="1512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{6B173BB3-2231-4CF0-B6EB-3AFEDCE46C63}</a:tableStyleId>
              </a:tblPr>
              <a:tblGrid>
                <a:gridCol w="1379475"/>
                <a:gridCol w="1379475"/>
                <a:gridCol w="1379475"/>
              </a:tblGrid>
              <a:tr h="67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 verbs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ER/IR verbs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67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aba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ía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67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He/she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aba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ía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29" name="Google Shape;129;p21"/>
          <p:cNvGraphicFramePr/>
          <p:nvPr/>
        </p:nvGraphicFramePr>
        <p:xfrm>
          <a:off x="112500" y="1512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{6B173BB3-2231-4CF0-B6EB-3AFEDCE46C63}</a:tableStyleId>
              </a:tblPr>
              <a:tblGrid>
                <a:gridCol w="1379475"/>
                <a:gridCol w="1379475"/>
                <a:gridCol w="1379475"/>
              </a:tblGrid>
              <a:tr h="67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 verbs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ER/IR verbs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67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é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í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67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He/she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ó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ió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0" name="Google Shape;130;p21"/>
          <p:cNvSpPr txBox="1"/>
          <p:nvPr>
            <p:ph type="title"/>
          </p:nvPr>
        </p:nvSpPr>
        <p:spPr>
          <a:xfrm>
            <a:off x="112501" y="568125"/>
            <a:ext cx="4260600" cy="40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3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The preterite tense verb endings</a:t>
            </a:r>
            <a:endParaRPr b="0" sz="23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/>
          <p:nvPr>
            <p:ph type="title"/>
          </p:nvPr>
        </p:nvSpPr>
        <p:spPr>
          <a:xfrm>
            <a:off x="3343500" y="53700"/>
            <a:ext cx="2457000" cy="460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Irregular verbs </a:t>
            </a:r>
            <a:endParaRPr/>
          </a:p>
        </p:txBody>
      </p:sp>
      <p:sp>
        <p:nvSpPr>
          <p:cNvPr id="136" name="Google Shape;136;p22"/>
          <p:cNvSpPr txBox="1"/>
          <p:nvPr>
            <p:ph type="title"/>
          </p:nvPr>
        </p:nvSpPr>
        <p:spPr>
          <a:xfrm>
            <a:off x="4572000" y="568125"/>
            <a:ext cx="47298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3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The imperfect of </a:t>
            </a:r>
            <a:r>
              <a:rPr i="1" lang="en-GB" sz="2300">
                <a:solidFill>
                  <a:schemeClr val="dk2"/>
                </a:solidFill>
              </a:rPr>
              <a:t>ser</a:t>
            </a:r>
            <a:endParaRPr i="1">
              <a:solidFill>
                <a:schemeClr val="dk2"/>
              </a:solidFill>
            </a:endParaRPr>
          </a:p>
        </p:txBody>
      </p:sp>
      <p:cxnSp>
        <p:nvCxnSpPr>
          <p:cNvPr id="137" name="Google Shape;137;p22"/>
          <p:cNvCxnSpPr/>
          <p:nvPr/>
        </p:nvCxnSpPr>
        <p:spPr>
          <a:xfrm>
            <a:off x="4572000" y="569400"/>
            <a:ext cx="0" cy="40047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8" name="Google Shape;138;p22"/>
          <p:cNvSpPr txBox="1"/>
          <p:nvPr>
            <p:ph type="title"/>
          </p:nvPr>
        </p:nvSpPr>
        <p:spPr>
          <a:xfrm>
            <a:off x="112501" y="568125"/>
            <a:ext cx="4260600" cy="4074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3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The preterite of </a:t>
            </a:r>
            <a:r>
              <a:rPr i="1" lang="en-GB" sz="2300">
                <a:solidFill>
                  <a:schemeClr val="dk2"/>
                </a:solidFill>
              </a:rPr>
              <a:t>ser</a:t>
            </a:r>
            <a:endParaRPr i="1" sz="2300">
              <a:solidFill>
                <a:schemeClr val="dk2"/>
              </a:solidFill>
            </a:endParaRPr>
          </a:p>
        </p:txBody>
      </p:sp>
      <p:sp>
        <p:nvSpPr>
          <p:cNvPr id="139" name="Google Shape;139;p22"/>
          <p:cNvSpPr txBox="1"/>
          <p:nvPr/>
        </p:nvSpPr>
        <p:spPr>
          <a:xfrm>
            <a:off x="648401" y="1675125"/>
            <a:ext cx="3235500" cy="9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fue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 = he/she/it was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2"/>
          <p:cNvSpPr txBox="1"/>
          <p:nvPr/>
        </p:nvSpPr>
        <p:spPr>
          <a:xfrm>
            <a:off x="4853400" y="1675125"/>
            <a:ext cx="4448400" cy="9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era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 = I was (used to be)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          he/she/it was (used to be)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>
            <p:ph idx="8" type="body"/>
          </p:nvPr>
        </p:nvSpPr>
        <p:spPr>
          <a:xfrm>
            <a:off x="116900" y="643575"/>
            <a:ext cx="8928000" cy="351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b="1" lang="en-GB" sz="2200" u="sng">
                <a:solidFill>
                  <a:srgbClr val="333333"/>
                </a:solidFill>
              </a:rPr>
              <a:t>I used to admire</a:t>
            </a:r>
            <a:r>
              <a:rPr lang="en-GB" sz="2200">
                <a:solidFill>
                  <a:srgbClr val="333333"/>
                </a:solidFill>
              </a:rPr>
              <a:t> a Ed Sheeran </a:t>
            </a:r>
            <a:endParaRPr b="1" sz="2200">
              <a:solidFill>
                <a:srgbClr val="33333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lang="en-GB" sz="2200">
                <a:solidFill>
                  <a:srgbClr val="333333"/>
                </a:solidFill>
              </a:rPr>
              <a:t>Mi modelo a seguir </a:t>
            </a:r>
            <a:r>
              <a:rPr b="1" lang="en-GB" sz="2200" u="sng">
                <a:solidFill>
                  <a:srgbClr val="333333"/>
                </a:solidFill>
              </a:rPr>
              <a:t>(he) </a:t>
            </a:r>
            <a:r>
              <a:rPr b="1" lang="en-GB" sz="2200" u="sng">
                <a:solidFill>
                  <a:srgbClr val="333333"/>
                </a:solidFill>
              </a:rPr>
              <a:t>fought</a:t>
            </a:r>
            <a:r>
              <a:rPr lang="en-GB" sz="2200">
                <a:solidFill>
                  <a:srgbClr val="333333"/>
                </a:solidFill>
              </a:rPr>
              <a:t> por diez años contra la pobreza.</a:t>
            </a:r>
            <a:endParaRPr b="1" sz="2200">
              <a:solidFill>
                <a:srgbClr val="33333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b="1" lang="en-GB" sz="2200" u="sng">
                <a:solidFill>
                  <a:srgbClr val="333333"/>
                </a:solidFill>
              </a:rPr>
              <a:t>I used to follow</a:t>
            </a:r>
            <a:r>
              <a:rPr lang="en-GB" sz="2200">
                <a:solidFill>
                  <a:srgbClr val="333333"/>
                </a:solidFill>
              </a:rPr>
              <a:t> a Shakira en las redes sociales.</a:t>
            </a:r>
            <a:r>
              <a:rPr b="1" lang="en-GB" sz="2200">
                <a:solidFill>
                  <a:srgbClr val="333333"/>
                </a:solidFill>
              </a:rPr>
              <a:t> </a:t>
            </a:r>
            <a:endParaRPr b="1" sz="2200">
              <a:solidFill>
                <a:srgbClr val="33333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lang="en-GB" sz="2200">
                <a:solidFill>
                  <a:srgbClr val="333333"/>
                </a:solidFill>
              </a:rPr>
              <a:t>Rosalía </a:t>
            </a:r>
            <a:r>
              <a:rPr b="1" lang="en-GB" sz="2200" u="sng">
                <a:solidFill>
                  <a:srgbClr val="333333"/>
                </a:solidFill>
              </a:rPr>
              <a:t>(she) worked </a:t>
            </a:r>
            <a:r>
              <a:rPr lang="en-GB" sz="2200">
                <a:solidFill>
                  <a:srgbClr val="333333"/>
                </a:solidFill>
              </a:rPr>
              <a:t>con una organización benéfica el año pasado. </a:t>
            </a:r>
            <a:endParaRPr b="1" sz="2200">
              <a:solidFill>
                <a:srgbClr val="33333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lang="en-GB" sz="2200">
                <a:solidFill>
                  <a:srgbClr val="333333"/>
                </a:solidFill>
              </a:rPr>
              <a:t>Mi cantante favorita </a:t>
            </a:r>
            <a:r>
              <a:rPr b="1" lang="en-GB" sz="2200" u="sng">
                <a:solidFill>
                  <a:srgbClr val="333333"/>
                </a:solidFill>
              </a:rPr>
              <a:t>was</a:t>
            </a:r>
            <a:r>
              <a:rPr lang="en-GB" sz="2200">
                <a:solidFill>
                  <a:srgbClr val="333333"/>
                </a:solidFill>
              </a:rPr>
              <a:t> Taylor Swift. </a:t>
            </a:r>
            <a:endParaRPr b="1" sz="2200">
              <a:solidFill>
                <a:srgbClr val="33333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lang="en-GB" sz="2200">
                <a:solidFill>
                  <a:srgbClr val="333333"/>
                </a:solidFill>
              </a:rPr>
              <a:t>Mi actriz favorita </a:t>
            </a:r>
            <a:r>
              <a:rPr b="1" lang="en-GB" sz="2200" u="sng">
                <a:solidFill>
                  <a:srgbClr val="333333"/>
                </a:solidFill>
              </a:rPr>
              <a:t>was</a:t>
            </a:r>
            <a:r>
              <a:rPr lang="en-GB" sz="2200">
                <a:solidFill>
                  <a:srgbClr val="333333"/>
                </a:solidFill>
              </a:rPr>
              <a:t> Penélope Cruz. </a:t>
            </a:r>
            <a:endParaRPr b="1" sz="2200">
              <a:solidFill>
                <a:srgbClr val="33333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Montserrat"/>
              <a:buAutoNum type="arabicPeriod"/>
            </a:pPr>
            <a:r>
              <a:rPr lang="en-GB" sz="2200">
                <a:solidFill>
                  <a:srgbClr val="333333"/>
                </a:solidFill>
              </a:rPr>
              <a:t>J Balvin </a:t>
            </a:r>
            <a:r>
              <a:rPr b="1" lang="en-GB" sz="2200" u="sng">
                <a:solidFill>
                  <a:srgbClr val="333333"/>
                </a:solidFill>
              </a:rPr>
              <a:t>(he) raised</a:t>
            </a:r>
            <a:r>
              <a:rPr lang="en-GB" sz="2200">
                <a:solidFill>
                  <a:srgbClr val="333333"/>
                </a:solidFill>
              </a:rPr>
              <a:t> fondos para organizaciones benéficas el mes pasado con su nueva canción.</a:t>
            </a:r>
            <a:r>
              <a:rPr b="1" lang="en-GB" sz="2200">
                <a:solidFill>
                  <a:srgbClr val="333333"/>
                </a:solidFill>
              </a:rPr>
              <a:t> </a:t>
            </a:r>
            <a:endParaRPr sz="1900"/>
          </a:p>
        </p:txBody>
      </p:sp>
      <p:sp>
        <p:nvSpPr>
          <p:cNvPr id="146" name="Google Shape;146;p23"/>
          <p:cNvSpPr txBox="1"/>
          <p:nvPr/>
        </p:nvSpPr>
        <p:spPr>
          <a:xfrm>
            <a:off x="530750" y="73275"/>
            <a:ext cx="22347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La gramática</a:t>
            </a:r>
            <a:endParaRPr b="1" sz="2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