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2c8c489a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2c8c489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2c8c489a_0_16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c2c8c489a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c2c8c489a_0_2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8c2c8c489a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2c8c489a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c2c8c489a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2c8c489a_0_4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c2c8c489a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c2c8c489a_0_4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c2c8c489a_0_4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c2c8c489a_0_5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c2c8c489a_0_5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792b852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792b85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792b852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c792b852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2: Net / Racket &amp; Wall Games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Tennis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chemeClr val="dk2"/>
                </a:solidFill>
              </a:rPr>
              <a:t>Physical Development - Applying Learning 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chemeClr val="dk2"/>
                </a:solidFill>
              </a:rPr>
              <a:t>Alistair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815475" y="72380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5500">
                <a:solidFill>
                  <a:schemeClr val="dk2"/>
                </a:solidFill>
              </a:rPr>
              <a:t>For this lesson you will need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612525"/>
            <a:ext cx="77832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7302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300"/>
              <a:buChar char="●"/>
            </a:pPr>
            <a:r>
              <a:rPr lang="en-GB" sz="4300"/>
              <a:t>Tennis ball</a:t>
            </a:r>
            <a:endParaRPr sz="4300"/>
          </a:p>
          <a:p>
            <a:pPr indent="-730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300"/>
              <a:buChar char="●"/>
            </a:pPr>
            <a:r>
              <a:rPr lang="en-GB" sz="4300"/>
              <a:t>Soft ball</a:t>
            </a:r>
            <a:endParaRPr sz="4300"/>
          </a:p>
          <a:p>
            <a:pPr indent="-730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300"/>
              <a:buChar char="●"/>
            </a:pPr>
            <a:r>
              <a:rPr lang="en-GB" sz="4300"/>
              <a:t>Tennis racket</a:t>
            </a:r>
            <a:endParaRPr sz="4300"/>
          </a:p>
          <a:p>
            <a:pPr indent="-730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300"/>
              <a:buChar char="●"/>
            </a:pPr>
            <a:r>
              <a:rPr lang="en-GB" sz="4300"/>
              <a:t>Chalk</a:t>
            </a:r>
            <a:endParaRPr sz="4300"/>
          </a:p>
          <a:p>
            <a:pPr indent="-730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300"/>
              <a:buChar char="●"/>
            </a:pPr>
            <a:r>
              <a:rPr lang="en-GB" sz="4300"/>
              <a:t>Balloon</a:t>
            </a:r>
            <a:endParaRPr sz="4300"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0" y="8041925"/>
            <a:ext cx="106845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1242000" y="99655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600">
                <a:solidFill>
                  <a:schemeClr val="dk2"/>
                </a:solidFill>
              </a:rPr>
              <a:t>Let’s get ready</a:t>
            </a:r>
            <a:r>
              <a:rPr lang="en-GB" sz="4800">
                <a:solidFill>
                  <a:schemeClr val="dk2"/>
                </a:solidFill>
              </a:rPr>
              <a:t> 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79550" y="2282425"/>
            <a:ext cx="169887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6921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Find a quiet, clear space to work away from distractions.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Ensure the area is safe and that your child is feeling fit and well to take part in the lesson.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Check you are wearing the right clothes for sport &amp; physical activity.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Make sure your resources are nearby.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Use a familiar reference to prepare the learner that the activity is going to start. This could be a symbol, sound or song. </a:t>
            </a:r>
            <a:endParaRPr sz="37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678075" y="7505600"/>
            <a:ext cx="105711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Warm up...</a:t>
            </a:r>
            <a:endParaRPr b="1" sz="8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401350" y="6783800"/>
            <a:ext cx="157890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Stretch, walk, jog and jump to get our muscles ready to play tennis (warm up can last between 2 &amp; 5 minutes).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1683875" y="3153450"/>
            <a:ext cx="14420100" cy="22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Stretch									Jog											Jump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0">
                <a:solidFill>
                  <a:schemeClr val="dk2"/>
                </a:solidFill>
              </a:rPr>
              <a:t>Sequences of movement...</a:t>
            </a:r>
            <a:endParaRPr sz="7500">
              <a:solidFill>
                <a:schemeClr val="dk2"/>
              </a:solidFill>
            </a:endParaRPr>
          </a:p>
        </p:txBody>
      </p:sp>
      <p:sp>
        <p:nvSpPr>
          <p:cNvPr id="114" name="Google Shape;114;p18"/>
          <p:cNvSpPr txBox="1"/>
          <p:nvPr>
            <p:ph idx="4294967295" type="subTitle"/>
          </p:nvPr>
        </p:nvSpPr>
        <p:spPr>
          <a:xfrm>
            <a:off x="484500" y="5595850"/>
            <a:ext cx="17319000" cy="19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chemeClr val="dk2"/>
                </a:solidFill>
              </a:rPr>
              <a:t>Practice Tennis shots against a wall with a focus on movement and balance. Encourage your child to move forwards / backwards &amp; sideways to make their shot. Highlight the concept of balance and levels of movement (crouching &amp; stretching).</a:t>
            </a:r>
            <a:endParaRPr b="1" sz="3500">
              <a:solidFill>
                <a:schemeClr val="dk2"/>
              </a:solidFill>
            </a:endParaRPr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1376375" y="3153450"/>
            <a:ext cx="15032400" cy="22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Tennis									Wall											Crouch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600">
                <a:solidFill>
                  <a:schemeClr val="dk2"/>
                </a:solidFill>
              </a:rPr>
              <a:t>Skills...</a:t>
            </a:r>
            <a:endParaRPr sz="8600">
              <a:solidFill>
                <a:schemeClr val="dk2"/>
              </a:solidFill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1302875" y="6138125"/>
            <a:ext cx="15880200" cy="16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Practice Tennis shots aiming for specific targets (use chalk / tape to mark targets on a wall). Begin to introduce shots with more power and from a different angle.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1376375" y="3153450"/>
            <a:ext cx="15032400" cy="22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Tennis	shot						Target									Power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715950" y="737650"/>
            <a:ext cx="16856100" cy="8028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917950" y="2341800"/>
            <a:ext cx="51708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easier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917950" y="3262475"/>
            <a:ext cx="5170800" cy="5192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*Use larger balls / balloons to practise tennis shots.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*Focus on fewer skills / movements and progress at a pace appropriate to the learner.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>
            <p:ph idx="3" type="subTitle"/>
          </p:nvPr>
        </p:nvSpPr>
        <p:spPr>
          <a:xfrm>
            <a:off x="6321063" y="2341800"/>
            <a:ext cx="56010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harder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0"/>
          <p:cNvSpPr txBox="1"/>
          <p:nvPr>
            <p:ph idx="4" type="body"/>
          </p:nvPr>
        </p:nvSpPr>
        <p:spPr>
          <a:xfrm>
            <a:off x="6321175" y="3266575"/>
            <a:ext cx="5601000" cy="5192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*Look at our masterclass and explore ‘top tips’ from International tennis players and coaches.</a:t>
            </a:r>
            <a:endParaRPr sz="2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*Search for local opportunities to play / watch tennis in your local community.</a:t>
            </a:r>
            <a:endParaRPr sz="2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*Refine skills e.g. experiment with different kinds of tennis shots (overhead / drop shot).</a:t>
            </a: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700"/>
          </a:p>
        </p:txBody>
      </p:sp>
      <p:sp>
        <p:nvSpPr>
          <p:cNvPr id="134" name="Google Shape;134;p20"/>
          <p:cNvSpPr txBox="1"/>
          <p:nvPr>
            <p:ph idx="5" type="subTitle"/>
          </p:nvPr>
        </p:nvSpPr>
        <p:spPr>
          <a:xfrm>
            <a:off x="12199250" y="2341788"/>
            <a:ext cx="51708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More ideas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>
            <p:ph idx="6" type="body"/>
          </p:nvPr>
        </p:nvSpPr>
        <p:spPr>
          <a:xfrm>
            <a:off x="12199250" y="3266425"/>
            <a:ext cx="5170800" cy="5192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*Ask a parent or carer to help you search for and watch tennis-specific content online.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*Think about healthy eating and research what a top tennis player might eat.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2867400" y="11321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11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*STEP Principle*</a:t>
            </a:r>
            <a:endParaRPr b="0" sz="57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1"/>
          <p:cNvSpPr txBox="1"/>
          <p:nvPr/>
        </p:nvSpPr>
        <p:spPr>
          <a:xfrm>
            <a:off x="1289700" y="4157125"/>
            <a:ext cx="16356600" cy="3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latin typeface="Montserrat"/>
                <a:ea typeface="Montserrat"/>
                <a:cs typeface="Montserrat"/>
                <a:sym typeface="Montserrat"/>
              </a:rPr>
              <a:t>All of our activities can be adapted using the step principle</a:t>
            </a:r>
            <a:endParaRPr b="1" i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latin typeface="Montserrat"/>
                <a:ea typeface="Montserrat"/>
                <a:cs typeface="Montserrat"/>
                <a:sym typeface="Montserrat"/>
              </a:rPr>
              <a:t>(Space, Task, Equipment, People)</a:t>
            </a:r>
            <a:endParaRPr b="1" i="1"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e.g. Balloon with beads in to support visually impaired learners / Bigger, brighter resources / Adapt space &amp; activities to suit wheelchair users e.g. offer physical support (shared holding of the racket) for ‘power shots.’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7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825" y="7683100"/>
            <a:ext cx="1472325" cy="147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1531050" y="2316600"/>
            <a:ext cx="15644700" cy="56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Share your work with Oak National</a:t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you'd like to, please ask your parent or carer to share your work on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Instagram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or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Twitter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tagging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@OakNational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#LearnwithOak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