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Lst>
  <p:sldSz cy="10287000" cx="18288000"/>
  <p:notesSz cx="6858000" cy="9144000"/>
  <p:embeddedFontLst>
    <p:embeddedFont>
      <p:font typeface="Montserrat SemiBold"/>
      <p:regular r:id="rId15"/>
      <p:bold r:id="rId16"/>
      <p:italic r:id="rId17"/>
      <p:boldItalic r:id="rId18"/>
    </p:embeddedFont>
    <p:embeddedFont>
      <p:font typeface="Montserrat"/>
      <p:regular r:id="rId19"/>
      <p:bold r:id="rId20"/>
      <p:italic r:id="rId21"/>
      <p:boldItalic r:id="rId22"/>
    </p:embeddedFont>
    <p:embeddedFont>
      <p:font typeface="Montserrat Medium"/>
      <p:regular r:id="rId23"/>
      <p:bold r:id="rId24"/>
      <p:italic r:id="rId25"/>
      <p:boldItalic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Montserrat-bold.fntdata"/><Relationship Id="rId22" Type="http://schemas.openxmlformats.org/officeDocument/2006/relationships/font" Target="fonts/Montserrat-boldItalic.fntdata"/><Relationship Id="rId21" Type="http://schemas.openxmlformats.org/officeDocument/2006/relationships/font" Target="fonts/Montserrat-italic.fntdata"/><Relationship Id="rId24" Type="http://schemas.openxmlformats.org/officeDocument/2006/relationships/font" Target="fonts/MontserratMedium-bold.fntdata"/><Relationship Id="rId23" Type="http://schemas.openxmlformats.org/officeDocument/2006/relationships/font" Target="fonts/MontserratMedium-regular.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MontserratMedium-boldItalic.fntdata"/><Relationship Id="rId25" Type="http://schemas.openxmlformats.org/officeDocument/2006/relationships/font" Target="fonts/MontserratMedium-italic.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font" Target="fonts/MontserratSemiBold-regular.fntdata"/><Relationship Id="rId14" Type="http://schemas.openxmlformats.org/officeDocument/2006/relationships/slide" Target="slides/slide10.xml"/><Relationship Id="rId17" Type="http://schemas.openxmlformats.org/officeDocument/2006/relationships/font" Target="fonts/MontserratSemiBold-italic.fntdata"/><Relationship Id="rId16" Type="http://schemas.openxmlformats.org/officeDocument/2006/relationships/font" Target="fonts/MontserratSemiBold-bold.fntdata"/><Relationship Id="rId19" Type="http://schemas.openxmlformats.org/officeDocument/2006/relationships/font" Target="fonts/Montserrat-regular.fntdata"/><Relationship Id="rId18" Type="http://schemas.openxmlformats.org/officeDocument/2006/relationships/font" Target="fonts/MontserratSemiBold-bold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8ed77893aa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8ed77893aa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8bb607c5d0_0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8bb607c5d0_0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8bb607c5d0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8bb607c5d0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8bb607c5d0_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8bb607c5d0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8bb607c5d0_0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8bb607c5d0_0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8bb607c5d0_6_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8bb607c5d0_6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8d1a9aa8f4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8d1a9aa8f4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8d1a9aa8f4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g8d1a9aa8f4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8d1a9aa8f4_0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3" name="Google Shape;133;g8d1a9aa8f4_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g8bb607c5d0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0" name="Google Shape;140;g8bb607c5d0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rgbClr val="4B3241"/>
              </a:buClr>
              <a:buSzPts val="7200"/>
              <a:buFont typeface="Montserrat SemiBold"/>
              <a:buNone/>
              <a:defRPr b="0" i="1" sz="7200">
                <a:solidFill>
                  <a:srgbClr val="4B3241"/>
                </a:solidFill>
                <a:latin typeface="Montserrat SemiBold"/>
                <a:ea typeface="Montserrat SemiBold"/>
                <a:cs typeface="Montserrat SemiBold"/>
                <a:sym typeface="Montserrat SemiBold"/>
              </a:defRPr>
            </a:lvl1pPr>
            <a:lvl2pPr lvl="1">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rgbClr val="4B3241"/>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2000"/>
              </a:spcBef>
              <a:spcAft>
                <a:spcPts val="0"/>
              </a:spcAft>
              <a:buNone/>
              <a:defRPr>
                <a:solidFill>
                  <a:srgbClr val="4B3241"/>
                </a:solidFill>
              </a:defRPr>
            </a:lvl3pPr>
            <a:lvl4pPr lvl="3">
              <a:spcBef>
                <a:spcPts val="2000"/>
              </a:spcBef>
              <a:spcAft>
                <a:spcPts val="0"/>
              </a:spcAft>
              <a:buNone/>
              <a:defRPr>
                <a:solidFill>
                  <a:srgbClr val="4B3241"/>
                </a:solidFill>
              </a:defRPr>
            </a:lvl4pPr>
            <a:lvl5pPr lvl="4">
              <a:spcBef>
                <a:spcPts val="2000"/>
              </a:spcBef>
              <a:spcAft>
                <a:spcPts val="0"/>
              </a:spcAft>
              <a:buNone/>
              <a:defRPr>
                <a:solidFill>
                  <a:srgbClr val="4B3241"/>
                </a:solidFill>
              </a:defRPr>
            </a:lvl5pPr>
            <a:lvl6pPr lvl="5">
              <a:spcBef>
                <a:spcPts val="2000"/>
              </a:spcBef>
              <a:spcAft>
                <a:spcPts val="0"/>
              </a:spcAft>
              <a:buNone/>
              <a:defRPr>
                <a:solidFill>
                  <a:srgbClr val="4B3241"/>
                </a:solidFill>
              </a:defRPr>
            </a:lvl6pPr>
            <a:lvl7pPr lvl="6">
              <a:spcBef>
                <a:spcPts val="2000"/>
              </a:spcBef>
              <a:spcAft>
                <a:spcPts val="0"/>
              </a:spcAft>
              <a:buNone/>
              <a:defRPr>
                <a:solidFill>
                  <a:srgbClr val="4B3241"/>
                </a:solidFill>
              </a:defRPr>
            </a:lvl7pPr>
            <a:lvl8pPr lvl="7">
              <a:spcBef>
                <a:spcPts val="2000"/>
              </a:spcBef>
              <a:spcAft>
                <a:spcPts val="0"/>
              </a:spcAft>
              <a:buNone/>
              <a:defRPr>
                <a:solidFill>
                  <a:srgbClr val="4B3241"/>
                </a:solidFill>
              </a:defRPr>
            </a:lvl8pPr>
            <a:lvl9pPr lvl="8">
              <a:spcBef>
                <a:spcPts val="2000"/>
              </a:spcBef>
              <a:spcAft>
                <a:spcPts val="2000"/>
              </a:spcAft>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1" name="Shape 71"/>
        <p:cNvGrpSpPr/>
        <p:nvPr/>
      </p:nvGrpSpPr>
      <p:grpSpPr>
        <a:xfrm>
          <a:off x="0" y="0"/>
          <a:ext cx="0" cy="0"/>
          <a:chOff x="0" y="0"/>
          <a:chExt cx="0" cy="0"/>
        </a:xfrm>
      </p:grpSpPr>
      <p:sp>
        <p:nvSpPr>
          <p:cNvPr id="72" name="Google Shape;72;p12"/>
          <p:cNvSpPr txBox="1"/>
          <p:nvPr>
            <p:ph idx="1" type="body"/>
          </p:nvPr>
        </p:nvSpPr>
        <p:spPr>
          <a:xfrm>
            <a:off x="936000" y="9252000"/>
            <a:ext cx="7884000" cy="6408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1600"/>
              <a:buNone/>
              <a:defRPr sz="16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
        <p:nvSpPr>
          <p:cNvPr id="74" name="Google Shape;74;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7200"/>
              <a:buNone/>
              <a:defRPr sz="7200">
                <a:solidFill>
                  <a:srgbClr val="4B3241"/>
                </a:solidFill>
              </a:defRPr>
            </a:lvl2pPr>
            <a:lvl3pPr lvl="2" rtl="0" algn="ctr">
              <a:spcBef>
                <a:spcPts val="0"/>
              </a:spcBef>
              <a:spcAft>
                <a:spcPts val="0"/>
              </a:spcAft>
              <a:buClr>
                <a:srgbClr val="4B3241"/>
              </a:buClr>
              <a:buSzPts val="7200"/>
              <a:buNone/>
              <a:defRPr sz="7200">
                <a:solidFill>
                  <a:srgbClr val="4B3241"/>
                </a:solidFill>
              </a:defRPr>
            </a:lvl3pPr>
            <a:lvl4pPr lvl="3" rtl="0" algn="ctr">
              <a:spcBef>
                <a:spcPts val="0"/>
              </a:spcBef>
              <a:spcAft>
                <a:spcPts val="0"/>
              </a:spcAft>
              <a:buClr>
                <a:srgbClr val="4B3241"/>
              </a:buClr>
              <a:buSzPts val="7200"/>
              <a:buNone/>
              <a:defRPr sz="7200">
                <a:solidFill>
                  <a:srgbClr val="4B3241"/>
                </a:solidFill>
              </a:defRPr>
            </a:lvl4pPr>
            <a:lvl5pPr lvl="4" rtl="0" algn="ctr">
              <a:spcBef>
                <a:spcPts val="0"/>
              </a:spcBef>
              <a:spcAft>
                <a:spcPts val="0"/>
              </a:spcAft>
              <a:buClr>
                <a:srgbClr val="4B3241"/>
              </a:buClr>
              <a:buSzPts val="7200"/>
              <a:buNone/>
              <a:defRPr sz="7200">
                <a:solidFill>
                  <a:srgbClr val="4B3241"/>
                </a:solidFill>
              </a:defRPr>
            </a:lvl5pPr>
            <a:lvl6pPr lvl="5" rtl="0" algn="ctr">
              <a:spcBef>
                <a:spcPts val="0"/>
              </a:spcBef>
              <a:spcAft>
                <a:spcPts val="0"/>
              </a:spcAft>
              <a:buClr>
                <a:srgbClr val="4B3241"/>
              </a:buClr>
              <a:buSzPts val="7200"/>
              <a:buNone/>
              <a:defRPr sz="7200">
                <a:solidFill>
                  <a:srgbClr val="4B3241"/>
                </a:solidFill>
              </a:defRPr>
            </a:lvl6pPr>
            <a:lvl7pPr lvl="6" rtl="0" algn="ctr">
              <a:spcBef>
                <a:spcPts val="0"/>
              </a:spcBef>
              <a:spcAft>
                <a:spcPts val="0"/>
              </a:spcAft>
              <a:buClr>
                <a:srgbClr val="4B3241"/>
              </a:buClr>
              <a:buSzPts val="7200"/>
              <a:buNone/>
              <a:defRPr sz="7200">
                <a:solidFill>
                  <a:srgbClr val="4B3241"/>
                </a:solidFill>
              </a:defRPr>
            </a:lvl7pPr>
            <a:lvl8pPr lvl="7" rtl="0" algn="ctr">
              <a:spcBef>
                <a:spcPts val="0"/>
              </a:spcBef>
              <a:spcAft>
                <a:spcPts val="0"/>
              </a:spcAft>
              <a:buClr>
                <a:srgbClr val="4B3241"/>
              </a:buClr>
              <a:buSzPts val="7200"/>
              <a:buNone/>
              <a:defRPr sz="7200">
                <a:solidFill>
                  <a:srgbClr val="4B3241"/>
                </a:solidFill>
              </a:defRPr>
            </a:lvl8pPr>
            <a:lvl9pPr lvl="8" rtl="0" algn="ctr">
              <a:spcBef>
                <a:spcPts val="0"/>
              </a:spcBef>
              <a:spcAft>
                <a:spcPts val="0"/>
              </a:spcAft>
              <a:buClr>
                <a:srgbClr val="4B3241"/>
              </a:buClr>
              <a:buSzPts val="7200"/>
              <a:buNone/>
              <a:defRPr sz="7200">
                <a:solidFill>
                  <a:srgbClr val="4B3241"/>
                </a:solidFill>
              </a:defRPr>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sz="2800"/>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nSpc>
                <a:spcPct val="115000"/>
              </a:lnSpc>
              <a:spcBef>
                <a:spcPts val="0"/>
              </a:spcBef>
              <a:spcAft>
                <a:spcPts val="0"/>
              </a:spcAft>
              <a:buSzPts val="2800"/>
              <a:buChar char="●"/>
              <a:defRPr sz="2800"/>
            </a:lvl1pPr>
            <a:lvl2pPr indent="-406400" lvl="1" marL="914400">
              <a:lnSpc>
                <a:spcPct val="115000"/>
              </a:lnSpc>
              <a:spcBef>
                <a:spcPts val="1200"/>
              </a:spcBef>
              <a:spcAft>
                <a:spcPts val="0"/>
              </a:spcAft>
              <a:buSzPts val="2800"/>
              <a:buChar char="–"/>
              <a:defRPr sz="2800"/>
            </a:lvl2pPr>
            <a:lvl3pPr indent="-406400" lvl="2" marL="1371600">
              <a:lnSpc>
                <a:spcPct val="115000"/>
              </a:lnSpc>
              <a:spcBef>
                <a:spcPts val="1200"/>
              </a:spcBef>
              <a:spcAft>
                <a:spcPts val="0"/>
              </a:spcAft>
              <a:buSzPts val="2800"/>
              <a:buChar char="–"/>
              <a:defRPr/>
            </a:lvl3pPr>
            <a:lvl4pPr indent="-406400" lvl="3" marL="1828800">
              <a:lnSpc>
                <a:spcPct val="115000"/>
              </a:lnSpc>
              <a:spcBef>
                <a:spcPts val="1200"/>
              </a:spcBef>
              <a:spcAft>
                <a:spcPts val="0"/>
              </a:spcAft>
              <a:buSzPts val="2800"/>
              <a:buChar char="–"/>
              <a:defRPr/>
            </a:lvl4pPr>
            <a:lvl5pPr indent="-406400" lvl="4" marL="2286000">
              <a:lnSpc>
                <a:spcPct val="115000"/>
              </a:lnSpc>
              <a:spcBef>
                <a:spcPts val="1200"/>
              </a:spcBef>
              <a:spcAft>
                <a:spcPts val="0"/>
              </a:spcAft>
              <a:buSzPts val="2800"/>
              <a:buChar char="–"/>
              <a:defRPr/>
            </a:lvl5pPr>
            <a:lvl6pPr indent="-406400" lvl="5" marL="2743200">
              <a:lnSpc>
                <a:spcPct val="115000"/>
              </a:lnSpc>
              <a:spcBef>
                <a:spcPts val="1200"/>
              </a:spcBef>
              <a:spcAft>
                <a:spcPts val="0"/>
              </a:spcAft>
              <a:buSzPts val="2800"/>
              <a:buChar char="–"/>
              <a:defRPr/>
            </a:lvl6pPr>
            <a:lvl7pPr indent="-406400" lvl="6" marL="3200400">
              <a:lnSpc>
                <a:spcPct val="115000"/>
              </a:lnSpc>
              <a:spcBef>
                <a:spcPts val="1200"/>
              </a:spcBef>
              <a:spcAft>
                <a:spcPts val="0"/>
              </a:spcAft>
              <a:buSzPts val="2800"/>
              <a:buChar char="–"/>
              <a:defRPr/>
            </a:lvl7pPr>
            <a:lvl8pPr indent="-406400" lvl="7" marL="3657600">
              <a:lnSpc>
                <a:spcPct val="115000"/>
              </a:lnSpc>
              <a:spcBef>
                <a:spcPts val="1200"/>
              </a:spcBef>
              <a:spcAft>
                <a:spcPts val="0"/>
              </a:spcAft>
              <a:buSzPts val="2800"/>
              <a:buChar char="–"/>
              <a:defRPr/>
            </a:lvl8pPr>
            <a:lvl9pPr indent="-406400" lvl="8" marL="4114800">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1.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0" cy="63195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406400" lvl="4" marL="22860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5pPr>
            <a:lvl6pPr indent="-406400" lvl="5" marL="27432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6pPr>
            <a:lvl7pPr indent="-406400" lvl="6" marL="32004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7pPr>
            <a:lvl8pPr indent="-406400" lvl="7" marL="3657600">
              <a:lnSpc>
                <a:spcPct val="130000"/>
              </a:lnSpc>
              <a:spcBef>
                <a:spcPts val="8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8pPr>
            <a:lvl9pPr indent="-406400" lvl="8" marL="4114800">
              <a:lnSpc>
                <a:spcPct val="130000"/>
              </a:lnSpc>
              <a:spcBef>
                <a:spcPts val="800"/>
              </a:spcBef>
              <a:spcAft>
                <a:spcPts val="400"/>
              </a:spcAft>
              <a:buClr>
                <a:schemeClr val="dk2"/>
              </a:buClr>
              <a:buSzPts val="2800"/>
              <a:buFont typeface="Montserrat"/>
              <a:buChar char="–"/>
              <a:defRPr sz="2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80" name="Google Shape;80;p14"/>
          <p:cNvSpPr txBox="1"/>
          <p:nvPr>
            <p:ph idx="4294967295" type="ctrTitle"/>
          </p:nvPr>
        </p:nvSpPr>
        <p:spPr>
          <a:xfrm>
            <a:off x="670850" y="3199450"/>
            <a:ext cx="13111200" cy="1585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What is ‘decolonisation’?</a:t>
            </a:r>
            <a:endParaRPr/>
          </a:p>
          <a:p>
            <a:pPr indent="0" lvl="0" marL="0" rtl="0" algn="l">
              <a:spcBef>
                <a:spcPts val="0"/>
              </a:spcBef>
              <a:spcAft>
                <a:spcPts val="0"/>
              </a:spcAft>
              <a:buNone/>
            </a:pPr>
            <a:r>
              <a:t/>
            </a:r>
            <a:endParaRPr/>
          </a:p>
        </p:txBody>
      </p:sp>
      <p:sp>
        <p:nvSpPr>
          <p:cNvPr id="81" name="Google Shape;81;p14"/>
          <p:cNvSpPr txBox="1"/>
          <p:nvPr>
            <p:ph idx="4294967295" type="subTitle"/>
          </p:nvPr>
        </p:nvSpPr>
        <p:spPr>
          <a:xfrm>
            <a:off x="546925" y="890050"/>
            <a:ext cx="16452000" cy="2134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4B3241"/>
                </a:solidFill>
              </a:rPr>
              <a:t>KS3 History- Lesson 1 of 4 </a:t>
            </a:r>
            <a:endParaRPr>
              <a:solidFill>
                <a:srgbClr val="4B3241"/>
              </a:solidFill>
            </a:endParaRPr>
          </a:p>
          <a:p>
            <a:pPr indent="0" lvl="0" marL="0" rtl="0" algn="l">
              <a:spcBef>
                <a:spcPts val="2000"/>
              </a:spcBef>
              <a:spcAft>
                <a:spcPts val="0"/>
              </a:spcAft>
              <a:buNone/>
            </a:pPr>
            <a:r>
              <a:t/>
            </a:r>
            <a:endParaRPr/>
          </a:p>
          <a:p>
            <a:pPr indent="0" lvl="0" marL="0" rtl="0" algn="l">
              <a:spcBef>
                <a:spcPts val="2000"/>
              </a:spcBef>
              <a:spcAft>
                <a:spcPts val="2000"/>
              </a:spcAft>
              <a:buNone/>
            </a:pPr>
            <a:r>
              <a:t/>
            </a:r>
            <a:endParaRPr/>
          </a:p>
        </p:txBody>
      </p:sp>
      <p:sp>
        <p:nvSpPr>
          <p:cNvPr id="82" name="Google Shape;82;p14"/>
          <p:cNvSpPr txBox="1"/>
          <p:nvPr>
            <p:ph idx="4294967295" type="subTitle"/>
          </p:nvPr>
        </p:nvSpPr>
        <p:spPr>
          <a:xfrm>
            <a:off x="699325" y="4784650"/>
            <a:ext cx="16452000" cy="1585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Enquiry: Who ‘decolonised’ in the twentieth century?</a:t>
            </a:r>
            <a:endParaRPr/>
          </a:p>
          <a:p>
            <a:pPr indent="0" lvl="0" marL="0" rtl="0" algn="l">
              <a:spcBef>
                <a:spcPts val="2000"/>
              </a:spcBef>
              <a:spcAft>
                <a:spcPts val="2000"/>
              </a:spcAft>
              <a:buNone/>
            </a:pPr>
            <a:r>
              <a:t/>
            </a:r>
            <a:endParaRPr>
              <a:solidFill>
                <a:srgbClr val="4B3241"/>
              </a:solidFill>
            </a:endParaRPr>
          </a:p>
        </p:txBody>
      </p:sp>
      <p:sp>
        <p:nvSpPr>
          <p:cNvPr id="83" name="Google Shape;83;p14"/>
          <p:cNvSpPr txBox="1"/>
          <p:nvPr>
            <p:ph idx="4294967295" type="subTitle"/>
          </p:nvPr>
        </p:nvSpPr>
        <p:spPr>
          <a:xfrm>
            <a:off x="917950" y="8210950"/>
            <a:ext cx="7902000" cy="12390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solidFill>
                  <a:srgbClr val="4B3241"/>
                </a:solidFill>
              </a:rPr>
              <a:t>Ms Apps</a:t>
            </a:r>
            <a:endParaRPr>
              <a:solidFill>
                <a:srgbClr val="4B324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23"/>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50" name="Google Shape;150;p23"/>
          <p:cNvSpPr txBox="1"/>
          <p:nvPr>
            <p:ph type="title"/>
          </p:nvPr>
        </p:nvSpPr>
        <p:spPr>
          <a:xfrm>
            <a:off x="917950" y="2804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5600"/>
              <a:t>Comprehension Questions</a:t>
            </a:r>
            <a:endParaRPr sz="5600"/>
          </a:p>
        </p:txBody>
      </p:sp>
      <p:sp>
        <p:nvSpPr>
          <p:cNvPr id="151" name="Google Shape;151;p23"/>
          <p:cNvSpPr txBox="1"/>
          <p:nvPr>
            <p:ph idx="1" type="body"/>
          </p:nvPr>
        </p:nvSpPr>
        <p:spPr>
          <a:xfrm>
            <a:off x="917950" y="1809500"/>
            <a:ext cx="16452000" cy="7925400"/>
          </a:xfrm>
          <a:prstGeom prst="rect">
            <a:avLst/>
          </a:prstGeom>
        </p:spPr>
        <p:txBody>
          <a:bodyPr anchorCtr="0" anchor="t" bIns="0" lIns="0" spcFirstLastPara="1" rIns="0" wrap="square" tIns="0">
            <a:noAutofit/>
          </a:bodyPr>
          <a:lstStyle/>
          <a:p>
            <a:pPr indent="-698500" lvl="0" marL="914400" rtl="0" algn="l">
              <a:lnSpc>
                <a:spcPct val="100000"/>
              </a:lnSpc>
              <a:spcBef>
                <a:spcPts val="0"/>
              </a:spcBef>
              <a:spcAft>
                <a:spcPts val="0"/>
              </a:spcAft>
              <a:buClr>
                <a:srgbClr val="000000"/>
              </a:buClr>
              <a:buSzPts val="3800"/>
              <a:buAutoNum type="arabicPeriod"/>
            </a:pPr>
            <a:r>
              <a:rPr lang="en-GB" sz="3800">
                <a:solidFill>
                  <a:srgbClr val="000000"/>
                </a:solidFill>
              </a:rPr>
              <a:t>What was Home Rule?</a:t>
            </a:r>
            <a:endParaRPr sz="3800">
              <a:solidFill>
                <a:srgbClr val="000000"/>
              </a:solidFill>
            </a:endParaRPr>
          </a:p>
          <a:p>
            <a:pPr indent="0" lvl="0" marL="0" rtl="0" algn="l">
              <a:lnSpc>
                <a:spcPct val="100000"/>
              </a:lnSpc>
              <a:spcBef>
                <a:spcPts val="0"/>
              </a:spcBef>
              <a:spcAft>
                <a:spcPts val="0"/>
              </a:spcAft>
              <a:buNone/>
            </a:pPr>
            <a:r>
              <a:t/>
            </a:r>
            <a:endParaRPr sz="3800">
              <a:solidFill>
                <a:srgbClr val="000000"/>
              </a:solidFill>
            </a:endParaRPr>
          </a:p>
          <a:p>
            <a:pPr indent="0" lvl="0" marL="0" rtl="0" algn="l">
              <a:lnSpc>
                <a:spcPct val="100000"/>
              </a:lnSpc>
              <a:spcBef>
                <a:spcPts val="0"/>
              </a:spcBef>
              <a:spcAft>
                <a:spcPts val="0"/>
              </a:spcAft>
              <a:buNone/>
            </a:pPr>
            <a:r>
              <a:rPr lang="en-GB" sz="3800" u="sng">
                <a:solidFill>
                  <a:srgbClr val="000000"/>
                </a:solidFill>
              </a:rPr>
              <a:t>Sentence starter:</a:t>
            </a:r>
            <a:r>
              <a:rPr lang="en-GB" sz="3800">
                <a:solidFill>
                  <a:srgbClr val="000000"/>
                </a:solidFill>
              </a:rPr>
              <a:t>  Home Rule was...</a:t>
            </a:r>
            <a:endParaRPr sz="3800">
              <a:solidFill>
                <a:srgbClr val="000000"/>
              </a:solidFill>
            </a:endParaRPr>
          </a:p>
          <a:p>
            <a:pPr indent="0" lvl="0" marL="0" rtl="0" algn="l">
              <a:lnSpc>
                <a:spcPct val="100000"/>
              </a:lnSpc>
              <a:spcBef>
                <a:spcPts val="0"/>
              </a:spcBef>
              <a:spcAft>
                <a:spcPts val="0"/>
              </a:spcAft>
              <a:buNone/>
            </a:pPr>
            <a:r>
              <a:t/>
            </a:r>
            <a:endParaRPr sz="3800">
              <a:solidFill>
                <a:srgbClr val="000000"/>
              </a:solidFill>
            </a:endParaRPr>
          </a:p>
          <a:p>
            <a:pPr indent="-698500" lvl="0" marL="914400" rtl="0" algn="l">
              <a:lnSpc>
                <a:spcPct val="100000"/>
              </a:lnSpc>
              <a:spcBef>
                <a:spcPts val="0"/>
              </a:spcBef>
              <a:spcAft>
                <a:spcPts val="0"/>
              </a:spcAft>
              <a:buClr>
                <a:srgbClr val="000000"/>
              </a:buClr>
              <a:buSzPts val="3800"/>
              <a:buAutoNum type="arabicPeriod"/>
            </a:pPr>
            <a:r>
              <a:rPr lang="en-GB" sz="3800">
                <a:solidFill>
                  <a:srgbClr val="000000"/>
                </a:solidFill>
              </a:rPr>
              <a:t>Why did people in Ulster call Home Rule ‘Rome Rule’?</a:t>
            </a:r>
            <a:endParaRPr sz="3800">
              <a:solidFill>
                <a:srgbClr val="000000"/>
              </a:solidFill>
            </a:endParaRPr>
          </a:p>
          <a:p>
            <a:pPr indent="-698500" lvl="0" marL="914400" rtl="0" algn="l">
              <a:lnSpc>
                <a:spcPct val="100000"/>
              </a:lnSpc>
              <a:spcBef>
                <a:spcPts val="0"/>
              </a:spcBef>
              <a:spcAft>
                <a:spcPts val="0"/>
              </a:spcAft>
              <a:buClr>
                <a:srgbClr val="000000"/>
              </a:buClr>
              <a:buSzPts val="3800"/>
              <a:buAutoNum type="arabicPeriod"/>
            </a:pPr>
            <a:r>
              <a:rPr lang="en-GB" sz="3800">
                <a:solidFill>
                  <a:srgbClr val="000000"/>
                </a:solidFill>
              </a:rPr>
              <a:t>What happened in Easter, 1916?</a:t>
            </a:r>
            <a:endParaRPr sz="3800">
              <a:solidFill>
                <a:srgbClr val="000000"/>
              </a:solidFill>
            </a:endParaRPr>
          </a:p>
          <a:p>
            <a:pPr indent="-698500" lvl="0" marL="914400" rtl="0" algn="l">
              <a:lnSpc>
                <a:spcPct val="100000"/>
              </a:lnSpc>
              <a:spcBef>
                <a:spcPts val="0"/>
              </a:spcBef>
              <a:spcAft>
                <a:spcPts val="0"/>
              </a:spcAft>
              <a:buClr>
                <a:srgbClr val="000000"/>
              </a:buClr>
              <a:buSzPts val="3800"/>
              <a:buAutoNum type="arabicPeriod"/>
            </a:pPr>
            <a:r>
              <a:rPr lang="en-GB" sz="3800">
                <a:solidFill>
                  <a:srgbClr val="000000"/>
                </a:solidFill>
              </a:rPr>
              <a:t>Did the Easter Rising end violence in Ireland?</a:t>
            </a:r>
            <a:endParaRPr sz="3800">
              <a:solidFill>
                <a:srgbClr val="000000"/>
              </a:solidFill>
            </a:endParaRPr>
          </a:p>
          <a:p>
            <a:pPr indent="-698500" lvl="0" marL="914400" rtl="0" algn="l">
              <a:lnSpc>
                <a:spcPct val="100000"/>
              </a:lnSpc>
              <a:spcBef>
                <a:spcPts val="0"/>
              </a:spcBef>
              <a:spcAft>
                <a:spcPts val="0"/>
              </a:spcAft>
              <a:buClr>
                <a:srgbClr val="000000"/>
              </a:buClr>
              <a:buSzPts val="3800"/>
              <a:buAutoNum type="arabicPeriod"/>
            </a:pPr>
            <a:r>
              <a:rPr lang="en-GB" sz="3800" u="sng">
                <a:solidFill>
                  <a:srgbClr val="000000"/>
                </a:solidFill>
              </a:rPr>
              <a:t>Challenge:</a:t>
            </a:r>
            <a:r>
              <a:rPr lang="en-GB" sz="3800">
                <a:solidFill>
                  <a:srgbClr val="000000"/>
                </a:solidFill>
              </a:rPr>
              <a:t> What did partition do to the island of Ireland?</a:t>
            </a:r>
            <a:endParaRPr sz="3800">
              <a:solidFill>
                <a:srgbClr val="000000"/>
              </a:solidFill>
            </a:endParaRPr>
          </a:p>
          <a:p>
            <a:pPr indent="0" lvl="0" marL="914400" rtl="0" algn="l">
              <a:lnSpc>
                <a:spcPct val="100000"/>
              </a:lnSpc>
              <a:spcBef>
                <a:spcPts val="0"/>
              </a:spcBef>
              <a:spcAft>
                <a:spcPts val="0"/>
              </a:spcAft>
              <a:buNone/>
            </a:pPr>
            <a:r>
              <a:t/>
            </a:r>
            <a:endParaRPr sz="3800">
              <a:solidFill>
                <a:srgbClr val="000000"/>
              </a:solidFill>
            </a:endParaRPr>
          </a:p>
          <a:p>
            <a:pPr indent="0" lvl="0" marL="914400" rtl="0" algn="l">
              <a:lnSpc>
                <a:spcPct val="100000"/>
              </a:lnSpc>
              <a:spcBef>
                <a:spcPts val="0"/>
              </a:spcBef>
              <a:spcAft>
                <a:spcPts val="0"/>
              </a:spcAft>
              <a:buNone/>
            </a:pPr>
            <a:r>
              <a:t/>
            </a:r>
            <a:endParaRPr sz="3800">
              <a:solidFill>
                <a:srgbClr val="000000"/>
              </a:solidFill>
            </a:endParaRPr>
          </a:p>
          <a:p>
            <a:pPr indent="0" lvl="0" marL="914400" rtl="0" algn="l">
              <a:lnSpc>
                <a:spcPct val="100000"/>
              </a:lnSpc>
              <a:spcBef>
                <a:spcPts val="0"/>
              </a:spcBef>
              <a:spcAft>
                <a:spcPts val="0"/>
              </a:spcAft>
              <a:buNone/>
            </a:pPr>
            <a:r>
              <a:t/>
            </a:r>
            <a:endParaRPr sz="4000">
              <a:solidFill>
                <a:srgbClr val="000000"/>
              </a:solidFill>
            </a:endParaRPr>
          </a:p>
          <a:p>
            <a:pPr indent="0" lvl="0" marL="0" rtl="0" algn="l">
              <a:lnSpc>
                <a:spcPct val="100000"/>
              </a:lnSpc>
              <a:spcBef>
                <a:spcPts val="0"/>
              </a:spcBef>
              <a:spcAft>
                <a:spcPts val="0"/>
              </a:spcAft>
              <a:buNone/>
            </a:pPr>
            <a:r>
              <a:t/>
            </a:r>
            <a:endParaRPr sz="4000">
              <a:solidFill>
                <a:srgbClr val="000000"/>
              </a:solidFill>
            </a:endParaRPr>
          </a:p>
        </p:txBody>
      </p:sp>
      <p:sp>
        <p:nvSpPr>
          <p:cNvPr id="152" name="Google Shape;152;p23"/>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5"/>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89" name="Google Shape;89;p15"/>
          <p:cNvSpPr txBox="1"/>
          <p:nvPr>
            <p:ph idx="1" type="body"/>
          </p:nvPr>
        </p:nvSpPr>
        <p:spPr>
          <a:xfrm>
            <a:off x="835200" y="1325650"/>
            <a:ext cx="16617600" cy="8113800"/>
          </a:xfrm>
          <a:prstGeom prst="rect">
            <a:avLst/>
          </a:prstGeom>
        </p:spPr>
        <p:txBody>
          <a:bodyPr anchorCtr="0" anchor="t" bIns="0" lIns="0" spcFirstLastPara="1" rIns="0" wrap="square" tIns="0">
            <a:noAutofit/>
          </a:bodyPr>
          <a:lstStyle/>
          <a:p>
            <a:pPr indent="0" lvl="0" marL="0" rtl="0" algn="l">
              <a:lnSpc>
                <a:spcPct val="140000"/>
              </a:lnSpc>
              <a:spcBef>
                <a:spcPts val="2000"/>
              </a:spcBef>
              <a:spcAft>
                <a:spcPts val="0"/>
              </a:spcAft>
              <a:buNone/>
            </a:pPr>
            <a:r>
              <a:rPr lang="en-GB" sz="4400">
                <a:solidFill>
                  <a:srgbClr val="000000"/>
                </a:solidFill>
              </a:rPr>
              <a:t>In the years from 1914 - 1947 the British government faced a series of protests and rebellions throughout the British Empire inspired largely by growing </a:t>
            </a:r>
            <a:r>
              <a:rPr b="1" lang="en-GB" sz="4400">
                <a:solidFill>
                  <a:srgbClr val="000000"/>
                </a:solidFill>
              </a:rPr>
              <a:t>nationalist</a:t>
            </a:r>
            <a:r>
              <a:rPr lang="en-GB" sz="4400">
                <a:solidFill>
                  <a:srgbClr val="000000"/>
                </a:solidFill>
              </a:rPr>
              <a:t> movements.</a:t>
            </a:r>
            <a:endParaRPr sz="4400">
              <a:solidFill>
                <a:srgbClr val="000000"/>
              </a:solidFill>
            </a:endParaRPr>
          </a:p>
          <a:p>
            <a:pPr indent="0" lvl="0" marL="0" rtl="0" algn="l">
              <a:lnSpc>
                <a:spcPct val="140000"/>
              </a:lnSpc>
              <a:spcBef>
                <a:spcPts val="2000"/>
              </a:spcBef>
              <a:spcAft>
                <a:spcPts val="0"/>
              </a:spcAft>
              <a:buNone/>
            </a:pPr>
            <a:r>
              <a:rPr lang="en-GB" sz="4400">
                <a:solidFill>
                  <a:srgbClr val="000000"/>
                </a:solidFill>
              </a:rPr>
              <a:t>Ireland was one of the first areas to gain independence from Britain. Violence (both Irish and British) was significant to the process of gaining independence in Ireland.</a:t>
            </a:r>
            <a:endParaRPr sz="4400">
              <a:solidFill>
                <a:srgbClr val="000000"/>
              </a:solidFill>
            </a:endParaRPr>
          </a:p>
          <a:p>
            <a:pPr indent="0" lvl="0" marL="0" rtl="0" algn="l">
              <a:spcBef>
                <a:spcPts val="2000"/>
              </a:spcBef>
              <a:spcAft>
                <a:spcPts val="0"/>
              </a:spcAft>
              <a:buNone/>
            </a:pPr>
            <a:r>
              <a:t/>
            </a:r>
            <a:endParaRPr sz="3400"/>
          </a:p>
          <a:p>
            <a:pPr indent="0" lvl="0" marL="0" rtl="0" algn="l">
              <a:spcBef>
                <a:spcPts val="2000"/>
              </a:spcBef>
              <a:spcAft>
                <a:spcPts val="2000"/>
              </a:spcAft>
              <a:buNone/>
            </a:pPr>
            <a:r>
              <a:t/>
            </a:r>
            <a:endParaRPr sz="3400"/>
          </a:p>
        </p:txBody>
      </p:sp>
      <p:sp>
        <p:nvSpPr>
          <p:cNvPr id="90" name="Google Shape;90;p15"/>
          <p:cNvSpPr txBox="1"/>
          <p:nvPr/>
        </p:nvSpPr>
        <p:spPr>
          <a:xfrm>
            <a:off x="568550" y="280450"/>
            <a:ext cx="16884300" cy="1045200"/>
          </a:xfrm>
          <a:prstGeom prst="rect">
            <a:avLst/>
          </a:prstGeom>
          <a:noFill/>
          <a:ln>
            <a:noFill/>
          </a:ln>
        </p:spPr>
        <p:txBody>
          <a:bodyPr anchorCtr="0" anchor="t" bIns="182850" lIns="182850" spcFirstLastPara="1" rIns="182850" wrap="square" tIns="182850">
            <a:noAutofit/>
          </a:bodyPr>
          <a:lstStyle/>
          <a:p>
            <a:pPr indent="0" lvl="0" marL="0" rtl="0" algn="l">
              <a:lnSpc>
                <a:spcPct val="130000"/>
              </a:lnSpc>
              <a:spcBef>
                <a:spcPts val="0"/>
              </a:spcBef>
              <a:spcAft>
                <a:spcPts val="2000"/>
              </a:spcAft>
              <a:buNone/>
            </a:pPr>
            <a:r>
              <a:rPr b="1" lang="en-GB" sz="4400">
                <a:latin typeface="Montserrat"/>
                <a:ea typeface="Montserrat"/>
                <a:cs typeface="Montserrat"/>
                <a:sym typeface="Montserrat"/>
              </a:rPr>
              <a:t>‘Decolonising’ the British Empire</a:t>
            </a:r>
            <a:endParaRPr b="1" sz="2800"/>
          </a:p>
        </p:txBody>
      </p:sp>
      <p:sp>
        <p:nvSpPr>
          <p:cNvPr id="91" name="Google Shape;91;p15"/>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6"/>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97" name="Google Shape;97;p16"/>
          <p:cNvSpPr txBox="1"/>
          <p:nvPr>
            <p:ph idx="1" type="body"/>
          </p:nvPr>
        </p:nvSpPr>
        <p:spPr>
          <a:xfrm>
            <a:off x="666350" y="1412650"/>
            <a:ext cx="17063400" cy="8074800"/>
          </a:xfrm>
          <a:prstGeom prst="rect">
            <a:avLst/>
          </a:prstGeom>
        </p:spPr>
        <p:txBody>
          <a:bodyPr anchorCtr="0" anchor="t" bIns="0" lIns="0" spcFirstLastPara="1" rIns="0" wrap="square" tIns="0">
            <a:noAutofit/>
          </a:bodyPr>
          <a:lstStyle/>
          <a:p>
            <a:pPr indent="0" lvl="0" marL="0" rtl="0" algn="l">
              <a:lnSpc>
                <a:spcPct val="115000"/>
              </a:lnSpc>
              <a:spcBef>
                <a:spcPts val="1200"/>
              </a:spcBef>
              <a:spcAft>
                <a:spcPts val="0"/>
              </a:spcAft>
              <a:buNone/>
            </a:pPr>
            <a:r>
              <a:rPr lang="en-GB" sz="3600"/>
              <a:t>The English crown had attempted to control Ireland from the time of the Normans. Control of Ireland was consolidated in the sixteenth, seventeenth and eighteenth-centuries. The </a:t>
            </a:r>
            <a:r>
              <a:rPr b="1" lang="en-GB" sz="3600"/>
              <a:t>Irish Gaelic</a:t>
            </a:r>
            <a:r>
              <a:rPr lang="en-GB" sz="3600"/>
              <a:t> language was banned and a </a:t>
            </a:r>
            <a:r>
              <a:rPr b="1" lang="en-GB" sz="3600"/>
              <a:t>Protestant Ascendancy</a:t>
            </a:r>
            <a:r>
              <a:rPr lang="en-GB" sz="3600"/>
              <a:t> of Protestant settlers came to control the island at the expense of the largely Catholic population. Rebellions against British (but really English) rule were frequent. Throughout the nineteenth-century a strong campaign for </a:t>
            </a:r>
            <a:r>
              <a:rPr b="1" lang="en-GB" sz="3600"/>
              <a:t>Home Rule</a:t>
            </a:r>
            <a:r>
              <a:rPr lang="en-GB" sz="3600"/>
              <a:t> was established.</a:t>
            </a:r>
            <a:endParaRPr sz="3600"/>
          </a:p>
          <a:p>
            <a:pPr indent="0" lvl="0" marL="0" rtl="0" algn="l">
              <a:lnSpc>
                <a:spcPct val="140000"/>
              </a:lnSpc>
              <a:spcBef>
                <a:spcPts val="2000"/>
              </a:spcBef>
              <a:spcAft>
                <a:spcPts val="2000"/>
              </a:spcAft>
              <a:buNone/>
            </a:pPr>
            <a:r>
              <a:t/>
            </a:r>
            <a:endParaRPr sz="3400"/>
          </a:p>
        </p:txBody>
      </p:sp>
      <p:sp>
        <p:nvSpPr>
          <p:cNvPr id="98" name="Google Shape;98;p16"/>
          <p:cNvSpPr txBox="1"/>
          <p:nvPr/>
        </p:nvSpPr>
        <p:spPr>
          <a:xfrm>
            <a:off x="513950" y="285050"/>
            <a:ext cx="10803600" cy="1045200"/>
          </a:xfrm>
          <a:prstGeom prst="rect">
            <a:avLst/>
          </a:prstGeom>
          <a:noFill/>
          <a:ln>
            <a:noFill/>
          </a:ln>
        </p:spPr>
        <p:txBody>
          <a:bodyPr anchorCtr="0" anchor="t" bIns="182850" lIns="182850" spcFirstLastPara="1" rIns="182850" wrap="square" tIns="182850">
            <a:noAutofit/>
          </a:bodyPr>
          <a:lstStyle/>
          <a:p>
            <a:pPr indent="0" lvl="0" marL="0" rtl="0" algn="l">
              <a:lnSpc>
                <a:spcPct val="130000"/>
              </a:lnSpc>
              <a:spcBef>
                <a:spcPts val="0"/>
              </a:spcBef>
              <a:spcAft>
                <a:spcPts val="2000"/>
              </a:spcAft>
              <a:buNone/>
            </a:pPr>
            <a:r>
              <a:rPr b="1" lang="en-GB" sz="4400">
                <a:latin typeface="Montserrat"/>
                <a:ea typeface="Montserrat"/>
                <a:cs typeface="Montserrat"/>
                <a:sym typeface="Montserrat"/>
              </a:rPr>
              <a:t>Ireland in the British Empire</a:t>
            </a:r>
            <a:endParaRPr b="1" sz="4400">
              <a:latin typeface="Montserrat"/>
              <a:ea typeface="Montserrat"/>
              <a:cs typeface="Montserrat"/>
              <a:sym typeface="Montserrat"/>
            </a:endParaRPr>
          </a:p>
        </p:txBody>
      </p:sp>
      <p:sp>
        <p:nvSpPr>
          <p:cNvPr id="99" name="Google Shape;99;p16"/>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17"/>
          <p:cNvSpPr txBox="1"/>
          <p:nvPr/>
        </p:nvSpPr>
        <p:spPr>
          <a:xfrm>
            <a:off x="936800" y="96628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05" name="Google Shape;105;p17"/>
          <p:cNvSpPr txBox="1"/>
          <p:nvPr>
            <p:ph idx="1" type="body"/>
          </p:nvPr>
        </p:nvSpPr>
        <p:spPr>
          <a:xfrm>
            <a:off x="1047350" y="955450"/>
            <a:ext cx="16363200" cy="8091600"/>
          </a:xfrm>
          <a:prstGeom prst="rect">
            <a:avLst/>
          </a:prstGeom>
        </p:spPr>
        <p:txBody>
          <a:bodyPr anchorCtr="0" anchor="t" bIns="0" lIns="0" spcFirstLastPara="1" rIns="0" wrap="square" tIns="0">
            <a:noAutofit/>
          </a:bodyPr>
          <a:lstStyle/>
          <a:p>
            <a:pPr indent="0" lvl="0" marL="0" rtl="0" algn="l">
              <a:lnSpc>
                <a:spcPct val="140000"/>
              </a:lnSpc>
              <a:spcBef>
                <a:spcPts val="2000"/>
              </a:spcBef>
              <a:spcAft>
                <a:spcPts val="0"/>
              </a:spcAft>
              <a:buNone/>
            </a:pPr>
            <a:r>
              <a:rPr b="1" lang="en-GB" sz="3700"/>
              <a:t>Home Rule </a:t>
            </a:r>
            <a:r>
              <a:rPr lang="en-GB" sz="3700"/>
              <a:t>was a campaign to establish a parliament in Ireland in Dublin to deal with Irish affairs. This would allow independence, without fully breaking with Britain.</a:t>
            </a:r>
            <a:endParaRPr sz="3700"/>
          </a:p>
          <a:p>
            <a:pPr indent="0" lvl="0" marL="0" rtl="0" algn="l">
              <a:lnSpc>
                <a:spcPct val="140000"/>
              </a:lnSpc>
              <a:spcBef>
                <a:spcPts val="2000"/>
              </a:spcBef>
              <a:spcAft>
                <a:spcPts val="2000"/>
              </a:spcAft>
              <a:buNone/>
            </a:pPr>
            <a:r>
              <a:rPr b="1" lang="en-GB" sz="3700"/>
              <a:t>Home Rule </a:t>
            </a:r>
            <a:r>
              <a:rPr lang="en-GB" sz="3700"/>
              <a:t>was opposed by the Protestant minority in the north of Ireland in Ulster who believed that ‘</a:t>
            </a:r>
            <a:r>
              <a:rPr b="1" lang="en-GB" sz="3700"/>
              <a:t>Home Rule’</a:t>
            </a:r>
            <a:r>
              <a:rPr lang="en-GB" sz="3700"/>
              <a:t> would become ‘</a:t>
            </a:r>
            <a:r>
              <a:rPr b="1" lang="en-GB" sz="3700"/>
              <a:t>Rome Rule</a:t>
            </a:r>
            <a:r>
              <a:rPr lang="en-GB" sz="3700"/>
              <a:t>’. In a nutshell, Home Rule would leave them voiceless in a country that was mainly Catholic. The British Government introduced a bill to make </a:t>
            </a:r>
            <a:r>
              <a:rPr b="1" lang="en-GB" sz="3700"/>
              <a:t>Home Rule</a:t>
            </a:r>
            <a:r>
              <a:rPr lang="en-GB" sz="3700"/>
              <a:t> a reality in 1912. In reaction the Ulster Volunteers were set up. These were men willing to fight to maintain their unity with Britain and the Empire.</a:t>
            </a:r>
            <a:endParaRPr sz="3700"/>
          </a:p>
        </p:txBody>
      </p:sp>
      <p:sp>
        <p:nvSpPr>
          <p:cNvPr id="106" name="Google Shape;106;p17"/>
          <p:cNvSpPr txBox="1"/>
          <p:nvPr/>
        </p:nvSpPr>
        <p:spPr>
          <a:xfrm>
            <a:off x="818750" y="285050"/>
            <a:ext cx="13062600" cy="1045200"/>
          </a:xfrm>
          <a:prstGeom prst="rect">
            <a:avLst/>
          </a:prstGeom>
          <a:noFill/>
          <a:ln>
            <a:noFill/>
          </a:ln>
        </p:spPr>
        <p:txBody>
          <a:bodyPr anchorCtr="0" anchor="t" bIns="182850" lIns="182850" spcFirstLastPara="1" rIns="182850" wrap="square" tIns="182850">
            <a:noAutofit/>
          </a:bodyPr>
          <a:lstStyle/>
          <a:p>
            <a:pPr indent="0" lvl="0" marL="0" rtl="0" algn="l">
              <a:lnSpc>
                <a:spcPct val="130000"/>
              </a:lnSpc>
              <a:spcBef>
                <a:spcPts val="0"/>
              </a:spcBef>
              <a:spcAft>
                <a:spcPts val="2000"/>
              </a:spcAft>
              <a:buNone/>
            </a:pPr>
            <a:r>
              <a:rPr b="1" lang="en-GB" sz="4400">
                <a:latin typeface="Montserrat"/>
                <a:ea typeface="Montserrat"/>
                <a:cs typeface="Montserrat"/>
                <a:sym typeface="Montserrat"/>
              </a:rPr>
              <a:t>Home Rule</a:t>
            </a:r>
            <a:endParaRPr b="1" sz="4400">
              <a:latin typeface="Montserrat"/>
              <a:ea typeface="Montserrat"/>
              <a:cs typeface="Montserrat"/>
              <a:sym typeface="Montserrat"/>
            </a:endParaRPr>
          </a:p>
        </p:txBody>
      </p:sp>
      <p:sp>
        <p:nvSpPr>
          <p:cNvPr id="107" name="Google Shape;107;p17"/>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18"/>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13" name="Google Shape;113;p18"/>
          <p:cNvSpPr txBox="1"/>
          <p:nvPr>
            <p:ph idx="1" type="body"/>
          </p:nvPr>
        </p:nvSpPr>
        <p:spPr>
          <a:xfrm>
            <a:off x="666350" y="1361250"/>
            <a:ext cx="16798500" cy="7287900"/>
          </a:xfrm>
          <a:prstGeom prst="rect">
            <a:avLst/>
          </a:prstGeom>
        </p:spPr>
        <p:txBody>
          <a:bodyPr anchorCtr="0" anchor="t" bIns="0" lIns="0" spcFirstLastPara="1" rIns="0" wrap="square" tIns="0">
            <a:noAutofit/>
          </a:bodyPr>
          <a:lstStyle/>
          <a:p>
            <a:pPr indent="0" lvl="0" marL="0" rtl="0" algn="l">
              <a:lnSpc>
                <a:spcPct val="115000"/>
              </a:lnSpc>
              <a:spcBef>
                <a:spcPts val="1200"/>
              </a:spcBef>
              <a:spcAft>
                <a:spcPts val="0"/>
              </a:spcAft>
              <a:buNone/>
            </a:pPr>
            <a:r>
              <a:rPr lang="en-GB" sz="3800"/>
              <a:t>In reaction to the creation of the </a:t>
            </a:r>
            <a:r>
              <a:rPr b="1" lang="en-GB" sz="3800"/>
              <a:t>Ulster Volunteers</a:t>
            </a:r>
            <a:r>
              <a:rPr lang="en-GB" sz="3800"/>
              <a:t> the </a:t>
            </a:r>
            <a:r>
              <a:rPr b="1" lang="en-GB" sz="3800"/>
              <a:t>Irish Volunteers</a:t>
            </a:r>
            <a:r>
              <a:rPr lang="en-GB" sz="3800"/>
              <a:t> were set up in 1915. The Irish Volunteers were a </a:t>
            </a:r>
            <a:r>
              <a:rPr b="1" lang="en-GB" sz="3800"/>
              <a:t>nationalist</a:t>
            </a:r>
            <a:r>
              <a:rPr lang="en-GB" sz="3800"/>
              <a:t> group who wished for </a:t>
            </a:r>
            <a:r>
              <a:rPr b="1" lang="en-GB" sz="3800"/>
              <a:t>Home Rule</a:t>
            </a:r>
            <a:r>
              <a:rPr lang="en-GB" sz="3800"/>
              <a:t> and then independence from Britain.</a:t>
            </a:r>
            <a:endParaRPr sz="3800"/>
          </a:p>
          <a:p>
            <a:pPr indent="0" lvl="0" marL="0" rtl="0" algn="l">
              <a:lnSpc>
                <a:spcPct val="115000"/>
              </a:lnSpc>
              <a:spcBef>
                <a:spcPts val="1200"/>
              </a:spcBef>
              <a:spcAft>
                <a:spcPts val="0"/>
              </a:spcAft>
              <a:buNone/>
            </a:pPr>
            <a:r>
              <a:rPr lang="en-GB" sz="3800"/>
              <a:t>With the outbreak of WWI in 1914, Home Rule was delayed again. Frustrated, a group of nationalist leaders and nationalist organisations staged an armed rebellion against British rule in Ireland during the week of Easter in 1916. It became known as the ‘Easter Rising’. They believed violence was the only way to achieve independence.</a:t>
            </a:r>
            <a:endParaRPr sz="3800"/>
          </a:p>
          <a:p>
            <a:pPr indent="0" lvl="0" marL="0" rtl="0" algn="l">
              <a:lnSpc>
                <a:spcPct val="140000"/>
              </a:lnSpc>
              <a:spcBef>
                <a:spcPts val="2000"/>
              </a:spcBef>
              <a:spcAft>
                <a:spcPts val="2000"/>
              </a:spcAft>
              <a:buNone/>
            </a:pPr>
            <a:r>
              <a:t/>
            </a:r>
            <a:endParaRPr sz="3400"/>
          </a:p>
        </p:txBody>
      </p:sp>
      <p:sp>
        <p:nvSpPr>
          <p:cNvPr id="114" name="Google Shape;114;p18"/>
          <p:cNvSpPr txBox="1"/>
          <p:nvPr/>
        </p:nvSpPr>
        <p:spPr>
          <a:xfrm>
            <a:off x="513950" y="285050"/>
            <a:ext cx="10803600" cy="1045200"/>
          </a:xfrm>
          <a:prstGeom prst="rect">
            <a:avLst/>
          </a:prstGeom>
          <a:noFill/>
          <a:ln>
            <a:noFill/>
          </a:ln>
        </p:spPr>
        <p:txBody>
          <a:bodyPr anchorCtr="0" anchor="t" bIns="182850" lIns="182850" spcFirstLastPara="1" rIns="182850" wrap="square" tIns="182850">
            <a:noAutofit/>
          </a:bodyPr>
          <a:lstStyle/>
          <a:p>
            <a:pPr indent="0" lvl="0" marL="0" rtl="0" algn="l">
              <a:lnSpc>
                <a:spcPct val="130000"/>
              </a:lnSpc>
              <a:spcBef>
                <a:spcPts val="0"/>
              </a:spcBef>
              <a:spcAft>
                <a:spcPts val="2000"/>
              </a:spcAft>
              <a:buNone/>
            </a:pPr>
            <a:r>
              <a:rPr b="1" lang="en-GB" sz="4400">
                <a:latin typeface="Montserrat"/>
                <a:ea typeface="Montserrat"/>
                <a:cs typeface="Montserrat"/>
                <a:sym typeface="Montserrat"/>
              </a:rPr>
              <a:t>The Easter Rising</a:t>
            </a:r>
            <a:endParaRPr b="1" sz="4400">
              <a:latin typeface="Montserrat"/>
              <a:ea typeface="Montserrat"/>
              <a:cs typeface="Montserrat"/>
              <a:sym typeface="Montserrat"/>
            </a:endParaRPr>
          </a:p>
        </p:txBody>
      </p:sp>
      <p:sp>
        <p:nvSpPr>
          <p:cNvPr id="115" name="Google Shape;115;p18"/>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19"/>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21" name="Google Shape;121;p19"/>
          <p:cNvSpPr txBox="1"/>
          <p:nvPr>
            <p:ph idx="1" type="body"/>
          </p:nvPr>
        </p:nvSpPr>
        <p:spPr>
          <a:xfrm>
            <a:off x="528950" y="432850"/>
            <a:ext cx="17399100" cy="8091600"/>
          </a:xfrm>
          <a:prstGeom prst="rect">
            <a:avLst/>
          </a:prstGeom>
        </p:spPr>
        <p:txBody>
          <a:bodyPr anchorCtr="0" anchor="t" bIns="0" lIns="0" spcFirstLastPara="1" rIns="0" wrap="square" tIns="0">
            <a:noAutofit/>
          </a:bodyPr>
          <a:lstStyle/>
          <a:p>
            <a:pPr indent="0" lvl="0" marL="0" rtl="0" algn="l">
              <a:lnSpc>
                <a:spcPct val="140000"/>
              </a:lnSpc>
              <a:spcBef>
                <a:spcPts val="2000"/>
              </a:spcBef>
              <a:spcAft>
                <a:spcPts val="0"/>
              </a:spcAft>
              <a:buNone/>
            </a:pPr>
            <a:r>
              <a:rPr lang="en-GB" sz="3600">
                <a:solidFill>
                  <a:srgbClr val="000000"/>
                </a:solidFill>
                <a:highlight>
                  <a:srgbClr val="FFFFFF"/>
                </a:highlight>
              </a:rPr>
              <a:t>One of the leaders of the Rising was Padraig Pearse, a headmaster who had campaigned for the revival of the lost Irish language </a:t>
            </a:r>
            <a:r>
              <a:rPr b="1" lang="en-GB" sz="3600">
                <a:solidFill>
                  <a:srgbClr val="000000"/>
                </a:solidFill>
                <a:highlight>
                  <a:srgbClr val="FFFFFF"/>
                </a:highlight>
              </a:rPr>
              <a:t>Gaelic</a:t>
            </a:r>
            <a:r>
              <a:rPr lang="en-GB" sz="3600">
                <a:solidFill>
                  <a:srgbClr val="000000"/>
                </a:solidFill>
                <a:highlight>
                  <a:srgbClr val="FFFFFF"/>
                </a:highlight>
              </a:rPr>
              <a:t>. </a:t>
            </a:r>
            <a:endParaRPr sz="3600">
              <a:solidFill>
                <a:srgbClr val="000000"/>
              </a:solidFill>
              <a:highlight>
                <a:srgbClr val="FFFFFF"/>
              </a:highlight>
            </a:endParaRPr>
          </a:p>
          <a:p>
            <a:pPr indent="0" lvl="0" marL="0" rtl="0" algn="l">
              <a:lnSpc>
                <a:spcPct val="140000"/>
              </a:lnSpc>
              <a:spcBef>
                <a:spcPts val="2000"/>
              </a:spcBef>
              <a:spcAft>
                <a:spcPts val="2000"/>
              </a:spcAft>
              <a:buNone/>
            </a:pPr>
            <a:r>
              <a:rPr lang="en-GB" sz="3600">
                <a:solidFill>
                  <a:srgbClr val="000000"/>
                </a:solidFill>
                <a:highlight>
                  <a:srgbClr val="FFFFFF"/>
                </a:highlight>
              </a:rPr>
              <a:t>During the Rising key points in Ireland’s capital of Dublin were taken and fighting ensued between the Irish forces and the British Army. Ireland was declared by the rebels to be a </a:t>
            </a:r>
            <a:r>
              <a:rPr b="1" lang="en-GB" sz="3600">
                <a:solidFill>
                  <a:srgbClr val="000000"/>
                </a:solidFill>
                <a:highlight>
                  <a:srgbClr val="FFFFFF"/>
                </a:highlight>
              </a:rPr>
              <a:t>Republic</a:t>
            </a:r>
            <a:r>
              <a:rPr lang="en-GB" sz="3600">
                <a:solidFill>
                  <a:srgbClr val="000000"/>
                </a:solidFill>
                <a:highlight>
                  <a:srgbClr val="FFFFFF"/>
                </a:highlight>
              </a:rPr>
              <a:t>, free from British rule. Proclamations of this were pasted outside of the rebel headquarters at the General Post Office.</a:t>
            </a:r>
            <a:endParaRPr sz="3600">
              <a:solidFill>
                <a:srgbClr val="000000"/>
              </a:solidFill>
              <a:highlight>
                <a:srgbClr val="FFFFFF"/>
              </a:highlight>
            </a:endParaRPr>
          </a:p>
        </p:txBody>
      </p:sp>
      <p:sp>
        <p:nvSpPr>
          <p:cNvPr id="122" name="Google Shape;122;p19"/>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20"/>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28" name="Google Shape;128;p20"/>
          <p:cNvSpPr txBox="1"/>
          <p:nvPr>
            <p:ph idx="1" type="body"/>
          </p:nvPr>
        </p:nvSpPr>
        <p:spPr>
          <a:xfrm>
            <a:off x="971150" y="1031650"/>
            <a:ext cx="16363200" cy="8091600"/>
          </a:xfrm>
          <a:prstGeom prst="rect">
            <a:avLst/>
          </a:prstGeom>
        </p:spPr>
        <p:txBody>
          <a:bodyPr anchorCtr="0" anchor="t" bIns="0" lIns="0" spcFirstLastPara="1" rIns="0" wrap="square" tIns="0">
            <a:noAutofit/>
          </a:bodyPr>
          <a:lstStyle/>
          <a:p>
            <a:pPr indent="0" lvl="0" marL="0" rtl="0" algn="l">
              <a:lnSpc>
                <a:spcPct val="140000"/>
              </a:lnSpc>
              <a:spcBef>
                <a:spcPts val="2000"/>
              </a:spcBef>
              <a:spcAft>
                <a:spcPts val="0"/>
              </a:spcAft>
              <a:buNone/>
            </a:pPr>
            <a:r>
              <a:rPr lang="en-GB" sz="3600"/>
              <a:t>Modern historians have argued that before 1916, many of the people of Ireland were quite happy to be within the British Empire. However the harsh treatment of Easter Rising leaders and mass imprisonments in the aftermath of the Rebellion changed this.</a:t>
            </a:r>
            <a:endParaRPr sz="3600"/>
          </a:p>
          <a:p>
            <a:pPr indent="0" lvl="0" marL="0" rtl="0" algn="l">
              <a:lnSpc>
                <a:spcPct val="140000"/>
              </a:lnSpc>
              <a:spcBef>
                <a:spcPts val="2000"/>
              </a:spcBef>
              <a:spcAft>
                <a:spcPts val="2000"/>
              </a:spcAft>
              <a:buNone/>
            </a:pPr>
            <a:r>
              <a:rPr lang="en-GB" sz="3600"/>
              <a:t>From 1919 onwards Irish </a:t>
            </a:r>
            <a:r>
              <a:rPr b="1" lang="en-GB" sz="3600"/>
              <a:t>nationalists</a:t>
            </a:r>
            <a:r>
              <a:rPr lang="en-GB" sz="3600"/>
              <a:t> fought a war of Independence against the British police, troops and spies in Ireland.  The men involved became known as the Irish Republican Army (IRA). The fighting on both sides was brutal. The IRA killed men in their beds in early morning attacks and the British troops (the ‘Black and Tans’) became legendary for the torture of both IRA men and innocent Irish people.</a:t>
            </a:r>
            <a:endParaRPr sz="3600"/>
          </a:p>
        </p:txBody>
      </p:sp>
      <p:sp>
        <p:nvSpPr>
          <p:cNvPr id="129" name="Google Shape;129;p20"/>
          <p:cNvSpPr txBox="1"/>
          <p:nvPr/>
        </p:nvSpPr>
        <p:spPr>
          <a:xfrm>
            <a:off x="818750" y="285050"/>
            <a:ext cx="16515600" cy="1045200"/>
          </a:xfrm>
          <a:prstGeom prst="rect">
            <a:avLst/>
          </a:prstGeom>
          <a:noFill/>
          <a:ln>
            <a:noFill/>
          </a:ln>
        </p:spPr>
        <p:txBody>
          <a:bodyPr anchorCtr="0" anchor="t" bIns="182850" lIns="182850" spcFirstLastPara="1" rIns="182850" wrap="square" tIns="182850">
            <a:noAutofit/>
          </a:bodyPr>
          <a:lstStyle/>
          <a:p>
            <a:pPr indent="0" lvl="0" marL="0" rtl="0" algn="l">
              <a:lnSpc>
                <a:spcPct val="130000"/>
              </a:lnSpc>
              <a:spcBef>
                <a:spcPts val="0"/>
              </a:spcBef>
              <a:spcAft>
                <a:spcPts val="2000"/>
              </a:spcAft>
              <a:buNone/>
            </a:pPr>
            <a:r>
              <a:rPr b="1" lang="en-GB" sz="4400">
                <a:latin typeface="Montserrat"/>
                <a:ea typeface="Montserrat"/>
                <a:cs typeface="Montserrat"/>
                <a:sym typeface="Montserrat"/>
              </a:rPr>
              <a:t>Aftermath and Independence</a:t>
            </a:r>
            <a:endParaRPr b="1" sz="4400">
              <a:latin typeface="Montserrat"/>
              <a:ea typeface="Montserrat"/>
              <a:cs typeface="Montserrat"/>
              <a:sym typeface="Montserrat"/>
            </a:endParaRPr>
          </a:p>
        </p:txBody>
      </p:sp>
      <p:sp>
        <p:nvSpPr>
          <p:cNvPr id="130" name="Google Shape;130;p20"/>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21"/>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36" name="Google Shape;136;p21"/>
          <p:cNvSpPr txBox="1"/>
          <p:nvPr>
            <p:ph idx="1" type="body"/>
          </p:nvPr>
        </p:nvSpPr>
        <p:spPr>
          <a:xfrm>
            <a:off x="962400" y="746900"/>
            <a:ext cx="16696800" cy="8091600"/>
          </a:xfrm>
          <a:prstGeom prst="rect">
            <a:avLst/>
          </a:prstGeom>
        </p:spPr>
        <p:txBody>
          <a:bodyPr anchorCtr="0" anchor="t" bIns="0" lIns="0" spcFirstLastPara="1" rIns="0" wrap="square" tIns="0">
            <a:noAutofit/>
          </a:bodyPr>
          <a:lstStyle/>
          <a:p>
            <a:pPr indent="0" lvl="0" marL="0" rtl="0" algn="l">
              <a:lnSpc>
                <a:spcPct val="140000"/>
              </a:lnSpc>
              <a:spcBef>
                <a:spcPts val="2000"/>
              </a:spcBef>
              <a:spcAft>
                <a:spcPts val="0"/>
              </a:spcAft>
              <a:buNone/>
            </a:pPr>
            <a:r>
              <a:rPr lang="en-GB" sz="3700"/>
              <a:t>After nearly two years of intermittent bloodshed in July 1921 a truce was called. Ireland was </a:t>
            </a:r>
            <a:r>
              <a:rPr b="1" lang="en-GB" sz="3700"/>
              <a:t>partitioned</a:t>
            </a:r>
            <a:r>
              <a:rPr lang="en-GB" sz="3700"/>
              <a:t>. In the south the Irish Free State was created, whilst Northern Ireland remained part of Britain.</a:t>
            </a:r>
            <a:endParaRPr sz="3700"/>
          </a:p>
          <a:p>
            <a:pPr indent="0" lvl="0" marL="0" rtl="0" algn="l">
              <a:lnSpc>
                <a:spcPct val="140000"/>
              </a:lnSpc>
              <a:spcBef>
                <a:spcPts val="2000"/>
              </a:spcBef>
              <a:spcAft>
                <a:spcPts val="2000"/>
              </a:spcAft>
              <a:buNone/>
            </a:pPr>
            <a:r>
              <a:rPr lang="en-GB" sz="3700"/>
              <a:t>A civil war would ensue between Republicans unhappy with the loss of Northern Ireland to the British. Today, Northern Ireland still remains part of Britain.</a:t>
            </a:r>
            <a:endParaRPr sz="3700"/>
          </a:p>
        </p:txBody>
      </p:sp>
      <p:sp>
        <p:nvSpPr>
          <p:cNvPr id="137" name="Google Shape;137;p21"/>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22"/>
          <p:cNvSpPr txBox="1"/>
          <p:nvPr>
            <p:ph type="title"/>
          </p:nvPr>
        </p:nvSpPr>
        <p:spPr>
          <a:xfrm>
            <a:off x="917950" y="338225"/>
            <a:ext cx="26402400" cy="3258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Glossary</a:t>
            </a:r>
            <a:endParaRPr/>
          </a:p>
        </p:txBody>
      </p:sp>
      <p:sp>
        <p:nvSpPr>
          <p:cNvPr id="143" name="Google Shape;143;p22"/>
          <p:cNvSpPr txBox="1"/>
          <p:nvPr/>
        </p:nvSpPr>
        <p:spPr>
          <a:xfrm>
            <a:off x="806100" y="1064975"/>
            <a:ext cx="16942200" cy="6482400"/>
          </a:xfrm>
          <a:prstGeom prst="rect">
            <a:avLst/>
          </a:prstGeom>
          <a:noFill/>
          <a:ln>
            <a:noFill/>
          </a:ln>
        </p:spPr>
        <p:txBody>
          <a:bodyPr anchorCtr="0" anchor="t" bIns="182850" lIns="182850" spcFirstLastPara="1" rIns="182850" wrap="square" tIns="182850">
            <a:noAutofit/>
          </a:bodyPr>
          <a:lstStyle/>
          <a:p>
            <a:pPr indent="0" lvl="0" marL="0" rtl="0" algn="l">
              <a:lnSpc>
                <a:spcPct val="150000"/>
              </a:lnSpc>
              <a:spcBef>
                <a:spcPts val="0"/>
              </a:spcBef>
              <a:spcAft>
                <a:spcPts val="0"/>
              </a:spcAft>
              <a:buNone/>
            </a:pPr>
            <a:r>
              <a:rPr lang="en-GB" sz="3600" u="sng">
                <a:latin typeface="Montserrat"/>
                <a:ea typeface="Montserrat"/>
                <a:cs typeface="Montserrat"/>
                <a:sym typeface="Montserrat"/>
              </a:rPr>
              <a:t>Gaelic</a:t>
            </a:r>
            <a:r>
              <a:rPr b="1" lang="en-GB" sz="3600">
                <a:latin typeface="Montserrat"/>
                <a:ea typeface="Montserrat"/>
                <a:cs typeface="Montserrat"/>
                <a:sym typeface="Montserrat"/>
              </a:rPr>
              <a:t> </a:t>
            </a:r>
            <a:r>
              <a:rPr lang="en-GB" sz="3600">
                <a:latin typeface="Montserrat"/>
                <a:ea typeface="Montserrat"/>
                <a:cs typeface="Montserrat"/>
                <a:sym typeface="Montserrat"/>
              </a:rPr>
              <a:t>- The ancient Irish language. It had been banned by the English and was dying out by the nineteenth-century.</a:t>
            </a:r>
            <a:endParaRPr sz="3600">
              <a:latin typeface="Montserrat"/>
              <a:ea typeface="Montserrat"/>
              <a:cs typeface="Montserrat"/>
              <a:sym typeface="Montserrat"/>
            </a:endParaRPr>
          </a:p>
          <a:p>
            <a:pPr indent="0" lvl="0" marL="0" rtl="0" algn="l">
              <a:lnSpc>
                <a:spcPct val="150000"/>
              </a:lnSpc>
              <a:spcBef>
                <a:spcPts val="0"/>
              </a:spcBef>
              <a:spcAft>
                <a:spcPts val="0"/>
              </a:spcAft>
              <a:buNone/>
            </a:pPr>
            <a:r>
              <a:rPr lang="en-GB" sz="3600" u="sng">
                <a:latin typeface="Montserrat"/>
                <a:ea typeface="Montserrat"/>
                <a:cs typeface="Montserrat"/>
                <a:sym typeface="Montserrat"/>
              </a:rPr>
              <a:t>Home Rule</a:t>
            </a:r>
            <a:r>
              <a:rPr lang="en-GB" sz="3600">
                <a:latin typeface="Montserrat"/>
                <a:ea typeface="Montserrat"/>
                <a:cs typeface="Montserrat"/>
                <a:sym typeface="Montserrat"/>
              </a:rPr>
              <a:t> - The campaign for a parliament in Dublin, Ireland. </a:t>
            </a:r>
            <a:endParaRPr sz="3600">
              <a:latin typeface="Montserrat"/>
              <a:ea typeface="Montserrat"/>
              <a:cs typeface="Montserrat"/>
              <a:sym typeface="Montserrat"/>
            </a:endParaRPr>
          </a:p>
          <a:p>
            <a:pPr indent="0" lvl="0" marL="0" rtl="0" algn="l">
              <a:lnSpc>
                <a:spcPct val="150000"/>
              </a:lnSpc>
              <a:spcBef>
                <a:spcPts val="0"/>
              </a:spcBef>
              <a:spcAft>
                <a:spcPts val="0"/>
              </a:spcAft>
              <a:buNone/>
            </a:pPr>
            <a:r>
              <a:rPr lang="en-GB" sz="3600" u="sng">
                <a:latin typeface="Montserrat"/>
                <a:ea typeface="Montserrat"/>
                <a:cs typeface="Montserrat"/>
                <a:sym typeface="Montserrat"/>
              </a:rPr>
              <a:t>Nationalist</a:t>
            </a:r>
            <a:r>
              <a:rPr lang="en-GB" sz="3600">
                <a:latin typeface="Montserrat"/>
                <a:ea typeface="Montserrat"/>
                <a:cs typeface="Montserrat"/>
                <a:sym typeface="Montserrat"/>
              </a:rPr>
              <a:t> - A person strongly pro the rights of people of their country.</a:t>
            </a:r>
            <a:endParaRPr sz="3600">
              <a:latin typeface="Montserrat"/>
              <a:ea typeface="Montserrat"/>
              <a:cs typeface="Montserrat"/>
              <a:sym typeface="Montserrat"/>
            </a:endParaRPr>
          </a:p>
          <a:p>
            <a:pPr indent="0" lvl="0" marL="0" rtl="0" algn="l">
              <a:lnSpc>
                <a:spcPct val="150000"/>
              </a:lnSpc>
              <a:spcBef>
                <a:spcPts val="0"/>
              </a:spcBef>
              <a:spcAft>
                <a:spcPts val="0"/>
              </a:spcAft>
              <a:buNone/>
            </a:pPr>
            <a:r>
              <a:rPr lang="en-GB" sz="3600" u="sng">
                <a:latin typeface="Montserrat"/>
                <a:ea typeface="Montserrat"/>
                <a:cs typeface="Montserrat"/>
                <a:sym typeface="Montserrat"/>
              </a:rPr>
              <a:t>Protestant Ascendancy</a:t>
            </a:r>
            <a:r>
              <a:rPr lang="en-GB" sz="3600">
                <a:latin typeface="Montserrat"/>
                <a:ea typeface="Montserrat"/>
                <a:cs typeface="Montserrat"/>
                <a:sym typeface="Montserrat"/>
              </a:rPr>
              <a:t> - The name given to the Protestants in Ireland who came to lead the island following the stripping of the rights of Irish Catholics.</a:t>
            </a:r>
            <a:endParaRPr sz="3600">
              <a:latin typeface="Montserrat"/>
              <a:ea typeface="Montserrat"/>
              <a:cs typeface="Montserrat"/>
              <a:sym typeface="Montserrat"/>
            </a:endParaRPr>
          </a:p>
          <a:p>
            <a:pPr indent="0" lvl="0" marL="0" rtl="0" algn="l">
              <a:lnSpc>
                <a:spcPct val="150000"/>
              </a:lnSpc>
              <a:spcBef>
                <a:spcPts val="0"/>
              </a:spcBef>
              <a:spcAft>
                <a:spcPts val="0"/>
              </a:spcAft>
              <a:buNone/>
            </a:pPr>
            <a:r>
              <a:rPr lang="en-GB" sz="3600" u="sng">
                <a:latin typeface="Montserrat"/>
                <a:ea typeface="Montserrat"/>
                <a:cs typeface="Montserrat"/>
                <a:sym typeface="Montserrat"/>
              </a:rPr>
              <a:t>Irish Volunteers</a:t>
            </a:r>
            <a:r>
              <a:rPr lang="en-GB" sz="3600">
                <a:latin typeface="Montserrat"/>
                <a:ea typeface="Montserrat"/>
                <a:cs typeface="Montserrat"/>
                <a:sym typeface="Montserrat"/>
              </a:rPr>
              <a:t> - Volunteer soldiers pro-independence.</a:t>
            </a:r>
            <a:endParaRPr sz="3600">
              <a:latin typeface="Montserrat"/>
              <a:ea typeface="Montserrat"/>
              <a:cs typeface="Montserrat"/>
              <a:sym typeface="Montserrat"/>
            </a:endParaRPr>
          </a:p>
          <a:p>
            <a:pPr indent="0" lvl="0" marL="0" rtl="0" algn="l">
              <a:lnSpc>
                <a:spcPct val="150000"/>
              </a:lnSpc>
              <a:spcBef>
                <a:spcPts val="0"/>
              </a:spcBef>
              <a:spcAft>
                <a:spcPts val="0"/>
              </a:spcAft>
              <a:buNone/>
            </a:pPr>
            <a:r>
              <a:rPr lang="en-GB" sz="3600" u="sng">
                <a:latin typeface="Montserrat"/>
                <a:ea typeface="Montserrat"/>
                <a:cs typeface="Montserrat"/>
                <a:sym typeface="Montserrat"/>
              </a:rPr>
              <a:t>Partitioned</a:t>
            </a:r>
            <a:r>
              <a:rPr lang="en-GB" sz="3600">
                <a:latin typeface="Montserrat"/>
                <a:ea typeface="Montserrat"/>
                <a:cs typeface="Montserrat"/>
                <a:sym typeface="Montserrat"/>
              </a:rPr>
              <a:t> - Divided.</a:t>
            </a:r>
            <a:endParaRPr sz="3600">
              <a:latin typeface="Montserrat"/>
              <a:ea typeface="Montserrat"/>
              <a:cs typeface="Montserrat"/>
              <a:sym typeface="Montserrat"/>
            </a:endParaRPr>
          </a:p>
          <a:p>
            <a:pPr indent="0" lvl="0" marL="0" rtl="0" algn="l">
              <a:lnSpc>
                <a:spcPct val="150000"/>
              </a:lnSpc>
              <a:spcBef>
                <a:spcPts val="0"/>
              </a:spcBef>
              <a:spcAft>
                <a:spcPts val="0"/>
              </a:spcAft>
              <a:buNone/>
            </a:pPr>
            <a:r>
              <a:rPr lang="en-GB" sz="3600" u="sng">
                <a:latin typeface="Montserrat"/>
                <a:ea typeface="Montserrat"/>
                <a:cs typeface="Montserrat"/>
                <a:sym typeface="Montserrat"/>
              </a:rPr>
              <a:t>Ulster Volunteers</a:t>
            </a:r>
            <a:r>
              <a:rPr lang="en-GB" sz="3600">
                <a:latin typeface="Montserrat"/>
                <a:ea typeface="Montserrat"/>
                <a:cs typeface="Montserrat"/>
                <a:sym typeface="Montserrat"/>
              </a:rPr>
              <a:t> - Volunteer soldiers pro-remaining in Britain.</a:t>
            </a:r>
            <a:endParaRPr sz="3600">
              <a:latin typeface="Montserrat"/>
              <a:ea typeface="Montserrat"/>
              <a:cs typeface="Montserrat"/>
              <a:sym typeface="Montserrat"/>
            </a:endParaRPr>
          </a:p>
          <a:p>
            <a:pPr indent="0" lvl="0" marL="0" rtl="0" algn="l">
              <a:lnSpc>
                <a:spcPct val="150000"/>
              </a:lnSpc>
              <a:spcBef>
                <a:spcPts val="0"/>
              </a:spcBef>
              <a:spcAft>
                <a:spcPts val="0"/>
              </a:spcAft>
              <a:buNone/>
            </a:pPr>
            <a:r>
              <a:t/>
            </a:r>
            <a:endParaRPr sz="3600">
              <a:latin typeface="Montserrat"/>
              <a:ea typeface="Montserrat"/>
              <a:cs typeface="Montserrat"/>
              <a:sym typeface="Montserrat"/>
            </a:endParaRPr>
          </a:p>
          <a:p>
            <a:pPr indent="0" lvl="0" marL="0" rtl="0" algn="l">
              <a:lnSpc>
                <a:spcPct val="150000"/>
              </a:lnSpc>
              <a:spcBef>
                <a:spcPts val="0"/>
              </a:spcBef>
              <a:spcAft>
                <a:spcPts val="0"/>
              </a:spcAft>
              <a:buNone/>
            </a:pPr>
            <a:r>
              <a:t/>
            </a:r>
            <a:endParaRPr b="1" sz="3600">
              <a:latin typeface="Montserrat"/>
              <a:ea typeface="Montserrat"/>
              <a:cs typeface="Montserrat"/>
              <a:sym typeface="Montserrat"/>
            </a:endParaRPr>
          </a:p>
        </p:txBody>
      </p:sp>
      <p:sp>
        <p:nvSpPr>
          <p:cNvPr id="144" name="Google Shape;144;p22"/>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