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10287000" cx="18288000"/>
  <p:notesSz cx="6858000" cy="9144000"/>
  <p:embeddedFontLst>
    <p:embeddedFont>
      <p:font typeface="Montserrat SemiBold"/>
      <p:regular r:id="rId14"/>
      <p:bold r:id="rId15"/>
      <p:italic r:id="rId16"/>
      <p:boldItalic r:id="rId17"/>
    </p:embeddedFont>
    <p:embeddedFont>
      <p:font typeface="Montserrat"/>
      <p:regular r:id="rId18"/>
      <p:bold r:id="rId19"/>
      <p:italic r:id="rId20"/>
      <p:boldItalic r:id="rId21"/>
    </p:embeddedFont>
    <p:embeddedFont>
      <p:font typeface="Montserrat Medium"/>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E1B656E-5735-4CF9-8642-8637BC15CBCB}">
  <a:tblStyle styleId="{6E1B656E-5735-4CF9-8642-8637BC15CBCB}"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italic.fntdata"/><Relationship Id="rId22" Type="http://schemas.openxmlformats.org/officeDocument/2006/relationships/font" Target="fonts/MontserratMedium-regular.fntdata"/><Relationship Id="rId21" Type="http://schemas.openxmlformats.org/officeDocument/2006/relationships/font" Target="fonts/Montserrat-boldItalic.fntdata"/><Relationship Id="rId24" Type="http://schemas.openxmlformats.org/officeDocument/2006/relationships/font" Target="fonts/MontserratMedium-italic.fntdata"/><Relationship Id="rId23" Type="http://schemas.openxmlformats.org/officeDocument/2006/relationships/font" Target="fonts/MontserratMedium-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MontserratMedium-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MontserratSemiBold-bold.fntdata"/><Relationship Id="rId14" Type="http://schemas.openxmlformats.org/officeDocument/2006/relationships/font" Target="fonts/MontserratSemiBold-regular.fntdata"/><Relationship Id="rId17" Type="http://schemas.openxmlformats.org/officeDocument/2006/relationships/font" Target="fonts/MontserratSemiBold-boldItalic.fntdata"/><Relationship Id="rId16" Type="http://schemas.openxmlformats.org/officeDocument/2006/relationships/font" Target="fonts/MontserratSemiBold-italic.fntdata"/><Relationship Id="rId19" Type="http://schemas.openxmlformats.org/officeDocument/2006/relationships/font" Target="fonts/Montserrat-bold.fntdata"/><Relationship Id="rId18" Type="http://schemas.openxmlformats.org/officeDocument/2006/relationships/font" Target="fonts/Montserrat-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8c94393ac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8c94393ac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91b3eaec2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91b3eaec2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91b3eaec2a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91b3eaec2a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91b3eaec2a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91b3eaec2a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927939a78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927939a78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927939a78a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927939a78a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927939a78a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927939a78a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927939a78a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927939a78a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5" name="Google Shape;75;p13"/>
          <p:cNvSpPr txBox="1"/>
          <p:nvPr>
            <p:ph idx="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ew activity intro"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9" name="Shape 79"/>
        <p:cNvGrpSpPr/>
        <p:nvPr/>
      </p:nvGrpSpPr>
      <p:grpSpPr>
        <a:xfrm>
          <a:off x="0" y="0"/>
          <a:ext cx="0" cy="0"/>
          <a:chOff x="0" y="0"/>
          <a:chExt cx="0" cy="0"/>
        </a:xfrm>
      </p:grpSpPr>
      <p:sp>
        <p:nvSpPr>
          <p:cNvPr id="80" name="Google Shape;80;p14"/>
          <p:cNvSpPr txBox="1"/>
          <p:nvPr>
            <p:ph idx="4294967295" type="ctrTitle"/>
          </p:nvPr>
        </p:nvSpPr>
        <p:spPr>
          <a:xfrm>
            <a:off x="917950" y="2876300"/>
            <a:ext cx="16452000" cy="3723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7000">
                <a:solidFill>
                  <a:srgbClr val="4B3241"/>
                </a:solidFill>
              </a:rPr>
              <a:t>Lesson 7: Ethics </a:t>
            </a:r>
            <a:br>
              <a:rPr lang="en-GB">
                <a:solidFill>
                  <a:srgbClr val="4B3241"/>
                </a:solidFill>
              </a:rPr>
            </a:br>
            <a:endParaRPr>
              <a:solidFill>
                <a:srgbClr val="4B3241"/>
              </a:solidFill>
            </a:endParaRPr>
          </a:p>
          <a:p>
            <a:pPr indent="0" lvl="0" marL="0" rtl="0" algn="l">
              <a:spcBef>
                <a:spcPts val="0"/>
              </a:spcBef>
              <a:spcAft>
                <a:spcPts val="0"/>
              </a:spcAft>
              <a:buNone/>
            </a:pPr>
            <a:r>
              <a:t/>
            </a:r>
            <a:endParaRPr>
              <a:solidFill>
                <a:srgbClr val="4B3241"/>
              </a:solidFill>
            </a:endParaRPr>
          </a:p>
          <a:p>
            <a:pPr indent="0" lvl="0" marL="0" rtl="0" algn="l">
              <a:spcBef>
                <a:spcPts val="0"/>
              </a:spcBef>
              <a:spcAft>
                <a:spcPts val="0"/>
              </a:spcAft>
              <a:buNone/>
            </a:pPr>
            <a:r>
              <a:rPr lang="en-GB" sz="3000">
                <a:solidFill>
                  <a:srgbClr val="4B3241"/>
                </a:solidFill>
              </a:rPr>
              <a:t>Impact of Technology</a:t>
            </a:r>
            <a:endParaRPr sz="7000">
              <a:solidFill>
                <a:srgbClr val="4B3241"/>
              </a:solidFill>
            </a:endParaRPr>
          </a:p>
        </p:txBody>
      </p:sp>
      <p:sp>
        <p:nvSpPr>
          <p:cNvPr id="81" name="Google Shape;81;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Computing</a:t>
            </a:r>
            <a:endParaRPr>
              <a:solidFill>
                <a:srgbClr val="4B3241"/>
              </a:solidFill>
            </a:endParaRPr>
          </a:p>
        </p:txBody>
      </p:sp>
      <p:sp>
        <p:nvSpPr>
          <p:cNvPr id="82" name="Google Shape;82;p14"/>
          <p:cNvSpPr txBox="1"/>
          <p:nvPr>
            <p:ph idx="4294967295" type="subTitle"/>
          </p:nvPr>
        </p:nvSpPr>
        <p:spPr>
          <a:xfrm>
            <a:off x="917950" y="7906150"/>
            <a:ext cx="11057100" cy="123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Irfan Amin</a:t>
            </a:r>
            <a:endParaRPr>
              <a:solidFill>
                <a:srgbClr val="4B3241"/>
              </a:solidFill>
            </a:endParaRPr>
          </a:p>
          <a:p>
            <a:pPr indent="0" lvl="0" marL="0" rtl="0" algn="l">
              <a:spcBef>
                <a:spcPts val="2000"/>
              </a:spcBef>
              <a:spcAft>
                <a:spcPts val="0"/>
              </a:spcAft>
              <a:buNone/>
            </a:pPr>
            <a:r>
              <a:t/>
            </a:r>
            <a:endParaRPr>
              <a:solidFill>
                <a:srgbClr val="4B3241"/>
              </a:solidFill>
            </a:endParaRPr>
          </a:p>
          <a:p>
            <a:pPr indent="0" lvl="0" marL="0" rtl="0" algn="l">
              <a:spcBef>
                <a:spcPts val="2000"/>
              </a:spcBef>
              <a:spcAft>
                <a:spcPts val="2000"/>
              </a:spcAft>
              <a:buNone/>
            </a:pPr>
            <a:r>
              <a:rPr i="1" lang="en-GB" sz="1500">
                <a:solidFill>
                  <a:srgbClr val="4B3241"/>
                </a:solidFill>
              </a:rPr>
              <a:t>   </a:t>
            </a:r>
            <a:r>
              <a:rPr i="1" lang="en-GB" sz="1500">
                <a:solidFill>
                  <a:srgbClr val="4B3241"/>
                </a:solidFill>
              </a:rPr>
              <a:t>Materials from the Teach Computing Curriculum created by the National Centre for Computing Education</a:t>
            </a:r>
            <a:endParaRPr i="1" sz="1500">
              <a:solidFill>
                <a:srgbClr val="4B3241"/>
              </a:solidFill>
            </a:endParaRPr>
          </a:p>
        </p:txBody>
      </p:sp>
      <p:sp>
        <p:nvSpPr>
          <p:cNvPr id="83" name="Google Shape;83;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4" name="Google Shape;84;p14"/>
          <p:cNvSpPr txBox="1"/>
          <p:nvPr>
            <p:ph idx="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5"/>
          <p:cNvSpPr txBox="1"/>
          <p:nvPr>
            <p:ph type="title"/>
          </p:nvPr>
        </p:nvSpPr>
        <p:spPr>
          <a:xfrm>
            <a:off x="917950" y="890050"/>
            <a:ext cx="12709500" cy="1627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Task 1 - Ethical questions (1 of 2)</a:t>
            </a:r>
            <a:endParaRPr>
              <a:solidFill>
                <a:schemeClr val="dk2"/>
              </a:solidFill>
            </a:endParaRPr>
          </a:p>
        </p:txBody>
      </p:sp>
      <p:sp>
        <p:nvSpPr>
          <p:cNvPr id="90" name="Google Shape;90;p15"/>
          <p:cNvSpPr txBox="1"/>
          <p:nvPr>
            <p:ph idx="1" type="body"/>
          </p:nvPr>
        </p:nvSpPr>
        <p:spPr>
          <a:xfrm>
            <a:off x="917950" y="1999525"/>
            <a:ext cx="16452000" cy="1158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000"/>
              <a:t>Read the four ethical dilemmas and write what other </a:t>
            </a:r>
            <a:r>
              <a:rPr b="1" lang="en-GB" sz="3000"/>
              <a:t>questions</a:t>
            </a:r>
            <a:r>
              <a:rPr lang="en-GB" sz="3000"/>
              <a:t> these ethical dilemmas bring up for you.</a:t>
            </a:r>
            <a:endParaRPr sz="3000"/>
          </a:p>
          <a:p>
            <a:pPr indent="0" lvl="0" marL="0" rtl="0" algn="l">
              <a:spcBef>
                <a:spcPts val="2000"/>
              </a:spcBef>
              <a:spcAft>
                <a:spcPts val="0"/>
              </a:spcAft>
              <a:buNone/>
            </a:pPr>
            <a:r>
              <a:t/>
            </a:r>
            <a:endParaRPr sz="3000"/>
          </a:p>
          <a:p>
            <a:pPr indent="0" lvl="0" marL="0" rtl="0" algn="l">
              <a:spcBef>
                <a:spcPts val="2000"/>
              </a:spcBef>
              <a:spcAft>
                <a:spcPts val="0"/>
              </a:spcAft>
              <a:buNone/>
            </a:pPr>
            <a:r>
              <a:t/>
            </a:r>
            <a:endParaRPr/>
          </a:p>
          <a:p>
            <a:pPr indent="0" lvl="0" marL="0" rtl="0" algn="l">
              <a:spcBef>
                <a:spcPts val="2000"/>
              </a:spcBef>
              <a:spcAft>
                <a:spcPts val="2000"/>
              </a:spcAft>
              <a:buNone/>
            </a:pPr>
            <a:r>
              <a:t/>
            </a:r>
            <a:endParaRPr/>
          </a:p>
        </p:txBody>
      </p:sp>
      <p:sp>
        <p:nvSpPr>
          <p:cNvPr id="91" name="Google Shape;91;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92" name="Google Shape;92;p15"/>
          <p:cNvGraphicFramePr/>
          <p:nvPr/>
        </p:nvGraphicFramePr>
        <p:xfrm>
          <a:off x="952500" y="3475175"/>
          <a:ext cx="3000000" cy="3000000"/>
        </p:xfrm>
        <a:graphic>
          <a:graphicData uri="http://schemas.openxmlformats.org/drawingml/2006/table">
            <a:tbl>
              <a:tblPr>
                <a:noFill/>
                <a:tableStyleId>{6E1B656E-5735-4CF9-8642-8637BC15CBCB}</a:tableStyleId>
              </a:tblPr>
              <a:tblGrid>
                <a:gridCol w="7319050"/>
                <a:gridCol w="9063950"/>
              </a:tblGrid>
              <a:tr h="100000">
                <a:tc>
                  <a:txBody>
                    <a:bodyPr/>
                    <a:lstStyle/>
                    <a:p>
                      <a:pPr indent="0" lvl="0" marL="0" rtl="0" algn="l">
                        <a:spcBef>
                          <a:spcPts val="0"/>
                        </a:spcBef>
                        <a:spcAft>
                          <a:spcPts val="0"/>
                        </a:spcAft>
                        <a:buNone/>
                      </a:pPr>
                      <a:r>
                        <a:rPr b="1" lang="en-GB" sz="2800">
                          <a:solidFill>
                            <a:schemeClr val="lt1"/>
                          </a:solidFill>
                          <a:latin typeface="Montserrat"/>
                          <a:ea typeface="Montserrat"/>
                          <a:cs typeface="Montserrat"/>
                          <a:sym typeface="Montserrat"/>
                        </a:rPr>
                        <a:t>Ethical questions</a:t>
                      </a:r>
                      <a:endParaRPr b="1" sz="2800">
                        <a:solidFill>
                          <a:schemeClr val="lt1"/>
                        </a:solidFill>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solidFill>
                      <a:schemeClr val="accent6"/>
                    </a:solidFill>
                  </a:tcPr>
                </a:tc>
                <a:tc>
                  <a:txBody>
                    <a:bodyPr/>
                    <a:lstStyle/>
                    <a:p>
                      <a:pPr indent="0" lvl="0" marL="0" rtl="0" algn="l">
                        <a:spcBef>
                          <a:spcPts val="0"/>
                        </a:spcBef>
                        <a:spcAft>
                          <a:spcPts val="0"/>
                        </a:spcAft>
                        <a:buNone/>
                      </a:pPr>
                      <a:r>
                        <a:rPr b="1" lang="en-GB" sz="2800">
                          <a:solidFill>
                            <a:schemeClr val="lt1"/>
                          </a:solidFill>
                          <a:latin typeface="Montserrat"/>
                          <a:ea typeface="Montserrat"/>
                          <a:cs typeface="Montserrat"/>
                          <a:sym typeface="Montserrat"/>
                        </a:rPr>
                        <a:t>What other questions does this bring up?</a:t>
                      </a:r>
                      <a:endParaRPr b="1" sz="2800">
                        <a:solidFill>
                          <a:schemeClr val="lt1"/>
                        </a:solidFill>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solidFill>
                      <a:schemeClr val="accent6"/>
                    </a:solidFill>
                  </a:tcPr>
                </a:tc>
              </a:tr>
              <a:tr h="2414525">
                <a:tc>
                  <a:txBody>
                    <a:bodyPr/>
                    <a:lstStyle/>
                    <a:p>
                      <a:pPr indent="0" lvl="0" marL="0" rtl="0" algn="l">
                        <a:spcBef>
                          <a:spcPts val="0"/>
                        </a:spcBef>
                        <a:spcAft>
                          <a:spcPts val="0"/>
                        </a:spcAft>
                        <a:buNone/>
                      </a:pPr>
                      <a:r>
                        <a:rPr b="1" lang="en-GB" sz="2800">
                          <a:solidFill>
                            <a:schemeClr val="dk2"/>
                          </a:solidFill>
                          <a:latin typeface="Montserrat"/>
                          <a:ea typeface="Montserrat"/>
                          <a:cs typeface="Montserrat"/>
                          <a:sym typeface="Montserrat"/>
                        </a:rPr>
                        <a:t>Example</a:t>
                      </a:r>
                      <a:endParaRPr b="1" sz="2800">
                        <a:solidFill>
                          <a:schemeClr val="dk2"/>
                        </a:solidFill>
                        <a:latin typeface="Montserrat"/>
                        <a:ea typeface="Montserrat"/>
                        <a:cs typeface="Montserrat"/>
                        <a:sym typeface="Montserrat"/>
                      </a:endParaRPr>
                    </a:p>
                    <a:p>
                      <a:pPr indent="0" lvl="0" marL="0" rtl="0" algn="l">
                        <a:spcBef>
                          <a:spcPts val="0"/>
                        </a:spcBef>
                        <a:spcAft>
                          <a:spcPts val="0"/>
                        </a:spcAft>
                        <a:buNone/>
                      </a:pPr>
                      <a:r>
                        <a:rPr lang="en-GB" sz="2800">
                          <a:solidFill>
                            <a:schemeClr val="dk2"/>
                          </a:solidFill>
                          <a:latin typeface="Montserrat"/>
                          <a:ea typeface="Montserrat"/>
                          <a:cs typeface="Montserrat"/>
                          <a:sym typeface="Montserrat"/>
                        </a:rPr>
                        <a:t>Should people be kept artificially alive permanently if they are in a coma, have no prospect of ‘waking up’, and no ‘quality of life’?</a:t>
                      </a:r>
                      <a:endParaRPr sz="2800">
                        <a:solidFill>
                          <a:schemeClr val="dk2"/>
                        </a:solidFill>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c>
                  <a:txBody>
                    <a:bodyPr/>
                    <a:lstStyle/>
                    <a:p>
                      <a:pPr indent="-406400" lvl="0" marL="457200" rtl="0" algn="l">
                        <a:spcBef>
                          <a:spcPts val="0"/>
                        </a:spcBef>
                        <a:spcAft>
                          <a:spcPts val="0"/>
                        </a:spcAft>
                        <a:buClr>
                          <a:schemeClr val="dk2"/>
                        </a:buClr>
                        <a:buSzPts val="2800"/>
                        <a:buFont typeface="Montserrat"/>
                        <a:buChar char="●"/>
                      </a:pPr>
                      <a:r>
                        <a:rPr lang="en-GB" sz="2800">
                          <a:solidFill>
                            <a:schemeClr val="dk2"/>
                          </a:solidFill>
                          <a:latin typeface="Montserrat"/>
                          <a:ea typeface="Montserrat"/>
                          <a:cs typeface="Montserrat"/>
                          <a:sym typeface="Montserrat"/>
                        </a:rPr>
                        <a:t>Who decides what constitutes ‘quality of life’?</a:t>
                      </a:r>
                      <a:endParaRPr sz="2800">
                        <a:solidFill>
                          <a:schemeClr val="dk2"/>
                        </a:solidFill>
                        <a:latin typeface="Montserrat"/>
                        <a:ea typeface="Montserrat"/>
                        <a:cs typeface="Montserrat"/>
                        <a:sym typeface="Montserrat"/>
                      </a:endParaRPr>
                    </a:p>
                    <a:p>
                      <a:pPr indent="-406400" lvl="0" marL="457200" rtl="0" algn="l">
                        <a:spcBef>
                          <a:spcPts val="0"/>
                        </a:spcBef>
                        <a:spcAft>
                          <a:spcPts val="0"/>
                        </a:spcAft>
                        <a:buClr>
                          <a:schemeClr val="dk2"/>
                        </a:buClr>
                        <a:buSzPts val="2800"/>
                        <a:buFont typeface="Montserrat"/>
                        <a:buChar char="●"/>
                      </a:pPr>
                      <a:r>
                        <a:rPr lang="en-GB" sz="2800">
                          <a:solidFill>
                            <a:schemeClr val="dk2"/>
                          </a:solidFill>
                          <a:latin typeface="Montserrat"/>
                          <a:ea typeface="Montserrat"/>
                          <a:cs typeface="Montserrat"/>
                          <a:sym typeface="Montserrat"/>
                        </a:rPr>
                        <a:t>Who should have responsibility for other people’s lives?</a:t>
                      </a:r>
                      <a:endParaRPr sz="2800">
                        <a:solidFill>
                          <a:schemeClr val="dk2"/>
                        </a:solidFill>
                        <a:latin typeface="Montserrat"/>
                        <a:ea typeface="Montserrat"/>
                        <a:cs typeface="Montserrat"/>
                        <a:sym typeface="Montserrat"/>
                      </a:endParaRPr>
                    </a:p>
                    <a:p>
                      <a:pPr indent="-406400" lvl="0" marL="457200" rtl="0" algn="l">
                        <a:spcBef>
                          <a:spcPts val="0"/>
                        </a:spcBef>
                        <a:spcAft>
                          <a:spcPts val="0"/>
                        </a:spcAft>
                        <a:buClr>
                          <a:schemeClr val="dk2"/>
                        </a:buClr>
                        <a:buSzPts val="2800"/>
                        <a:buFont typeface="Montserrat"/>
                        <a:buChar char="●"/>
                      </a:pPr>
                      <a:r>
                        <a:rPr lang="en-GB" sz="2800">
                          <a:solidFill>
                            <a:schemeClr val="dk2"/>
                          </a:solidFill>
                          <a:latin typeface="Montserrat"/>
                          <a:ea typeface="Montserrat"/>
                          <a:cs typeface="Montserrat"/>
                          <a:sym typeface="Montserrat"/>
                        </a:rPr>
                        <a:t>What else could be done with the resources that are keeping this person alive?</a:t>
                      </a:r>
                      <a:endParaRPr sz="2800">
                        <a:solidFill>
                          <a:schemeClr val="dk2"/>
                        </a:solidFill>
                        <a:latin typeface="Montserrat"/>
                        <a:ea typeface="Montserrat"/>
                        <a:cs typeface="Montserrat"/>
                        <a:sym typeface="Montserrat"/>
                      </a:endParaRPr>
                    </a:p>
                    <a:p>
                      <a:pPr indent="-406400" lvl="0" marL="457200" rtl="0" algn="l">
                        <a:spcBef>
                          <a:spcPts val="0"/>
                        </a:spcBef>
                        <a:spcAft>
                          <a:spcPts val="0"/>
                        </a:spcAft>
                        <a:buClr>
                          <a:schemeClr val="dk2"/>
                        </a:buClr>
                        <a:buSzPts val="2800"/>
                        <a:buFont typeface="Montserrat"/>
                        <a:buChar char="●"/>
                      </a:pPr>
                      <a:r>
                        <a:rPr lang="en-GB" sz="2800">
                          <a:solidFill>
                            <a:schemeClr val="dk2"/>
                          </a:solidFill>
                          <a:latin typeface="Montserrat"/>
                          <a:ea typeface="Montserrat"/>
                          <a:cs typeface="Montserrat"/>
                          <a:sym typeface="Montserrat"/>
                        </a:rPr>
                        <a:t>Should the family be involved in the decision?</a:t>
                      </a:r>
                      <a:endParaRPr sz="2800">
                        <a:solidFill>
                          <a:schemeClr val="dk2"/>
                        </a:solidFill>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r>
              <a:tr h="1969550">
                <a:tc>
                  <a:txBody>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A coach offers an elite athlete ‘supplements’ that cannot be detected in drug tests and can enhance performance. Is it fair to take them?</a:t>
                      </a:r>
                      <a:endParaRPr sz="2800">
                        <a:solidFill>
                          <a:schemeClr val="dk2"/>
                        </a:solidFill>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c>
                  <a:txBody>
                    <a:bodyPr/>
                    <a:lstStyle/>
                    <a:p>
                      <a:pPr indent="0" lvl="0" marL="0" rtl="0" algn="l">
                        <a:spcBef>
                          <a:spcPts val="0"/>
                        </a:spcBef>
                        <a:spcAft>
                          <a:spcPts val="0"/>
                        </a:spcAft>
                        <a:buNone/>
                      </a:pPr>
                      <a:r>
                        <a:t/>
                      </a:r>
                      <a:endParaRPr sz="2800">
                        <a:solidFill>
                          <a:schemeClr val="dk2"/>
                        </a:solidFill>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6"/>
          <p:cNvSpPr txBox="1"/>
          <p:nvPr>
            <p:ph type="title"/>
          </p:nvPr>
        </p:nvSpPr>
        <p:spPr>
          <a:xfrm>
            <a:off x="917950" y="890050"/>
            <a:ext cx="12709500" cy="1627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Task 1 - Ethical questions (2 of 2)</a:t>
            </a:r>
            <a:endParaRPr>
              <a:solidFill>
                <a:schemeClr val="dk2"/>
              </a:solidFill>
            </a:endParaRPr>
          </a:p>
        </p:txBody>
      </p:sp>
      <p:sp>
        <p:nvSpPr>
          <p:cNvPr id="98" name="Google Shape;98;p16"/>
          <p:cNvSpPr txBox="1"/>
          <p:nvPr>
            <p:ph idx="1" type="body"/>
          </p:nvPr>
        </p:nvSpPr>
        <p:spPr>
          <a:xfrm>
            <a:off x="917950" y="1999525"/>
            <a:ext cx="16452000" cy="1158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000"/>
              <a:t>Read the four ethical dilemmas and write what other </a:t>
            </a:r>
            <a:r>
              <a:rPr b="1" lang="en-GB" sz="3000"/>
              <a:t>questions</a:t>
            </a:r>
            <a:r>
              <a:rPr lang="en-GB" sz="3000"/>
              <a:t> these ethical dilemmas bring up for you.</a:t>
            </a:r>
            <a:endParaRPr sz="3000"/>
          </a:p>
          <a:p>
            <a:pPr indent="0" lvl="0" marL="0" rtl="0" algn="l">
              <a:spcBef>
                <a:spcPts val="2000"/>
              </a:spcBef>
              <a:spcAft>
                <a:spcPts val="0"/>
              </a:spcAft>
              <a:buNone/>
            </a:pPr>
            <a:r>
              <a:t/>
            </a:r>
            <a:endParaRPr sz="3000"/>
          </a:p>
          <a:p>
            <a:pPr indent="0" lvl="0" marL="0" rtl="0" algn="l">
              <a:spcBef>
                <a:spcPts val="2000"/>
              </a:spcBef>
              <a:spcAft>
                <a:spcPts val="0"/>
              </a:spcAft>
              <a:buNone/>
            </a:pPr>
            <a:r>
              <a:t/>
            </a:r>
            <a:endParaRPr/>
          </a:p>
          <a:p>
            <a:pPr indent="0" lvl="0" marL="0" rtl="0" algn="l">
              <a:spcBef>
                <a:spcPts val="2000"/>
              </a:spcBef>
              <a:spcAft>
                <a:spcPts val="2000"/>
              </a:spcAft>
              <a:buNone/>
            </a:pPr>
            <a:r>
              <a:t/>
            </a:r>
            <a:endParaRPr/>
          </a:p>
        </p:txBody>
      </p:sp>
      <p:sp>
        <p:nvSpPr>
          <p:cNvPr id="99" name="Google Shape;99;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100" name="Google Shape;100;p16"/>
          <p:cNvGraphicFramePr/>
          <p:nvPr/>
        </p:nvGraphicFramePr>
        <p:xfrm>
          <a:off x="952500" y="3475175"/>
          <a:ext cx="3000000" cy="3000000"/>
        </p:xfrm>
        <a:graphic>
          <a:graphicData uri="http://schemas.openxmlformats.org/drawingml/2006/table">
            <a:tbl>
              <a:tblPr>
                <a:noFill/>
                <a:tableStyleId>{6E1B656E-5735-4CF9-8642-8637BC15CBCB}</a:tableStyleId>
              </a:tblPr>
              <a:tblGrid>
                <a:gridCol w="7319050"/>
                <a:gridCol w="9063950"/>
              </a:tblGrid>
              <a:tr h="100000">
                <a:tc>
                  <a:txBody>
                    <a:bodyPr/>
                    <a:lstStyle/>
                    <a:p>
                      <a:pPr indent="0" lvl="0" marL="0" rtl="0" algn="l">
                        <a:spcBef>
                          <a:spcPts val="0"/>
                        </a:spcBef>
                        <a:spcAft>
                          <a:spcPts val="0"/>
                        </a:spcAft>
                        <a:buNone/>
                      </a:pPr>
                      <a:r>
                        <a:rPr b="1" lang="en-GB" sz="2800">
                          <a:solidFill>
                            <a:schemeClr val="lt1"/>
                          </a:solidFill>
                          <a:latin typeface="Montserrat"/>
                          <a:ea typeface="Montserrat"/>
                          <a:cs typeface="Montserrat"/>
                          <a:sym typeface="Montserrat"/>
                        </a:rPr>
                        <a:t>Ethical questions</a:t>
                      </a:r>
                      <a:endParaRPr b="1" sz="2800">
                        <a:solidFill>
                          <a:schemeClr val="lt1"/>
                        </a:solidFill>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solidFill>
                      <a:schemeClr val="accent6"/>
                    </a:solidFill>
                  </a:tcPr>
                </a:tc>
                <a:tc>
                  <a:txBody>
                    <a:bodyPr/>
                    <a:lstStyle/>
                    <a:p>
                      <a:pPr indent="0" lvl="0" marL="0" rtl="0" algn="l">
                        <a:spcBef>
                          <a:spcPts val="0"/>
                        </a:spcBef>
                        <a:spcAft>
                          <a:spcPts val="0"/>
                        </a:spcAft>
                        <a:buNone/>
                      </a:pPr>
                      <a:r>
                        <a:rPr b="1" lang="en-GB" sz="2800">
                          <a:solidFill>
                            <a:schemeClr val="lt1"/>
                          </a:solidFill>
                          <a:latin typeface="Montserrat"/>
                          <a:ea typeface="Montserrat"/>
                          <a:cs typeface="Montserrat"/>
                          <a:sym typeface="Montserrat"/>
                        </a:rPr>
                        <a:t>What other questions does this bring up?</a:t>
                      </a:r>
                      <a:endParaRPr b="1" sz="2800">
                        <a:solidFill>
                          <a:schemeClr val="lt1"/>
                        </a:solidFill>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solidFill>
                      <a:schemeClr val="accent6"/>
                    </a:solidFill>
                  </a:tcPr>
                </a:tc>
              </a:tr>
              <a:tr h="2414525">
                <a:tc>
                  <a:txBody>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Should people be able to select the sex of their child in advance?</a:t>
                      </a:r>
                      <a:endParaRPr sz="2800">
                        <a:solidFill>
                          <a:schemeClr val="dk2"/>
                        </a:solidFill>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c>
                  <a:txBody>
                    <a:bodyPr/>
                    <a:lstStyle/>
                    <a:p>
                      <a:pPr indent="0" lvl="0" marL="0" rtl="0" algn="l">
                        <a:spcBef>
                          <a:spcPts val="0"/>
                        </a:spcBef>
                        <a:spcAft>
                          <a:spcPts val="0"/>
                        </a:spcAft>
                        <a:buNone/>
                      </a:pPr>
                      <a:r>
                        <a:t/>
                      </a:r>
                      <a:endParaRPr sz="2800">
                        <a:solidFill>
                          <a:schemeClr val="dk2"/>
                        </a:solidFill>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r>
              <a:tr h="1969550">
                <a:tc>
                  <a:txBody>
                    <a:bodyPr/>
                    <a:lstStyle/>
                    <a:p>
                      <a:pPr indent="0" lvl="0" marL="0" rtl="0" algn="l">
                        <a:spcBef>
                          <a:spcPts val="0"/>
                        </a:spcBef>
                        <a:spcAft>
                          <a:spcPts val="0"/>
                        </a:spcAft>
                        <a:buNone/>
                      </a:pPr>
                      <a:r>
                        <a:rPr lang="en-GB" sz="2800">
                          <a:solidFill>
                            <a:schemeClr val="dk2"/>
                          </a:solidFill>
                          <a:latin typeface="Montserrat"/>
                          <a:ea typeface="Montserrat"/>
                          <a:cs typeface="Montserrat"/>
                          <a:sym typeface="Montserrat"/>
                        </a:rPr>
                        <a:t>How should we decide who receives organ transplants?</a:t>
                      </a:r>
                      <a:endParaRPr sz="2800">
                        <a:solidFill>
                          <a:schemeClr val="dk2"/>
                        </a:solidFill>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c>
                  <a:txBody>
                    <a:bodyPr/>
                    <a:lstStyle/>
                    <a:p>
                      <a:pPr indent="0" lvl="0" marL="0" rtl="0" algn="l">
                        <a:spcBef>
                          <a:spcPts val="0"/>
                        </a:spcBef>
                        <a:spcAft>
                          <a:spcPts val="0"/>
                        </a:spcAft>
                        <a:buNone/>
                      </a:pPr>
                      <a:r>
                        <a:t/>
                      </a:r>
                      <a:endParaRPr sz="2800">
                        <a:solidFill>
                          <a:schemeClr val="dk2"/>
                        </a:solidFill>
                        <a:latin typeface="Montserrat"/>
                        <a:ea typeface="Montserrat"/>
                        <a:cs typeface="Montserrat"/>
                        <a:sym typeface="Montserrat"/>
                      </a:endParaRPr>
                    </a:p>
                  </a:txBody>
                  <a:tcPr marT="91425" marB="91425" marR="91425" marL="91425">
                    <a:lnL cap="flat" cmpd="sng" w="19050">
                      <a:solidFill>
                        <a:schemeClr val="dk2"/>
                      </a:solidFill>
                      <a:prstDash val="solid"/>
                      <a:round/>
                      <a:headEnd len="sm" w="sm" type="none"/>
                      <a:tailEnd len="sm" w="sm" type="none"/>
                    </a:lnL>
                    <a:lnR cap="flat" cmpd="sng" w="19050">
                      <a:solidFill>
                        <a:schemeClr val="dk2"/>
                      </a:solidFill>
                      <a:prstDash val="solid"/>
                      <a:round/>
                      <a:headEnd len="sm" w="sm" type="none"/>
                      <a:tailEnd len="sm" w="sm" type="none"/>
                    </a:lnR>
                    <a:lnT cap="flat" cmpd="sng" w="19050">
                      <a:solidFill>
                        <a:schemeClr val="dk2"/>
                      </a:solidFill>
                      <a:prstDash val="solid"/>
                      <a:round/>
                      <a:headEnd len="sm" w="sm" type="none"/>
                      <a:tailEnd len="sm" w="sm" type="none"/>
                    </a:lnT>
                    <a:lnB cap="flat" cmpd="sng" w="19050">
                      <a:solidFill>
                        <a:schemeClr val="dk2"/>
                      </a:solidFill>
                      <a:prstDash val="solid"/>
                      <a:round/>
                      <a:headEnd len="sm" w="sm" type="none"/>
                      <a:tailEnd len="sm" w="sm" type="none"/>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7"/>
          <p:cNvSpPr txBox="1"/>
          <p:nvPr>
            <p:ph type="title"/>
          </p:nvPr>
        </p:nvSpPr>
        <p:spPr>
          <a:xfrm>
            <a:off x="917950" y="890050"/>
            <a:ext cx="12709500" cy="1627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Task 2 - Ethics and algorithms (1 of 5)</a:t>
            </a:r>
            <a:endParaRPr>
              <a:solidFill>
                <a:schemeClr val="dk2"/>
              </a:solidFill>
            </a:endParaRPr>
          </a:p>
        </p:txBody>
      </p:sp>
      <p:sp>
        <p:nvSpPr>
          <p:cNvPr id="106" name="Google Shape;106;p17"/>
          <p:cNvSpPr txBox="1"/>
          <p:nvPr>
            <p:ph idx="1" type="body"/>
          </p:nvPr>
        </p:nvSpPr>
        <p:spPr>
          <a:xfrm>
            <a:off x="917950" y="2199450"/>
            <a:ext cx="7902000" cy="66390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2800"/>
              <a:t>Read the passage and answer the questions based upon what you have read.</a:t>
            </a:r>
            <a:endParaRPr sz="2800"/>
          </a:p>
          <a:p>
            <a:pPr indent="0" lvl="0" marL="0" rtl="0" algn="l">
              <a:lnSpc>
                <a:spcPct val="115000"/>
              </a:lnSpc>
              <a:spcBef>
                <a:spcPts val="2000"/>
              </a:spcBef>
              <a:spcAft>
                <a:spcPts val="0"/>
              </a:spcAft>
              <a:buNone/>
            </a:pPr>
            <a:r>
              <a:rPr lang="en-GB" sz="2800"/>
              <a:t>Algorithms are becoming more involved in </a:t>
            </a:r>
            <a:r>
              <a:rPr b="1" lang="en-GB" sz="2800"/>
              <a:t>making decisions for society</a:t>
            </a:r>
            <a:r>
              <a:rPr lang="en-GB" sz="2800"/>
              <a:t>, and the ethical questions raised are to do with power and control over content and the results of the algorithm’s decisions. Some of these decisions can have </a:t>
            </a:r>
            <a:r>
              <a:rPr b="1" lang="en-GB" sz="2800"/>
              <a:t>long-term</a:t>
            </a:r>
            <a:r>
              <a:rPr lang="en-GB" sz="2800"/>
              <a:t> effects on society and culture.</a:t>
            </a:r>
            <a:endParaRPr sz="2800"/>
          </a:p>
          <a:p>
            <a:pPr indent="0" lvl="0" marL="0" rtl="0" algn="l">
              <a:lnSpc>
                <a:spcPct val="115000"/>
              </a:lnSpc>
              <a:spcBef>
                <a:spcPts val="2000"/>
              </a:spcBef>
              <a:spcAft>
                <a:spcPts val="2000"/>
              </a:spcAft>
              <a:buNone/>
            </a:pPr>
            <a:r>
              <a:rPr lang="en-GB" sz="2800"/>
              <a:t>Algorithms are sets of rules, but someone must write those rules, and this gives them power over the results. </a:t>
            </a:r>
            <a:endParaRPr sz="2800"/>
          </a:p>
        </p:txBody>
      </p:sp>
      <p:sp>
        <p:nvSpPr>
          <p:cNvPr id="107" name="Google Shape;107;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8" name="Google Shape;108;p17"/>
          <p:cNvSpPr txBox="1"/>
          <p:nvPr>
            <p:ph idx="1" type="body"/>
          </p:nvPr>
        </p:nvSpPr>
        <p:spPr>
          <a:xfrm>
            <a:off x="9476600" y="2199450"/>
            <a:ext cx="7902000" cy="66390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2000"/>
              </a:spcAft>
              <a:buNone/>
            </a:pPr>
            <a:r>
              <a:rPr lang="en-GB" sz="2800"/>
              <a:t>Algorithms control the content that we see online, on social media, or when searching with Google. In the case of Google, the algorithms that they write control </a:t>
            </a:r>
            <a:r>
              <a:rPr b="1" lang="en-GB" sz="2800"/>
              <a:t>the way that many of us find information</a:t>
            </a:r>
            <a:r>
              <a:rPr lang="en-GB" sz="2800"/>
              <a:t>, so there is an ethical question about how much control they have. Content online is assumed to come from an algorithm, but this may not always be the case, and the content that we see can greatly affect our mood. </a:t>
            </a:r>
            <a:endParaRPr sz="2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8"/>
          <p:cNvSpPr txBox="1"/>
          <p:nvPr>
            <p:ph type="title"/>
          </p:nvPr>
        </p:nvSpPr>
        <p:spPr>
          <a:xfrm>
            <a:off x="917950" y="890050"/>
            <a:ext cx="12709500" cy="1627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Task 2 - Ethics and algorithms (2 of 5)</a:t>
            </a:r>
            <a:endParaRPr>
              <a:solidFill>
                <a:schemeClr val="dk2"/>
              </a:solidFill>
            </a:endParaRPr>
          </a:p>
        </p:txBody>
      </p:sp>
      <p:sp>
        <p:nvSpPr>
          <p:cNvPr id="114" name="Google Shape;114;p18"/>
          <p:cNvSpPr txBox="1"/>
          <p:nvPr>
            <p:ph idx="1" type="body"/>
          </p:nvPr>
        </p:nvSpPr>
        <p:spPr>
          <a:xfrm>
            <a:off x="917950" y="2199450"/>
            <a:ext cx="7902000" cy="66390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2800"/>
              <a:t>In 2012, Facebook was found to have conducted social experiments in which news feeds were filled with </a:t>
            </a:r>
            <a:r>
              <a:rPr b="1" lang="en-GB" sz="2800"/>
              <a:t>large amounts of positive or negative content</a:t>
            </a:r>
            <a:r>
              <a:rPr lang="en-GB" sz="2800"/>
              <a:t> and the users’ behaviour was tracked. </a:t>
            </a:r>
            <a:r>
              <a:rPr lang="en-GB" sz="2800"/>
              <a:t>When we go to our news feed, we trust that the content is not being tampered with, but this wasn’t the case with Facebook.</a:t>
            </a:r>
            <a:endParaRPr sz="2800"/>
          </a:p>
          <a:p>
            <a:pPr indent="0" lvl="0" marL="0" rtl="0" algn="l">
              <a:lnSpc>
                <a:spcPct val="115000"/>
              </a:lnSpc>
              <a:spcBef>
                <a:spcPts val="2000"/>
              </a:spcBef>
              <a:spcAft>
                <a:spcPts val="2000"/>
              </a:spcAft>
              <a:buNone/>
            </a:pPr>
            <a:r>
              <a:rPr lang="en-GB" sz="2800"/>
              <a:t>The decisions that algorithms make can affect people in the long term. If an algorithm follows a set of rules and mistakenly labels someone as a terrorist, for example, that can be very damaging. </a:t>
            </a:r>
            <a:endParaRPr sz="2800"/>
          </a:p>
        </p:txBody>
      </p:sp>
      <p:sp>
        <p:nvSpPr>
          <p:cNvPr id="115" name="Google Shape;115;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16" name="Google Shape;116;p18"/>
          <p:cNvSpPr txBox="1"/>
          <p:nvPr>
            <p:ph idx="1" type="body"/>
          </p:nvPr>
        </p:nvSpPr>
        <p:spPr>
          <a:xfrm>
            <a:off x="9476600" y="2199450"/>
            <a:ext cx="7902000" cy="66390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2000"/>
              </a:spcAft>
              <a:buNone/>
            </a:pPr>
            <a:r>
              <a:rPr lang="en-GB" sz="2800"/>
              <a:t>This can lead to long-term mental health or well-being issues for the person involved. Algorithms can seem to be unbiased, as </a:t>
            </a:r>
            <a:r>
              <a:rPr lang="en-GB" sz="2800"/>
              <a:t>they are just following set rules, but it is important to consider the biases of the humans who wrote the algorithms or the data they work with. The Met Police Gangs Violence Matrix (GVM) was accused of being racist by </a:t>
            </a:r>
            <a:r>
              <a:rPr b="1" lang="en-GB" sz="2800"/>
              <a:t>Amnesty International</a:t>
            </a:r>
            <a:r>
              <a:rPr lang="en-GB" sz="2800"/>
              <a:t>; the system stored the information of around 300 people who were all thought to be involved in </a:t>
            </a:r>
            <a:r>
              <a:rPr b="1" lang="en-GB" sz="2800"/>
              <a:t>gang-related crimes</a:t>
            </a:r>
            <a:r>
              <a:rPr lang="en-GB" sz="2800"/>
              <a:t>, but 72% of these people were non-white. </a:t>
            </a:r>
            <a:endParaRPr sz="2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9"/>
          <p:cNvSpPr txBox="1"/>
          <p:nvPr>
            <p:ph type="title"/>
          </p:nvPr>
        </p:nvSpPr>
        <p:spPr>
          <a:xfrm>
            <a:off x="917950" y="890050"/>
            <a:ext cx="12709500" cy="1627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Task 2 - Ethics and algorithms (3 of 5)</a:t>
            </a:r>
            <a:endParaRPr>
              <a:solidFill>
                <a:schemeClr val="dk2"/>
              </a:solidFill>
            </a:endParaRPr>
          </a:p>
        </p:txBody>
      </p:sp>
      <p:sp>
        <p:nvSpPr>
          <p:cNvPr id="122" name="Google Shape;122;p19"/>
          <p:cNvSpPr txBox="1"/>
          <p:nvPr>
            <p:ph idx="1" type="body"/>
          </p:nvPr>
        </p:nvSpPr>
        <p:spPr>
          <a:xfrm>
            <a:off x="917950" y="2199450"/>
            <a:ext cx="7902000" cy="66390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2800"/>
              <a:t>After an investigation, this was found to be caused by the fact that police reports about </a:t>
            </a:r>
            <a:r>
              <a:rPr b="1" lang="en-GB" sz="2800"/>
              <a:t>non-white individuals</a:t>
            </a:r>
            <a:r>
              <a:rPr lang="en-GB" sz="2800"/>
              <a:t> </a:t>
            </a:r>
            <a:r>
              <a:rPr lang="en-GB" sz="2800"/>
              <a:t>were a lot more likely to be marked as gang-related. Algorithms can inherit biases from their rules or from the data that they use to make their decisions.</a:t>
            </a:r>
            <a:endParaRPr sz="2800"/>
          </a:p>
          <a:p>
            <a:pPr indent="0" lvl="0" marL="0" rtl="0" algn="l">
              <a:lnSpc>
                <a:spcPct val="115000"/>
              </a:lnSpc>
              <a:spcBef>
                <a:spcPts val="2000"/>
              </a:spcBef>
              <a:spcAft>
                <a:spcPts val="2000"/>
              </a:spcAft>
              <a:buNone/>
            </a:pPr>
            <a:r>
              <a:rPr lang="en-GB" sz="2800"/>
              <a:t>Using algorithms to make decisions places </a:t>
            </a:r>
            <a:r>
              <a:rPr b="1" lang="en-GB" sz="2800"/>
              <a:t>power</a:t>
            </a:r>
            <a:r>
              <a:rPr lang="en-GB" sz="2800"/>
              <a:t> in the hands of the algorithms’ creators to control the content that we see, or to influence the decisions that the algorithm makes.</a:t>
            </a:r>
            <a:endParaRPr sz="2800"/>
          </a:p>
        </p:txBody>
      </p:sp>
      <p:sp>
        <p:nvSpPr>
          <p:cNvPr id="123" name="Google Shape;123;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24" name="Google Shape;124;p19"/>
          <p:cNvSpPr txBox="1"/>
          <p:nvPr>
            <p:ph idx="1" type="body"/>
          </p:nvPr>
        </p:nvSpPr>
        <p:spPr>
          <a:xfrm>
            <a:off x="9459975" y="2199450"/>
            <a:ext cx="7902000" cy="66390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2800"/>
              <a:t>The decisions made can have long-term effects on people’s </a:t>
            </a:r>
            <a:r>
              <a:rPr b="1" lang="en-GB" sz="2800"/>
              <a:t>health and well-being</a:t>
            </a:r>
            <a:r>
              <a:rPr lang="en-GB" sz="2800"/>
              <a:t>. </a:t>
            </a:r>
            <a:endParaRPr sz="2800"/>
          </a:p>
          <a:p>
            <a:pPr indent="0" lvl="0" marL="0" rtl="0" algn="l">
              <a:lnSpc>
                <a:spcPct val="115000"/>
              </a:lnSpc>
              <a:spcBef>
                <a:spcPts val="2000"/>
              </a:spcBef>
              <a:spcAft>
                <a:spcPts val="0"/>
              </a:spcAft>
              <a:buNone/>
            </a:pPr>
            <a:r>
              <a:t/>
            </a:r>
            <a:endParaRPr sz="2800"/>
          </a:p>
          <a:p>
            <a:pPr indent="0" lvl="0" marL="0" rtl="0" algn="l">
              <a:lnSpc>
                <a:spcPct val="115000"/>
              </a:lnSpc>
              <a:spcBef>
                <a:spcPts val="2000"/>
              </a:spcBef>
              <a:spcAft>
                <a:spcPts val="2000"/>
              </a:spcAft>
              <a:buNone/>
            </a:pPr>
            <a:r>
              <a:t/>
            </a:r>
            <a:endParaRPr sz="2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0"/>
          <p:cNvSpPr txBox="1"/>
          <p:nvPr>
            <p:ph type="title"/>
          </p:nvPr>
        </p:nvSpPr>
        <p:spPr>
          <a:xfrm>
            <a:off x="917950" y="890050"/>
            <a:ext cx="12465000" cy="130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Task 2 - Ethics and algorithms (4 of 5)</a:t>
            </a:r>
            <a:endParaRPr>
              <a:solidFill>
                <a:schemeClr val="dk2"/>
              </a:solidFill>
            </a:endParaRPr>
          </a:p>
        </p:txBody>
      </p:sp>
      <p:sp>
        <p:nvSpPr>
          <p:cNvPr id="130" name="Google Shape;130;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131" name="Google Shape;131;p20"/>
          <p:cNvGraphicFramePr/>
          <p:nvPr/>
        </p:nvGraphicFramePr>
        <p:xfrm>
          <a:off x="952500" y="2199425"/>
          <a:ext cx="3000000" cy="3000000"/>
        </p:xfrm>
        <a:graphic>
          <a:graphicData uri="http://schemas.openxmlformats.org/drawingml/2006/table">
            <a:tbl>
              <a:tblPr>
                <a:noFill/>
                <a:tableStyleId>{6E1B656E-5735-4CF9-8642-8637BC15CBCB}</a:tableStyleId>
              </a:tblPr>
              <a:tblGrid>
                <a:gridCol w="634550"/>
                <a:gridCol w="11160125"/>
                <a:gridCol w="4588350"/>
              </a:tblGrid>
              <a:tr h="631025">
                <a:tc gridSpan="2">
                  <a:txBody>
                    <a:bodyPr/>
                    <a:lstStyle/>
                    <a:p>
                      <a:pPr indent="0" lvl="0" marL="0" rtl="0" algn="l">
                        <a:spcBef>
                          <a:spcPts val="0"/>
                        </a:spcBef>
                        <a:spcAft>
                          <a:spcPts val="0"/>
                        </a:spcAft>
                        <a:buNone/>
                      </a:pPr>
                      <a:r>
                        <a:rPr b="1" lang="en-GB" sz="2800">
                          <a:solidFill>
                            <a:srgbClr val="FFFFFF"/>
                          </a:solidFill>
                          <a:latin typeface="Montserrat"/>
                          <a:ea typeface="Montserrat"/>
                          <a:cs typeface="Montserrat"/>
                          <a:sym typeface="Montserrat"/>
                        </a:rPr>
                        <a:t>Questions</a:t>
                      </a:r>
                      <a:endParaRPr b="1" sz="2800">
                        <a:solidFill>
                          <a:srgbClr val="FFFFFF"/>
                        </a:solidFill>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solidFill>
                      <a:srgbClr val="786EC8"/>
                    </a:solidFill>
                  </a:tcPr>
                </a:tc>
                <a:tc hMerge="1"/>
                <a:tc>
                  <a:txBody>
                    <a:bodyPr/>
                    <a:lstStyle/>
                    <a:p>
                      <a:pPr indent="0" lvl="0" marL="0" rtl="0" algn="l">
                        <a:lnSpc>
                          <a:spcPct val="100000"/>
                        </a:lnSpc>
                        <a:spcBef>
                          <a:spcPts val="0"/>
                        </a:spcBef>
                        <a:spcAft>
                          <a:spcPts val="0"/>
                        </a:spcAft>
                        <a:buNone/>
                      </a:pPr>
                      <a:r>
                        <a:rPr b="1" lang="en-GB" sz="2800">
                          <a:solidFill>
                            <a:srgbClr val="FFFFFF"/>
                          </a:solidFill>
                          <a:latin typeface="Montserrat"/>
                          <a:ea typeface="Montserrat"/>
                          <a:cs typeface="Montserrat"/>
                          <a:sym typeface="Montserrat"/>
                        </a:rPr>
                        <a:t>Answer</a:t>
                      </a:r>
                      <a:endParaRPr b="1" sz="2800">
                        <a:solidFill>
                          <a:srgbClr val="FFFFFF"/>
                        </a:solidFill>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solidFill>
                      <a:srgbClr val="786EC8"/>
                    </a:solidFill>
                  </a:tcPr>
                </a:tc>
              </a:tr>
              <a:tr h="1328925">
                <a:tc>
                  <a:txBody>
                    <a:bodyPr/>
                    <a:lstStyle/>
                    <a:p>
                      <a:pPr indent="0" lvl="0" marL="0" rtl="0" algn="ctr">
                        <a:lnSpc>
                          <a:spcPct val="130000"/>
                        </a:lnSpc>
                        <a:spcBef>
                          <a:spcPts val="0"/>
                        </a:spcBef>
                        <a:spcAft>
                          <a:spcPts val="0"/>
                        </a:spcAft>
                        <a:buNone/>
                      </a:pPr>
                      <a:r>
                        <a:rPr lang="en-GB" sz="2800">
                          <a:solidFill>
                            <a:srgbClr val="434343"/>
                          </a:solidFill>
                          <a:latin typeface="Montserrat"/>
                          <a:ea typeface="Montserrat"/>
                          <a:cs typeface="Montserrat"/>
                          <a:sym typeface="Montserrat"/>
                        </a:rPr>
                        <a:t>1</a:t>
                      </a:r>
                      <a:endParaRPr sz="2800">
                        <a:solidFill>
                          <a:srgbClr val="434343"/>
                        </a:solidFill>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c>
                  <a:txBody>
                    <a:bodyPr/>
                    <a:lstStyle/>
                    <a:p>
                      <a:pPr indent="0" lvl="0" marL="0" rtl="0" algn="l">
                        <a:spcBef>
                          <a:spcPts val="0"/>
                        </a:spcBef>
                        <a:spcAft>
                          <a:spcPts val="0"/>
                        </a:spcAft>
                        <a:buNone/>
                      </a:pPr>
                      <a:r>
                        <a:rPr lang="en-GB" sz="2800">
                          <a:latin typeface="Montserrat"/>
                          <a:ea typeface="Montserrat"/>
                          <a:cs typeface="Montserrat"/>
                          <a:sym typeface="Montserrat"/>
                        </a:rPr>
                        <a:t>What are algorithms becoming involved in?</a:t>
                      </a:r>
                      <a:endParaRPr sz="2800">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r>
              <a:tr h="1169775">
                <a:tc>
                  <a:txBody>
                    <a:bodyPr/>
                    <a:lstStyle/>
                    <a:p>
                      <a:pPr indent="0" lvl="0" marL="0" rtl="0" algn="ctr">
                        <a:spcBef>
                          <a:spcPts val="0"/>
                        </a:spcBef>
                        <a:spcAft>
                          <a:spcPts val="0"/>
                        </a:spcAft>
                        <a:buNone/>
                      </a:pPr>
                      <a:r>
                        <a:rPr lang="en-GB" sz="2800">
                          <a:latin typeface="Montserrat"/>
                          <a:ea typeface="Montserrat"/>
                          <a:cs typeface="Montserrat"/>
                          <a:sym typeface="Montserrat"/>
                        </a:rPr>
                        <a:t>2</a:t>
                      </a:r>
                      <a:endParaRPr sz="2800">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c>
                  <a:txBody>
                    <a:bodyPr/>
                    <a:lstStyle/>
                    <a:p>
                      <a:pPr indent="0" lvl="0" marL="0" rtl="0" algn="l">
                        <a:spcBef>
                          <a:spcPts val="0"/>
                        </a:spcBef>
                        <a:spcAft>
                          <a:spcPts val="0"/>
                        </a:spcAft>
                        <a:buNone/>
                      </a:pPr>
                      <a:r>
                        <a:rPr lang="en-GB" sz="2800">
                          <a:latin typeface="Montserrat"/>
                          <a:ea typeface="Montserrat"/>
                          <a:cs typeface="Montserrat"/>
                          <a:sym typeface="Montserrat"/>
                        </a:rPr>
                        <a:t>What type of effects can the decisions influenced by AI have on society?</a:t>
                      </a:r>
                      <a:endParaRPr sz="2800">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r>
              <a:tr h="1169775">
                <a:tc>
                  <a:txBody>
                    <a:bodyPr/>
                    <a:lstStyle/>
                    <a:p>
                      <a:pPr indent="0" lvl="0" marL="0" rtl="0" algn="ctr">
                        <a:spcBef>
                          <a:spcPts val="0"/>
                        </a:spcBef>
                        <a:spcAft>
                          <a:spcPts val="0"/>
                        </a:spcAft>
                        <a:buNone/>
                      </a:pPr>
                      <a:r>
                        <a:rPr lang="en-GB" sz="2800">
                          <a:latin typeface="Montserrat"/>
                          <a:ea typeface="Montserrat"/>
                          <a:cs typeface="Montserrat"/>
                          <a:sym typeface="Montserrat"/>
                        </a:rPr>
                        <a:t>3</a:t>
                      </a:r>
                      <a:endParaRPr sz="2800">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c>
                  <a:txBody>
                    <a:bodyPr/>
                    <a:lstStyle/>
                    <a:p>
                      <a:pPr indent="0" lvl="0" marL="0" rtl="0" algn="l">
                        <a:spcBef>
                          <a:spcPts val="0"/>
                        </a:spcBef>
                        <a:spcAft>
                          <a:spcPts val="0"/>
                        </a:spcAft>
                        <a:buNone/>
                      </a:pPr>
                      <a:r>
                        <a:rPr lang="en-GB" sz="2800">
                          <a:latin typeface="Montserrat"/>
                          <a:ea typeface="Montserrat"/>
                          <a:cs typeface="Montserrat"/>
                          <a:sym typeface="Montserrat"/>
                        </a:rPr>
                        <a:t>What is the main thing that Google’s algorithms control?</a:t>
                      </a:r>
                      <a:endParaRPr sz="2800">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r>
              <a:tr h="1169775">
                <a:tc>
                  <a:txBody>
                    <a:bodyPr/>
                    <a:lstStyle/>
                    <a:p>
                      <a:pPr indent="0" lvl="0" marL="0" rtl="0" algn="ctr">
                        <a:spcBef>
                          <a:spcPts val="0"/>
                        </a:spcBef>
                        <a:spcAft>
                          <a:spcPts val="0"/>
                        </a:spcAft>
                        <a:buNone/>
                      </a:pPr>
                      <a:r>
                        <a:rPr lang="en-GB" sz="2800">
                          <a:latin typeface="Montserrat"/>
                          <a:ea typeface="Montserrat"/>
                          <a:cs typeface="Montserrat"/>
                          <a:sym typeface="Montserrat"/>
                        </a:rPr>
                        <a:t>4</a:t>
                      </a:r>
                      <a:endParaRPr sz="2800">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c>
                  <a:txBody>
                    <a:bodyPr/>
                    <a:lstStyle/>
                    <a:p>
                      <a:pPr indent="0" lvl="0" marL="0" rtl="0" algn="l">
                        <a:spcBef>
                          <a:spcPts val="0"/>
                        </a:spcBef>
                        <a:spcAft>
                          <a:spcPts val="0"/>
                        </a:spcAft>
                        <a:buNone/>
                      </a:pPr>
                      <a:r>
                        <a:rPr lang="en-GB" sz="2800">
                          <a:latin typeface="Montserrat"/>
                          <a:ea typeface="Montserrat"/>
                          <a:cs typeface="Montserrat"/>
                          <a:sym typeface="Montserrat"/>
                        </a:rPr>
                        <a:t>What social experiment did Google conduct in 2012?</a:t>
                      </a:r>
                      <a:endParaRPr sz="2800">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r>
              <a:tr h="1169775">
                <a:tc>
                  <a:txBody>
                    <a:bodyPr/>
                    <a:lstStyle/>
                    <a:p>
                      <a:pPr indent="0" lvl="0" marL="0" rtl="0" algn="ctr">
                        <a:spcBef>
                          <a:spcPts val="0"/>
                        </a:spcBef>
                        <a:spcAft>
                          <a:spcPts val="0"/>
                        </a:spcAft>
                        <a:buNone/>
                      </a:pPr>
                      <a:r>
                        <a:rPr lang="en-GB" sz="2800">
                          <a:latin typeface="Montserrat"/>
                          <a:ea typeface="Montserrat"/>
                          <a:cs typeface="Montserrat"/>
                          <a:sym typeface="Montserrat"/>
                        </a:rPr>
                        <a:t>5</a:t>
                      </a:r>
                      <a:endParaRPr sz="2800">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c>
                  <a:txBody>
                    <a:bodyPr/>
                    <a:lstStyle/>
                    <a:p>
                      <a:pPr indent="0" lvl="0" marL="0" rtl="0" algn="l">
                        <a:spcBef>
                          <a:spcPts val="0"/>
                        </a:spcBef>
                        <a:spcAft>
                          <a:spcPts val="0"/>
                        </a:spcAft>
                        <a:buNone/>
                      </a:pPr>
                      <a:r>
                        <a:rPr lang="en-GB" sz="2800">
                          <a:latin typeface="Montserrat"/>
                          <a:ea typeface="Montserrat"/>
                          <a:cs typeface="Montserrat"/>
                          <a:sym typeface="Montserrat"/>
                        </a:rPr>
                        <a:t>Which organisation accused the Met Police Gangs Violence Matrix (an algorithm-led system) of being racist?</a:t>
                      </a:r>
                      <a:endParaRPr sz="2800">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1"/>
          <p:cNvSpPr txBox="1"/>
          <p:nvPr>
            <p:ph type="title"/>
          </p:nvPr>
        </p:nvSpPr>
        <p:spPr>
          <a:xfrm>
            <a:off x="917950" y="890050"/>
            <a:ext cx="12465000" cy="130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Task 2 - Ethics and algorithms (5 of 5)</a:t>
            </a:r>
            <a:endParaRPr>
              <a:solidFill>
                <a:schemeClr val="dk2"/>
              </a:solidFill>
            </a:endParaRPr>
          </a:p>
        </p:txBody>
      </p:sp>
      <p:sp>
        <p:nvSpPr>
          <p:cNvPr id="137" name="Google Shape;137;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138" name="Google Shape;138;p21"/>
          <p:cNvGraphicFramePr/>
          <p:nvPr/>
        </p:nvGraphicFramePr>
        <p:xfrm>
          <a:off x="952500" y="2199425"/>
          <a:ext cx="3000000" cy="3000000"/>
        </p:xfrm>
        <a:graphic>
          <a:graphicData uri="http://schemas.openxmlformats.org/drawingml/2006/table">
            <a:tbl>
              <a:tblPr>
                <a:noFill/>
                <a:tableStyleId>{6E1B656E-5735-4CF9-8642-8637BC15CBCB}</a:tableStyleId>
              </a:tblPr>
              <a:tblGrid>
                <a:gridCol w="634550"/>
                <a:gridCol w="11160125"/>
                <a:gridCol w="4588350"/>
              </a:tblGrid>
              <a:tr h="631025">
                <a:tc gridSpan="2">
                  <a:txBody>
                    <a:bodyPr/>
                    <a:lstStyle/>
                    <a:p>
                      <a:pPr indent="0" lvl="0" marL="0" rtl="0" algn="l">
                        <a:spcBef>
                          <a:spcPts val="0"/>
                        </a:spcBef>
                        <a:spcAft>
                          <a:spcPts val="0"/>
                        </a:spcAft>
                        <a:buNone/>
                      </a:pPr>
                      <a:r>
                        <a:rPr b="1" lang="en-GB" sz="2800">
                          <a:solidFill>
                            <a:srgbClr val="FFFFFF"/>
                          </a:solidFill>
                          <a:latin typeface="Montserrat"/>
                          <a:ea typeface="Montserrat"/>
                          <a:cs typeface="Montserrat"/>
                          <a:sym typeface="Montserrat"/>
                        </a:rPr>
                        <a:t>Questions</a:t>
                      </a:r>
                      <a:endParaRPr b="1" sz="2800">
                        <a:solidFill>
                          <a:srgbClr val="FFFFFF"/>
                        </a:solidFill>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solidFill>
                      <a:srgbClr val="786EC8"/>
                    </a:solidFill>
                  </a:tcPr>
                </a:tc>
                <a:tc hMerge="1"/>
                <a:tc>
                  <a:txBody>
                    <a:bodyPr/>
                    <a:lstStyle/>
                    <a:p>
                      <a:pPr indent="0" lvl="0" marL="0" rtl="0" algn="l">
                        <a:lnSpc>
                          <a:spcPct val="100000"/>
                        </a:lnSpc>
                        <a:spcBef>
                          <a:spcPts val="0"/>
                        </a:spcBef>
                        <a:spcAft>
                          <a:spcPts val="0"/>
                        </a:spcAft>
                        <a:buNone/>
                      </a:pPr>
                      <a:r>
                        <a:rPr b="1" lang="en-GB" sz="2800">
                          <a:solidFill>
                            <a:srgbClr val="FFFFFF"/>
                          </a:solidFill>
                          <a:latin typeface="Montserrat"/>
                          <a:ea typeface="Montserrat"/>
                          <a:cs typeface="Montserrat"/>
                          <a:sym typeface="Montserrat"/>
                        </a:rPr>
                        <a:t>Answer</a:t>
                      </a:r>
                      <a:endParaRPr b="1" sz="2800">
                        <a:solidFill>
                          <a:srgbClr val="FFFFFF"/>
                        </a:solidFill>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solidFill>
                      <a:srgbClr val="786EC8"/>
                    </a:solidFill>
                  </a:tcPr>
                </a:tc>
              </a:tr>
              <a:tr h="1328925">
                <a:tc>
                  <a:txBody>
                    <a:bodyPr/>
                    <a:lstStyle/>
                    <a:p>
                      <a:pPr indent="0" lvl="0" marL="0" rtl="0" algn="ctr">
                        <a:lnSpc>
                          <a:spcPct val="130000"/>
                        </a:lnSpc>
                        <a:spcBef>
                          <a:spcPts val="0"/>
                        </a:spcBef>
                        <a:spcAft>
                          <a:spcPts val="0"/>
                        </a:spcAft>
                        <a:buNone/>
                      </a:pPr>
                      <a:r>
                        <a:rPr lang="en-GB" sz="2800">
                          <a:solidFill>
                            <a:srgbClr val="434343"/>
                          </a:solidFill>
                          <a:latin typeface="Montserrat"/>
                          <a:ea typeface="Montserrat"/>
                          <a:cs typeface="Montserrat"/>
                          <a:sym typeface="Montserrat"/>
                        </a:rPr>
                        <a:t>6</a:t>
                      </a:r>
                      <a:endParaRPr sz="2800">
                        <a:solidFill>
                          <a:srgbClr val="434343"/>
                        </a:solidFill>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c>
                  <a:txBody>
                    <a:bodyPr/>
                    <a:lstStyle/>
                    <a:p>
                      <a:pPr indent="0" lvl="0" marL="0" rtl="0" algn="l">
                        <a:spcBef>
                          <a:spcPts val="0"/>
                        </a:spcBef>
                        <a:spcAft>
                          <a:spcPts val="0"/>
                        </a:spcAft>
                        <a:buNone/>
                      </a:pPr>
                      <a:r>
                        <a:rPr lang="en-GB" sz="2800">
                          <a:latin typeface="Montserrat"/>
                          <a:ea typeface="Montserrat"/>
                          <a:cs typeface="Montserrat"/>
                          <a:sym typeface="Montserrat"/>
                        </a:rPr>
                        <a:t>What type of crime were the people in the Met Police matrix suspected of being involved in?</a:t>
                      </a:r>
                      <a:endParaRPr sz="2800">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r>
              <a:tr h="1169775">
                <a:tc>
                  <a:txBody>
                    <a:bodyPr/>
                    <a:lstStyle/>
                    <a:p>
                      <a:pPr indent="0" lvl="0" marL="0" rtl="0" algn="ctr">
                        <a:spcBef>
                          <a:spcPts val="0"/>
                        </a:spcBef>
                        <a:spcAft>
                          <a:spcPts val="0"/>
                        </a:spcAft>
                        <a:buNone/>
                      </a:pPr>
                      <a:r>
                        <a:rPr lang="en-GB" sz="2800">
                          <a:latin typeface="Montserrat"/>
                          <a:ea typeface="Montserrat"/>
                          <a:cs typeface="Montserrat"/>
                          <a:sym typeface="Montserrat"/>
                        </a:rPr>
                        <a:t>7</a:t>
                      </a:r>
                      <a:endParaRPr sz="2800">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c>
                  <a:txBody>
                    <a:bodyPr/>
                    <a:lstStyle/>
                    <a:p>
                      <a:pPr indent="0" lvl="0" marL="0" rtl="0" algn="l">
                        <a:spcBef>
                          <a:spcPts val="0"/>
                        </a:spcBef>
                        <a:spcAft>
                          <a:spcPts val="0"/>
                        </a:spcAft>
                        <a:buNone/>
                      </a:pPr>
                      <a:r>
                        <a:rPr lang="en-GB" sz="2800">
                          <a:latin typeface="Montserrat"/>
                          <a:ea typeface="Montserrat"/>
                          <a:cs typeface="Montserrat"/>
                          <a:sym typeface="Montserrat"/>
                        </a:rPr>
                        <a:t>Which individuals’ crimes were more likely to be marked as gang-related?</a:t>
                      </a:r>
                      <a:endParaRPr sz="2800">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r>
              <a:tr h="1169775">
                <a:tc>
                  <a:txBody>
                    <a:bodyPr/>
                    <a:lstStyle/>
                    <a:p>
                      <a:pPr indent="0" lvl="0" marL="0" rtl="0" algn="ctr">
                        <a:spcBef>
                          <a:spcPts val="0"/>
                        </a:spcBef>
                        <a:spcAft>
                          <a:spcPts val="0"/>
                        </a:spcAft>
                        <a:buNone/>
                      </a:pPr>
                      <a:r>
                        <a:rPr lang="en-GB" sz="2800">
                          <a:latin typeface="Montserrat"/>
                          <a:ea typeface="Montserrat"/>
                          <a:cs typeface="Montserrat"/>
                          <a:sym typeface="Montserrat"/>
                        </a:rPr>
                        <a:t>8</a:t>
                      </a:r>
                      <a:endParaRPr sz="2800">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c>
                  <a:txBody>
                    <a:bodyPr/>
                    <a:lstStyle/>
                    <a:p>
                      <a:pPr indent="0" lvl="0" marL="0" rtl="0" algn="l">
                        <a:spcBef>
                          <a:spcPts val="0"/>
                        </a:spcBef>
                        <a:spcAft>
                          <a:spcPts val="0"/>
                        </a:spcAft>
                        <a:buNone/>
                      </a:pPr>
                      <a:r>
                        <a:rPr lang="en-GB" sz="2800">
                          <a:latin typeface="Montserrat"/>
                          <a:ea typeface="Montserrat"/>
                          <a:cs typeface="Montserrat"/>
                          <a:sym typeface="Montserrat"/>
                        </a:rPr>
                        <a:t>Where can algorithms inherit bias from?</a:t>
                      </a:r>
                      <a:endParaRPr sz="2800">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r>
              <a:tr h="1169775">
                <a:tc>
                  <a:txBody>
                    <a:bodyPr/>
                    <a:lstStyle/>
                    <a:p>
                      <a:pPr indent="0" lvl="0" marL="0" rtl="0" algn="ctr">
                        <a:spcBef>
                          <a:spcPts val="0"/>
                        </a:spcBef>
                        <a:spcAft>
                          <a:spcPts val="0"/>
                        </a:spcAft>
                        <a:buNone/>
                      </a:pPr>
                      <a:r>
                        <a:rPr lang="en-GB" sz="2800">
                          <a:latin typeface="Montserrat"/>
                          <a:ea typeface="Montserrat"/>
                          <a:cs typeface="Montserrat"/>
                          <a:sym typeface="Montserrat"/>
                        </a:rPr>
                        <a:t>9</a:t>
                      </a:r>
                      <a:endParaRPr sz="2800">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c>
                  <a:txBody>
                    <a:bodyPr/>
                    <a:lstStyle/>
                    <a:p>
                      <a:pPr indent="0" lvl="0" marL="0" rtl="0" algn="l">
                        <a:spcBef>
                          <a:spcPts val="0"/>
                        </a:spcBef>
                        <a:spcAft>
                          <a:spcPts val="0"/>
                        </a:spcAft>
                        <a:buNone/>
                      </a:pPr>
                      <a:r>
                        <a:rPr lang="en-GB" sz="2800">
                          <a:latin typeface="Montserrat"/>
                          <a:ea typeface="Montserrat"/>
                          <a:cs typeface="Montserrat"/>
                          <a:sym typeface="Montserrat"/>
                        </a:rPr>
                        <a:t>What does the use of algorithms to make decisions give to the creators?</a:t>
                      </a:r>
                      <a:endParaRPr sz="2800">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r>
              <a:tr h="1169775">
                <a:tc>
                  <a:txBody>
                    <a:bodyPr/>
                    <a:lstStyle/>
                    <a:p>
                      <a:pPr indent="0" lvl="0" marL="0" rtl="0" algn="ctr">
                        <a:spcBef>
                          <a:spcPts val="0"/>
                        </a:spcBef>
                        <a:spcAft>
                          <a:spcPts val="0"/>
                        </a:spcAft>
                        <a:buNone/>
                      </a:pPr>
                      <a:r>
                        <a:rPr lang="en-GB" sz="2800">
                          <a:latin typeface="Montserrat"/>
                          <a:ea typeface="Montserrat"/>
                          <a:cs typeface="Montserrat"/>
                          <a:sym typeface="Montserrat"/>
                        </a:rPr>
                        <a:t>10</a:t>
                      </a:r>
                      <a:endParaRPr sz="2800">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c>
                  <a:txBody>
                    <a:bodyPr/>
                    <a:lstStyle/>
                    <a:p>
                      <a:pPr indent="0" lvl="0" marL="0" rtl="0" algn="l">
                        <a:spcBef>
                          <a:spcPts val="0"/>
                        </a:spcBef>
                        <a:spcAft>
                          <a:spcPts val="0"/>
                        </a:spcAft>
                        <a:buNone/>
                      </a:pPr>
                      <a:r>
                        <a:rPr lang="en-GB" sz="2800">
                          <a:latin typeface="Montserrat"/>
                          <a:ea typeface="Montserrat"/>
                          <a:cs typeface="Montserrat"/>
                          <a:sym typeface="Montserrat"/>
                        </a:rPr>
                        <a:t>What can this have long-term effects on?</a:t>
                      </a:r>
                      <a:endParaRPr sz="2800">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c>
                  <a:txBody>
                    <a:bodyPr/>
                    <a:lstStyle/>
                    <a:p>
                      <a:pPr indent="0" lvl="0" marL="0" rtl="0" algn="l">
                        <a:lnSpc>
                          <a:spcPct val="100000"/>
                        </a:lnSpc>
                        <a:spcBef>
                          <a:spcPts val="0"/>
                        </a:spcBef>
                        <a:spcAft>
                          <a:spcPts val="0"/>
                        </a:spcAft>
                        <a:buNone/>
                      </a:pPr>
                      <a:r>
                        <a:t/>
                      </a:r>
                      <a:endParaRPr sz="2800">
                        <a:latin typeface="Montserrat"/>
                        <a:ea typeface="Montserrat"/>
                        <a:cs typeface="Montserrat"/>
                        <a:sym typeface="Montserrat"/>
                      </a:endParaRPr>
                    </a:p>
                  </a:txBody>
                  <a:tcPr marT="91425" marB="91425" marR="91425" marL="91425">
                    <a:lnL cap="flat" cmpd="sng" w="19050">
                      <a:solidFill>
                        <a:srgbClr val="434343"/>
                      </a:solidFill>
                      <a:prstDash val="solid"/>
                      <a:round/>
                      <a:headEnd len="sm" w="sm" type="none"/>
                      <a:tailEnd len="sm" w="sm" type="none"/>
                    </a:lnL>
                    <a:lnR cap="flat" cmpd="sng" w="19050">
                      <a:solidFill>
                        <a:srgbClr val="434343"/>
                      </a:solidFill>
                      <a:prstDash val="solid"/>
                      <a:round/>
                      <a:headEnd len="sm" w="sm" type="none"/>
                      <a:tailEnd len="sm" w="sm" type="none"/>
                    </a:lnR>
                    <a:lnT cap="flat" cmpd="sng" w="19050">
                      <a:solidFill>
                        <a:srgbClr val="434343"/>
                      </a:solidFill>
                      <a:prstDash val="solid"/>
                      <a:round/>
                      <a:headEnd len="sm" w="sm" type="none"/>
                      <a:tailEnd len="sm" w="sm" type="none"/>
                    </a:lnT>
                    <a:lnB cap="flat" cmpd="sng" w="19050">
                      <a:solidFill>
                        <a:srgbClr val="434343"/>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