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9F02C6-C2E3-47BE-889D-E256B261B588}">
  <a:tblStyle styleId="{199F02C6-C2E3-47BE-889D-E256B261B5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4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a3bc7c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a3bc7c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c2abc3f69_0_1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c2abc3f69_0_1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c2abc3f69_0_1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c2abc3f69_0_1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c2abc3f69_0_1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c2abc3f69_0_1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1cba06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1cba06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c1cba06cb_0_3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8c1cba06cb_0_3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/>
          </a:p>
        </p:txBody>
      </p:sp>
      <p:sp>
        <p:nvSpPr>
          <p:cNvPr id="92" name="Google Shape;92;g8c1cba06cb_0_3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c1cba06cb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c1cba06cb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c1cba06cb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c1cba06cb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c1cba06cb_0_3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8c1cba06cb_0_3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/>
          </a:p>
        </p:txBody>
      </p:sp>
      <p:sp>
        <p:nvSpPr>
          <p:cNvPr id="130" name="Google Shape;130;g8c1cba06cb_0_3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d858ffdcf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d858ffdcf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</a:t>
            </a: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E.g. les grands événements</a:t>
            </a:r>
            <a:endParaRPr i="1" sz="2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E.g. les grands événements</a:t>
            </a:r>
            <a:endParaRPr b="1"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c2abc3f69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c2abc3f69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c2abc3f69_0_9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c2abc3f69_0_9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Relationship Id="rId6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16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9.jpg"/><Relationship Id="rId9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687550" y="769050"/>
            <a:ext cx="37986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German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87550" y="2727350"/>
            <a:ext cx="135903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Talk about what I do on my own and what we do together [1/2]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609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Char char="-"/>
            </a:pPr>
            <a:r>
              <a:rPr lang="en-GB" sz="4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Present Tense: weak verbs - 1</a:t>
            </a:r>
            <a:r>
              <a:rPr lang="en-GB" sz="37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</a:t>
            </a:r>
            <a:r>
              <a:rPr lang="en-GB" sz="4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person singular and plural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734750" y="9003375"/>
            <a:ext cx="49311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Frau Conboy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3"/>
          <p:cNvPicPr preferRelativeResize="0"/>
          <p:nvPr/>
        </p:nvPicPr>
        <p:blipFill rotWithShape="1">
          <a:blip r:embed="rId3">
            <a:alphaModFix/>
          </a:blip>
          <a:srcRect b="7044" l="38910" r="32581" t="13804"/>
          <a:stretch/>
        </p:blipFill>
        <p:spPr>
          <a:xfrm>
            <a:off x="3480499" y="2033797"/>
            <a:ext cx="798475" cy="1503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 rotWithShape="1">
          <a:blip r:embed="rId4">
            <a:alphaModFix/>
          </a:blip>
          <a:srcRect b="7130" l="32835" r="35973" t="12476"/>
          <a:stretch/>
        </p:blipFill>
        <p:spPr>
          <a:xfrm>
            <a:off x="4162503" y="1916752"/>
            <a:ext cx="798475" cy="161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 rotWithShape="1">
          <a:blip r:embed="rId3">
            <a:alphaModFix/>
          </a:blip>
          <a:srcRect b="5533" l="38909" r="34818" t="13801"/>
          <a:stretch/>
        </p:blipFill>
        <p:spPr>
          <a:xfrm>
            <a:off x="365700" y="4596450"/>
            <a:ext cx="1911851" cy="38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/>
          <p:nvPr/>
        </p:nvSpPr>
        <p:spPr>
          <a:xfrm>
            <a:off x="2414425" y="1757775"/>
            <a:ext cx="3696600" cy="2334600"/>
          </a:xfrm>
          <a:prstGeom prst="cloudCallout">
            <a:avLst>
              <a:gd fmla="val -57310" name="adj1"/>
              <a:gd fmla="val 65558" name="adj2"/>
            </a:avLst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9425" y="185900"/>
            <a:ext cx="12051501" cy="865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 txBox="1"/>
          <p:nvPr/>
        </p:nvSpPr>
        <p:spPr>
          <a:xfrm>
            <a:off x="7148325" y="428450"/>
            <a:ext cx="8501400" cy="584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Hallo Oma!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Century Gothic"/>
                <a:ea typeface="Century Gothic"/>
                <a:cs typeface="Century Gothic"/>
                <a:sym typeface="Century Gothic"/>
              </a:rPr>
              <a:t>Ich </a:t>
            </a: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habe einen neuen Freund! Er heißt Jan und</a:t>
            </a:r>
            <a:r>
              <a:rPr b="1" lang="en-GB" sz="2800">
                <a:latin typeface="Century Gothic"/>
                <a:ea typeface="Century Gothic"/>
                <a:cs typeface="Century Gothic"/>
                <a:sym typeface="Century Gothic"/>
              </a:rPr>
              <a:t> Wir </a:t>
            </a: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haben viel gemeinsam!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Century Gothic"/>
                <a:ea typeface="Century Gothic"/>
                <a:cs typeface="Century Gothic"/>
                <a:sym typeface="Century Gothic"/>
              </a:rPr>
              <a:t>Wir </a:t>
            </a: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hören beide Musik.</a:t>
            </a:r>
            <a:r>
              <a:rPr b="1" lang="en-GB" sz="2800">
                <a:latin typeface="Century Gothic"/>
                <a:ea typeface="Century Gothic"/>
                <a:cs typeface="Century Gothic"/>
                <a:sym typeface="Century Gothic"/>
              </a:rPr>
              <a:t> Wir </a:t>
            </a: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mögen beide Kunst und Naturwissenschaften. </a:t>
            </a:r>
            <a:r>
              <a:rPr b="1" lang="en-GB" sz="2800">
                <a:latin typeface="Century Gothic"/>
                <a:ea typeface="Century Gothic"/>
                <a:cs typeface="Century Gothic"/>
                <a:sym typeface="Century Gothic"/>
              </a:rPr>
              <a:t>Ich </a:t>
            </a: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mag auch Sport.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Century Gothic"/>
                <a:ea typeface="Century Gothic"/>
                <a:cs typeface="Century Gothic"/>
                <a:sym typeface="Century Gothic"/>
              </a:rPr>
              <a:t>Wir </a:t>
            </a: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spielen nach der Schule oft Musik. Jan spielt Trompete und</a:t>
            </a:r>
            <a:r>
              <a:rPr b="1" lang="en-GB" sz="2800">
                <a:latin typeface="Century Gothic"/>
                <a:ea typeface="Century Gothic"/>
                <a:cs typeface="Century Gothic"/>
                <a:sym typeface="Century Gothic"/>
              </a:rPr>
              <a:t> ich </a:t>
            </a: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spiele Gitarre. </a:t>
            </a:r>
            <a:r>
              <a:rPr b="1" lang="en-GB" sz="2800">
                <a:latin typeface="Century Gothic"/>
                <a:ea typeface="Century Gothic"/>
                <a:cs typeface="Century Gothic"/>
                <a:sym typeface="Century Gothic"/>
              </a:rPr>
              <a:t>Wir </a:t>
            </a: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gehen oft schwimmen.</a:t>
            </a:r>
            <a:r>
              <a:rPr b="1" lang="en-GB" sz="2800">
                <a:latin typeface="Century Gothic"/>
                <a:ea typeface="Century Gothic"/>
                <a:cs typeface="Century Gothic"/>
                <a:sym typeface="Century Gothic"/>
              </a:rPr>
              <a:t> Wir </a:t>
            </a: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machen auch natürlich immer Hausaufgaben und </a:t>
            </a:r>
            <a:r>
              <a:rPr b="1" lang="en-GB" sz="2800">
                <a:latin typeface="Century Gothic"/>
                <a:ea typeface="Century Gothic"/>
                <a:cs typeface="Century Gothic"/>
                <a:sym typeface="Century Gothic"/>
              </a:rPr>
              <a:t>wir</a:t>
            </a: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 lernen zusammen.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Tschüss! 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Dein Mehmet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F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3"/>
          <p:cNvSpPr txBox="1"/>
          <p:nvPr>
            <p:ph type="title"/>
          </p:nvPr>
        </p:nvSpPr>
        <p:spPr>
          <a:xfrm>
            <a:off x="1986013" y="639813"/>
            <a:ext cx="4125000" cy="70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Ich </a:t>
            </a:r>
            <a:r>
              <a:rPr lang="en-GB" sz="4000">
                <a:solidFill>
                  <a:schemeClr val="accent3"/>
                </a:solidFill>
              </a:rPr>
              <a:t>oder</a:t>
            </a:r>
            <a:r>
              <a:rPr lang="en-GB">
                <a:solidFill>
                  <a:schemeClr val="accent3"/>
                </a:solidFill>
              </a:rPr>
              <a:t> Wir?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212" name="Google Shape;21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397" y="185904"/>
            <a:ext cx="1606690" cy="161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721" y="183796"/>
            <a:ext cx="1839849" cy="18398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8" name="Google Shape;218;p24"/>
          <p:cNvGraphicFramePr/>
          <p:nvPr/>
        </p:nvGraphicFramePr>
        <p:xfrm>
          <a:off x="2093575" y="187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{199F02C6-C2E3-47BE-889D-E256B261B588}</a:tableStyleId>
              </a:tblPr>
              <a:tblGrid>
                <a:gridCol w="1249175"/>
                <a:gridCol w="4796975"/>
                <a:gridCol w="1328275"/>
                <a:gridCol w="7010800"/>
                <a:gridCol w="1311175"/>
              </a:tblGrid>
              <a:tr h="97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allein?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zusammen?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972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Jan und ich hören zusammen Musik.</a:t>
                      </a:r>
                      <a:endParaRPr b="1" sz="5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2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 schwimmen oft zusammen.</a:t>
                      </a:r>
                      <a:endParaRPr b="1" sz="5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2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spiele allein Gitarre.</a:t>
                      </a:r>
                      <a:endParaRPr b="1" sz="5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2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koche allein zu Hause.</a:t>
                      </a:r>
                      <a:endParaRPr b="1" sz="5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2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 hören zusammen Musik.</a:t>
                      </a:r>
                      <a:endParaRPr b="1" sz="5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2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Jan und ich lernen zusammen Englisch.</a:t>
                      </a:r>
                      <a:endParaRPr b="1" sz="5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9" name="Google Shape;21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90250" y="655200"/>
            <a:ext cx="987724" cy="80042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4"/>
          <p:cNvSpPr txBox="1"/>
          <p:nvPr>
            <p:ph idx="4294967295" type="title"/>
          </p:nvPr>
        </p:nvSpPr>
        <p:spPr>
          <a:xfrm>
            <a:off x="2093575" y="751825"/>
            <a:ext cx="9952200" cy="70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Ich (allein) oder Wir (zusammen)?</a:t>
            </a:r>
            <a:endParaRPr/>
          </a:p>
        </p:txBody>
      </p:sp>
      <p:pic>
        <p:nvPicPr>
          <p:cNvPr id="221" name="Google Shape;2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81825" y="3040648"/>
            <a:ext cx="868491" cy="70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81825" y="3988073"/>
            <a:ext cx="868491" cy="70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5750" y="4924073"/>
            <a:ext cx="868491" cy="70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5750" y="5895560"/>
            <a:ext cx="868491" cy="70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81825" y="6867085"/>
            <a:ext cx="868491" cy="70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81825" y="7862685"/>
            <a:ext cx="868491" cy="70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375" y="242876"/>
            <a:ext cx="1598000" cy="16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5"/>
          <p:cNvSpPr txBox="1"/>
          <p:nvPr/>
        </p:nvSpPr>
        <p:spPr>
          <a:xfrm>
            <a:off x="2110950" y="1688250"/>
            <a:ext cx="13956000" cy="72771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habe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einen neuen Freund .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heißt Karl.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have a new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friend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.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called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Karl.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Karl und ich machen viel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zusammen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.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Karl and I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 lot together.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spielen zusammen Gitarre und wir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lernen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beide Englisch.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play the guitar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together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we both learn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English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mag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kochen, aber Karl mag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schwimmen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like to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cook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but Karl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likes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swim.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 haben viel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gemeinsam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have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 lot in common.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5"/>
          <p:cNvSpPr txBox="1"/>
          <p:nvPr>
            <p:ph idx="4294967295" type="title"/>
          </p:nvPr>
        </p:nvSpPr>
        <p:spPr>
          <a:xfrm>
            <a:off x="2110950" y="570450"/>
            <a:ext cx="13956000" cy="111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3"/>
                </a:solidFill>
              </a:rPr>
              <a:t>Jigsaw translation</a:t>
            </a:r>
            <a:endParaRPr sz="50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4294967295" type="title"/>
          </p:nvPr>
        </p:nvSpPr>
        <p:spPr>
          <a:xfrm>
            <a:off x="182880" y="68365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0000"/>
              <a:buFont typeface="Century Gothic"/>
              <a:buNone/>
            </a:pPr>
            <a:r>
              <a:rPr b="1" lang="en-GB" sz="30000">
                <a:solidFill>
                  <a:schemeClr val="accent5"/>
                </a:solidFill>
              </a:rPr>
              <a:t>er</a:t>
            </a:r>
            <a:br>
              <a:rPr b="1" lang="en-GB" sz="13000"/>
            </a:br>
            <a:endParaRPr sz="5900"/>
          </a:p>
        </p:txBody>
      </p:sp>
      <p:pic>
        <p:nvPicPr>
          <p:cNvPr descr="boy pointing to another boy" id="87" name="Google Shape;8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5275" y="2199450"/>
            <a:ext cx="6995651" cy="480247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/>
          <p:nvPr/>
        </p:nvSpPr>
        <p:spPr>
          <a:xfrm>
            <a:off x="7152452" y="6349425"/>
            <a:ext cx="32277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0"/>
              <a:buFont typeface="Century Gothic"/>
              <a:buNone/>
            </a:pPr>
            <a:r>
              <a:rPr i="0" lang="en-GB" sz="18000" u="none" cap="none" strike="noStrike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i="0" sz="18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7747163" y="0"/>
            <a:ext cx="2849400" cy="21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rgbClr val="002060"/>
                </a:solidFill>
              </a:rPr>
              <a:t>er</a:t>
            </a:r>
            <a:endParaRPr sz="18000"/>
          </a:p>
        </p:txBody>
      </p:sp>
      <p:sp>
        <p:nvSpPr>
          <p:cNvPr id="95" name="Google Shape;95;p16"/>
          <p:cNvSpPr/>
          <p:nvPr/>
        </p:nvSpPr>
        <p:spPr>
          <a:xfrm>
            <a:off x="6406665" y="2321733"/>
            <a:ext cx="5704200" cy="439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99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1322575" y="925250"/>
            <a:ext cx="4296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schw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8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13372801" y="5151490"/>
            <a:ext cx="4055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nen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7377678" y="6789364"/>
            <a:ext cx="3588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st</a:t>
            </a:r>
            <a:endParaRPr i="1"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429042" y="5299404"/>
            <a:ext cx="5425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13372802" y="936750"/>
            <a:ext cx="3398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oy pointing to another boy"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1775" y="2499176"/>
            <a:ext cx="4820275" cy="2644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" id="102" name="Google Shape;10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3864" y="6931875"/>
            <a:ext cx="2115333" cy="1963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rl learning" id="103" name="Google Shape;10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35963" y="6571024"/>
            <a:ext cx="2685433" cy="2685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lifting a box" id="104" name="Google Shape;10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3201" y="2310248"/>
            <a:ext cx="2296659" cy="2296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umber 1" id="105" name="Google Shape;105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90007" y="8114116"/>
            <a:ext cx="709977" cy="10135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houette with question mark" id="106" name="Google Shape;106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410102" y="2356272"/>
            <a:ext cx="1980793" cy="18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9171909" y="8006438"/>
            <a:ext cx="1262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</a:t>
            </a:r>
            <a:endParaRPr b="1" sz="30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idx="4294967295" type="title"/>
          </p:nvPr>
        </p:nvSpPr>
        <p:spPr>
          <a:xfrm>
            <a:off x="7639178" y="-105224"/>
            <a:ext cx="3057000" cy="24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rgbClr val="002060"/>
                </a:solidFill>
              </a:rPr>
              <a:t>er</a:t>
            </a:r>
            <a:endParaRPr sz="18000"/>
          </a:p>
        </p:txBody>
      </p:sp>
      <p:sp>
        <p:nvSpPr>
          <p:cNvPr id="113" name="Google Shape;113;p17"/>
          <p:cNvSpPr/>
          <p:nvPr/>
        </p:nvSpPr>
        <p:spPr>
          <a:xfrm>
            <a:off x="6406665" y="2321733"/>
            <a:ext cx="5704200" cy="439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9900"/>
              <a:buFont typeface="Century Gothic"/>
              <a:buNone/>
            </a:pPr>
            <a:r>
              <a:rPr i="0" lang="en-GB" sz="99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i="0" sz="99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1364650" y="936750"/>
            <a:ext cx="44895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100"/>
              <a:buFont typeface="Century Gothic"/>
              <a:buNone/>
            </a:pPr>
            <a:r>
              <a:rPr i="0" lang="en-GB" sz="81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schw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i="0" sz="81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13372801" y="5151490"/>
            <a:ext cx="4055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100"/>
              <a:buFont typeface="Century Gothic"/>
              <a:buNone/>
            </a:pPr>
            <a:r>
              <a:rPr i="0" lang="en-GB" sz="81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i="0" lang="en-GB" sz="81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nen</a:t>
            </a:r>
            <a:endParaRPr i="0" sz="81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7377678" y="6789364"/>
            <a:ext cx="3588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8100"/>
              <a:buFont typeface="Century Gothic"/>
              <a:buNone/>
            </a:pP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i="0" lang="en-GB" sz="81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st</a:t>
            </a:r>
            <a:endParaRPr i="1" sz="81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429042" y="5299404"/>
            <a:ext cx="5425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100"/>
              <a:buFont typeface="Century Gothic"/>
              <a:buNone/>
            </a:pPr>
            <a:r>
              <a:rPr i="0" lang="en-GB" sz="81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i="0" lang="en-GB" sz="81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endParaRPr i="0" sz="81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13475652" y="936750"/>
            <a:ext cx="32955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100"/>
              <a:buFont typeface="Century Gothic"/>
              <a:buNone/>
            </a:pPr>
            <a:r>
              <a:rPr i="0" lang="en-GB" sz="81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i="0" lang="en-GB" sz="81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oy pointing to another boy" id="119" name="Google Shape;1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1775" y="2499177"/>
            <a:ext cx="4820275" cy="24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idx="4294967295" type="title"/>
          </p:nvPr>
        </p:nvSpPr>
        <p:spPr>
          <a:xfrm>
            <a:off x="109278" y="7367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0000"/>
              <a:buFont typeface="Century Gothic"/>
              <a:buNone/>
            </a:pPr>
            <a:r>
              <a:rPr b="1" lang="en-GB" sz="30000">
                <a:solidFill>
                  <a:schemeClr val="accent5"/>
                </a:solidFill>
              </a:rPr>
              <a:t>er</a:t>
            </a:r>
            <a:br>
              <a:rPr b="1" lang="en-GB" sz="13000"/>
            </a:br>
            <a:endParaRPr sz="5900"/>
          </a:p>
        </p:txBody>
      </p:sp>
      <p:pic>
        <p:nvPicPr>
          <p:cNvPr descr="arrows going in a circle" id="125" name="Google Shape;1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1738" y="149630"/>
            <a:ext cx="6784520" cy="678452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/>
          <p:nvPr/>
        </p:nvSpPr>
        <p:spPr>
          <a:xfrm>
            <a:off x="4486325" y="6448300"/>
            <a:ext cx="86253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i="0" lang="en-GB" sz="18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wied</a:t>
            </a:r>
            <a:r>
              <a:rPr i="0" lang="en-GB" sz="180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i="0" sz="180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7569279" y="369878"/>
            <a:ext cx="31665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rgbClr val="002060"/>
                </a:solidFill>
              </a:rPr>
              <a:t>er</a:t>
            </a:r>
            <a:endParaRPr sz="18000"/>
          </a:p>
        </p:txBody>
      </p:sp>
      <p:sp>
        <p:nvSpPr>
          <p:cNvPr id="133" name="Google Shape;133;p19"/>
          <p:cNvSpPr/>
          <p:nvPr/>
        </p:nvSpPr>
        <p:spPr>
          <a:xfrm>
            <a:off x="6305253" y="3157405"/>
            <a:ext cx="5704200" cy="352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wied</a:t>
            </a:r>
            <a:r>
              <a:rPr lang="en-GB" sz="9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99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1610426" y="483275"/>
            <a:ext cx="3588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Elt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6920676" y="7051950"/>
            <a:ext cx="4911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hund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13232624" y="4699975"/>
            <a:ext cx="3588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od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i="1" sz="8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379782" y="4699975"/>
            <a:ext cx="5425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13684898" y="483270"/>
            <a:ext cx="26838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ab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8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rrows going in a circle" id="139" name="Google Shape;1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5684" y="3234509"/>
            <a:ext cx="2016632" cy="2016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t" id="140" name="Google Shape;14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90847" y="1711902"/>
            <a:ext cx="2477960" cy="2477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" id="141" name="Google Shape;14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14152" y="8453277"/>
            <a:ext cx="533403" cy="761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" id="142" name="Google Shape;142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47560" y="8442390"/>
            <a:ext cx="540635" cy="7723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" id="143" name="Google Shape;143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88194" y="8442390"/>
            <a:ext cx="540635" cy="7723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" id="144" name="Google Shape;144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88591" y="2070495"/>
            <a:ext cx="1787003" cy="1820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man" id="145" name="Google Shape;145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87248" y="2051361"/>
            <a:ext cx="1833398" cy="1839572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to green shoes" id="146" name="Google Shape;146;p19"/>
          <p:cNvCxnSpPr/>
          <p:nvPr/>
        </p:nvCxnSpPr>
        <p:spPr>
          <a:xfrm>
            <a:off x="15366305" y="6200365"/>
            <a:ext cx="954900" cy="1159500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descr="arrow pointing to blue shoes" id="147" name="Google Shape;147;p19"/>
          <p:cNvCxnSpPr/>
          <p:nvPr/>
        </p:nvCxnSpPr>
        <p:spPr>
          <a:xfrm flipH="1">
            <a:off x="14058511" y="6227499"/>
            <a:ext cx="807300" cy="1279200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blue shoes" id="148" name="Google Shape;148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232624" y="7532358"/>
            <a:ext cx="1651704" cy="1037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shoes" id="149" name="Google Shape;149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273096" y="7360050"/>
            <a:ext cx="1645188" cy="954209"/>
          </a:xfrm>
          <a:prstGeom prst="rect">
            <a:avLst/>
          </a:prstGeom>
          <a:noFill/>
          <a:ln>
            <a:noFill/>
          </a:ln>
        </p:spPr>
      </p:pic>
      <p:sp>
        <p:nvSpPr>
          <p:cNvPr descr="question mark" id="150" name="Google Shape;150;p19"/>
          <p:cNvSpPr txBox="1"/>
          <p:nvPr/>
        </p:nvSpPr>
        <p:spPr>
          <a:xfrm>
            <a:off x="14787022" y="6147359"/>
            <a:ext cx="810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1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2100"/>
          </a:p>
        </p:txBody>
      </p:sp>
      <p:pic>
        <p:nvPicPr>
          <p:cNvPr descr="white sheep" id="151" name="Google Shape;151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705188" y="6084970"/>
            <a:ext cx="1414040" cy="1535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 sheep" id="152" name="Google Shape;152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90361" y="6084970"/>
            <a:ext cx="1414040" cy="1535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 sheep" id="153" name="Google Shape;153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955269" y="7237512"/>
            <a:ext cx="1414040" cy="1535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 sheep" id="154" name="Google Shape;154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23746" y="7237512"/>
            <a:ext cx="1414040" cy="1535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urful sheep" id="155" name="Google Shape;155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63769" y="7315326"/>
            <a:ext cx="1289974" cy="1380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at colourful sheep" id="156" name="Google Shape;156;p19"/>
          <p:cNvCxnSpPr/>
          <p:nvPr/>
        </p:nvCxnSpPr>
        <p:spPr>
          <a:xfrm flipH="1">
            <a:off x="1455852" y="6200365"/>
            <a:ext cx="807300" cy="1279200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Google Shape;161;p20"/>
          <p:cNvGraphicFramePr/>
          <p:nvPr/>
        </p:nvGraphicFramePr>
        <p:xfrm>
          <a:off x="2348000" y="42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{199F02C6-C2E3-47BE-889D-E256B261B588}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schwimmen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swim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spielen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play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talk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lernen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learn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hören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listen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kochen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cook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immer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always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beide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both</a:t>
                      </a:r>
                      <a:endParaRPr b="1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gemeinsam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common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zusammen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together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2" name="Google Shape;16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50" y="168900"/>
            <a:ext cx="1872175" cy="18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917950" y="760725"/>
            <a:ext cx="13201200" cy="70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Subject Pronouns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 b="0" l="34945" r="32581" t="13800"/>
          <a:stretch/>
        </p:blipFill>
        <p:spPr>
          <a:xfrm>
            <a:off x="3205211" y="1828087"/>
            <a:ext cx="1065073" cy="1585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950" y="1762885"/>
            <a:ext cx="2015701" cy="152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/>
          <p:nvPr/>
        </p:nvSpPr>
        <p:spPr>
          <a:xfrm>
            <a:off x="2820150" y="1647050"/>
            <a:ext cx="1870200" cy="1766100"/>
          </a:xfrm>
          <a:prstGeom prst="ellipse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1"/>
          <p:cNvSpPr txBox="1"/>
          <p:nvPr/>
        </p:nvSpPr>
        <p:spPr>
          <a:xfrm>
            <a:off x="1275348" y="2674325"/>
            <a:ext cx="1329600" cy="9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ich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6945386" y="2673413"/>
            <a:ext cx="1243800" cy="9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wir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8433875" y="1553399"/>
            <a:ext cx="2015700" cy="1939200"/>
          </a:xfrm>
          <a:prstGeom prst="ellipse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4" name="Google Shape;174;p21"/>
          <p:cNvCxnSpPr/>
          <p:nvPr/>
        </p:nvCxnSpPr>
        <p:spPr>
          <a:xfrm flipH="1" rot="10800000">
            <a:off x="917950" y="3607875"/>
            <a:ext cx="11168700" cy="56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1"/>
          <p:cNvCxnSpPr/>
          <p:nvPr/>
        </p:nvCxnSpPr>
        <p:spPr>
          <a:xfrm rot="10800000">
            <a:off x="6712300" y="1614750"/>
            <a:ext cx="39300" cy="705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21"/>
          <p:cNvSpPr txBox="1"/>
          <p:nvPr/>
        </p:nvSpPr>
        <p:spPr>
          <a:xfrm>
            <a:off x="1398100" y="3765850"/>
            <a:ext cx="5141400" cy="4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spiel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red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lern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schwimm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hör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koch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6924400" y="3779250"/>
            <a:ext cx="5141400" cy="4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spiel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red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lern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schwimm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ör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koch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/>
          <p:nvPr/>
        </p:nvSpPr>
        <p:spPr>
          <a:xfrm>
            <a:off x="365350" y="4327125"/>
            <a:ext cx="2817000" cy="2841300"/>
          </a:xfrm>
          <a:prstGeom prst="ellipse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2"/>
          <p:cNvPicPr preferRelativeResize="0"/>
          <p:nvPr/>
        </p:nvPicPr>
        <p:blipFill rotWithShape="1">
          <a:blip r:embed="rId3">
            <a:alphaModFix/>
          </a:blip>
          <a:srcRect b="7044" l="38910" r="32581" t="13804"/>
          <a:stretch/>
        </p:blipFill>
        <p:spPr>
          <a:xfrm>
            <a:off x="825915" y="4795030"/>
            <a:ext cx="915318" cy="183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 rotWithShape="1">
          <a:blip r:embed="rId4">
            <a:alphaModFix/>
          </a:blip>
          <a:srcRect b="7130" l="32835" r="35973" t="12476"/>
          <a:stretch/>
        </p:blipFill>
        <p:spPr>
          <a:xfrm>
            <a:off x="1625405" y="4596205"/>
            <a:ext cx="1031152" cy="2213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6607125" y="398950"/>
            <a:ext cx="101250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Jan und ich haben viel gemeinsam.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3504300" y="2952600"/>
            <a:ext cx="75204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Jan und ich haben viel</a:t>
            </a:r>
            <a:r>
              <a:rPr b="1" i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___________ </a:t>
            </a: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2"/>
          <p:cNvSpPr/>
          <p:nvPr/>
        </p:nvSpPr>
        <p:spPr>
          <a:xfrm>
            <a:off x="10801425" y="2755100"/>
            <a:ext cx="5566800" cy="1372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gemeinsam haben</a:t>
            </a:r>
            <a:endParaRPr b="1"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(having something in common)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3504300" y="5009225"/>
            <a:ext cx="75204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Jan und ich machen </a:t>
            </a: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viel</a:t>
            </a:r>
            <a:r>
              <a:rPr b="1" i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___________ </a:t>
            </a: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3504300" y="7065850"/>
            <a:ext cx="60435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Jan und ich sind </a:t>
            </a:r>
            <a:r>
              <a:rPr b="1" i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_______</a:t>
            </a:r>
            <a:r>
              <a:rPr b="1" i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nett</a:t>
            </a: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10801450" y="4780300"/>
            <a:ext cx="5566800" cy="1372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zusammen </a:t>
            </a:r>
            <a:endParaRPr b="1"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(doing something together with someone)</a:t>
            </a:r>
            <a:endParaRPr sz="1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10801425" y="6805500"/>
            <a:ext cx="5566800" cy="1372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beide</a:t>
            </a: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(both comparing something yourself with someone)</a:t>
            </a:r>
            <a:endParaRPr sz="1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2"/>
          <p:cNvSpPr txBox="1"/>
          <p:nvPr>
            <p:ph type="title"/>
          </p:nvPr>
        </p:nvSpPr>
        <p:spPr>
          <a:xfrm>
            <a:off x="1983303" y="538163"/>
            <a:ext cx="7913400" cy="70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Mein Freund Jan und ich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93" name="Google Shape;19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400" y="84238"/>
            <a:ext cx="1773900" cy="161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 rotWithShape="1">
          <a:blip r:embed="rId6">
            <a:alphaModFix/>
          </a:blip>
          <a:srcRect b="0" l="10009" r="11975" t="0"/>
          <a:stretch/>
        </p:blipFill>
        <p:spPr>
          <a:xfrm>
            <a:off x="16609617" y="6967100"/>
            <a:ext cx="1158970" cy="117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 txBox="1"/>
          <p:nvPr/>
        </p:nvSpPr>
        <p:spPr>
          <a:xfrm>
            <a:off x="8085150" y="2972288"/>
            <a:ext cx="23697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gemeinsam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8431725" y="5019063"/>
            <a:ext cx="23697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zusammen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6836375" y="7065850"/>
            <a:ext cx="17739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beide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3543075" y="3793600"/>
            <a:ext cx="68130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Jan and I have a lot in common.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3585388" y="5645425"/>
            <a:ext cx="68130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Jan and I do a lot together.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3543075" y="7820425"/>
            <a:ext cx="46629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Jan and I are both nice.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