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F89B7B-7145-42C2-A1BB-9EC446B91BCE}">
  <a:tblStyle styleId="{CFF89B7B-7145-42C2-A1BB-9EC446B91B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e462f89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e462f89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ec1daa91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ec1daa91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c1daa91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ec1daa91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0bd40fb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0bd40fb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c1daa91f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ec1daa91f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ec1daa91f_0_1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ec1daa91f_0_1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ec1daa91f_0_1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ec1daa91f_0_1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690fb33ef_3_1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690fb33ef_3_1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subTitle"/>
          </p:nvPr>
        </p:nvSpPr>
        <p:spPr>
          <a:xfrm>
            <a:off x="453850" y="834925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Vázquez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92000" y="3533125"/>
            <a:ext cx="16704000" cy="3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when and where people go, and future plans [2/2]</a:t>
            </a:r>
            <a:endParaRPr sz="53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Font typeface="Montserrat SemiBold"/>
              <a:buChar char="-"/>
            </a:pPr>
            <a:r>
              <a:rPr lang="en-GB" sz="47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‘ir’ + infinitive for future plans</a:t>
            </a:r>
            <a:endParaRPr sz="47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700"/>
              <a:buFont typeface="Montserrat SemiBold"/>
              <a:buChar char="-"/>
            </a:pPr>
            <a:r>
              <a:rPr lang="en-GB" sz="47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‘ir’ VS. ‘ir a’ </a:t>
            </a:r>
            <a:endParaRPr sz="47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940250" y="2009425"/>
            <a:ext cx="38802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2000"/>
              <a:t>[ga]</a:t>
            </a:r>
            <a:endParaRPr sz="12000"/>
          </a:p>
        </p:txBody>
      </p:sp>
      <p:sp>
        <p:nvSpPr>
          <p:cNvPr descr="rectangle" id="90" name="Google Shape;90;p16"/>
          <p:cNvSpPr/>
          <p:nvPr/>
        </p:nvSpPr>
        <p:spPr>
          <a:xfrm>
            <a:off x="3838850" y="4146175"/>
            <a:ext cx="4462800" cy="4014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162922" y="6534950"/>
            <a:ext cx="4062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ga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nar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7175" y="142650"/>
            <a:ext cx="51537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3" name="Google Shape;93;p16"/>
          <p:cNvSpPr/>
          <p:nvPr/>
        </p:nvSpPr>
        <p:spPr>
          <a:xfrm>
            <a:off x="9835713" y="4223075"/>
            <a:ext cx="4462800" cy="4014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0159785" y="6611850"/>
            <a:ext cx="4062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go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883850" y="2009425"/>
            <a:ext cx="38802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2000"/>
              <a:t>[go]</a:t>
            </a:r>
            <a:endParaRPr sz="1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438552" y="22975"/>
            <a:ext cx="111180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5000"/>
              <a:t>[gu]</a:t>
            </a:r>
            <a:endParaRPr sz="15000"/>
          </a:p>
        </p:txBody>
      </p:sp>
      <p:sp>
        <p:nvSpPr>
          <p:cNvPr descr="rectangle" id="101" name="Google Shape;101;p17"/>
          <p:cNvSpPr/>
          <p:nvPr/>
        </p:nvSpPr>
        <p:spPr>
          <a:xfrm>
            <a:off x="6884075" y="2418050"/>
            <a:ext cx="4156500" cy="3861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76021" y="431300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 sz="8200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lang="en-GB" sz="8200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2914976" y="244712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mucho </a:t>
            </a:r>
            <a:r>
              <a:rPr b="1" lang="en-GB" sz="9000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lang="en-GB" sz="9000">
                <a:latin typeface="Montserrat"/>
                <a:ea typeface="Montserrat"/>
                <a:cs typeface="Montserrat"/>
                <a:sym typeface="Montserrat"/>
              </a:rPr>
              <a:t>sto</a:t>
            </a:r>
            <a:endParaRPr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914050" y="4959225"/>
            <a:ext cx="4279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600">
                <a:latin typeface="Montserrat"/>
                <a:ea typeface="Montserrat"/>
                <a:cs typeface="Montserrat"/>
                <a:sym typeface="Montserrat"/>
              </a:rPr>
              <a:t>pre</a:t>
            </a:r>
            <a:r>
              <a:rPr b="1" lang="en-GB" sz="6600"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lang="en-GB" sz="6600">
                <a:latin typeface="Montserrat"/>
                <a:ea typeface="Montserrat"/>
                <a:cs typeface="Montserrat"/>
                <a:sym typeface="Montserrat"/>
              </a:rPr>
              <a:t>nta</a:t>
            </a:r>
            <a:endParaRPr i="0" sz="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8"/>
          <p:cNvGraphicFramePr/>
          <p:nvPr/>
        </p:nvGraphicFramePr>
        <p:xfrm>
          <a:off x="1686150" y="48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{CFF89B7B-7145-42C2-A1BB-9EC446B91BCE}</a:tableStyleId>
              </a:tblPr>
              <a:tblGrid>
                <a:gridCol w="1089950"/>
                <a:gridCol w="4097950"/>
                <a:gridCol w="8133700"/>
              </a:tblGrid>
              <a:tr h="60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Italia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Italy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mundo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world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descubrir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discover, discovering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extranjero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abroad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visitar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visit, visiting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marzo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March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febrero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February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divertido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barrio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neighbourhood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3541675" y="1941150"/>
            <a:ext cx="113355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The verb ‘</a:t>
            </a:r>
            <a:r>
              <a:rPr b="1"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ir’</a:t>
            </a:r>
            <a:r>
              <a:rPr i="0" lang="en-GB" sz="4000" u="none" cap="none" strike="noStrike">
                <a:latin typeface="Montserrat"/>
                <a:ea typeface="Montserrat"/>
                <a:cs typeface="Montserrat"/>
                <a:sym typeface="Montserrat"/>
              </a:rPr>
              <a:t> (to go) is an example of this.</a:t>
            </a:r>
            <a:endParaRPr i="0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905497" y="2843501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latin typeface="Montserrat"/>
                <a:ea typeface="Montserrat"/>
                <a:cs typeface="Montserrat"/>
                <a:sym typeface="Montserrat"/>
              </a:rPr>
              <a:t>Voy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417447" y="4054828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5500">
                <a:latin typeface="Montserrat"/>
                <a:ea typeface="Montserrat"/>
                <a:cs typeface="Montserrat"/>
                <a:sym typeface="Montserrat"/>
              </a:rPr>
              <a:t>Vas</a:t>
            </a:r>
            <a:endParaRPr i="0" sz="5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920447" y="5068297"/>
            <a:ext cx="8056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S/he goes </a:t>
            </a:r>
            <a:endParaRPr sz="5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873298" y="2882650"/>
            <a:ext cx="2032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I go</a:t>
            </a:r>
            <a:endParaRPr i="0" sz="5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909950" y="3944050"/>
            <a:ext cx="8382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You go (singular)</a:t>
            </a:r>
            <a:endParaRPr i="0" sz="5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111300" y="277900"/>
            <a:ext cx="16807800" cy="11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Using the verb ‘</a:t>
            </a:r>
            <a:r>
              <a:rPr b="1" lang="en-GB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GB">
                <a:solidFill>
                  <a:srgbClr val="000000"/>
                </a:solidFill>
              </a:rPr>
              <a:t>’ (to go)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28600" y="1219200"/>
            <a:ext cx="11214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Some verbs do not follow the general rules.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6124800" y="5068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latin typeface="Montserrat"/>
                <a:ea typeface="Montserrat"/>
                <a:cs typeface="Montserrat"/>
                <a:sym typeface="Montserrat"/>
              </a:rPr>
              <a:t>Va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920450" y="6363700"/>
            <a:ext cx="15553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To say ‘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we go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we use the verb ‘</a:t>
            </a:r>
            <a:r>
              <a:rPr i="1" lang="en-GB" sz="4800"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in first person plural:					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201000" y="6957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Vamos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16100" y="1074150"/>
            <a:ext cx="1755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000">
                <a:solidFill>
                  <a:srgbClr val="000000"/>
                </a:solidFill>
              </a:rPr>
              <a:t>In English we use different forms of the verb ‘go’ to say </a:t>
            </a:r>
            <a:r>
              <a:rPr b="1" lang="en-GB" sz="4000">
                <a:solidFill>
                  <a:srgbClr val="000000"/>
                </a:solidFill>
              </a:rPr>
              <a:t>where we normally go </a:t>
            </a:r>
            <a:r>
              <a:rPr lang="en-GB" sz="4000">
                <a:solidFill>
                  <a:srgbClr val="000000"/>
                </a:solidFill>
              </a:rPr>
              <a:t>and </a:t>
            </a:r>
            <a:r>
              <a:rPr b="1" lang="en-GB" sz="4000">
                <a:solidFill>
                  <a:srgbClr val="000000"/>
                </a:solidFill>
              </a:rPr>
              <a:t>what we are going to do </a:t>
            </a:r>
            <a:r>
              <a:rPr lang="en-GB" sz="4000">
                <a:solidFill>
                  <a:srgbClr val="000000"/>
                </a:solidFill>
              </a:rPr>
              <a:t>in the future.</a:t>
            </a:r>
            <a:endParaRPr b="1" sz="4000">
              <a:solidFill>
                <a:srgbClr val="000000"/>
              </a:solidFill>
            </a:endParaRPr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416100" y="277900"/>
            <a:ext cx="16807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entury Gothic"/>
              <a:buNone/>
            </a:pPr>
            <a:r>
              <a:rPr lang="en-GB" sz="4100"/>
              <a:t>R</a:t>
            </a:r>
            <a:r>
              <a:rPr lang="en-GB" sz="4100"/>
              <a:t>outine actions and future plans  in English and Spanish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8196127" y="2617527"/>
            <a:ext cx="52938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Routine action.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56903" y="4045525"/>
            <a:ext cx="88110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 am going to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visit Madrid.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756850" y="2676950"/>
            <a:ext cx="1920900" cy="104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656903" y="3918250"/>
            <a:ext cx="3821100" cy="104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8196127" y="3875935"/>
            <a:ext cx="52938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Future plan.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56850" y="2760200"/>
            <a:ext cx="7035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 go to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the shop.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92625" y="5088853"/>
            <a:ext cx="17873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In Spanish, the same form of ‘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’ is used for both: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56909" y="6137283"/>
            <a:ext cx="104382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Voy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la tienda.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56909" y="7359238"/>
            <a:ext cx="104382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Voy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visitar Madrid.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821102" y="6116677"/>
            <a:ext cx="52938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Routine action.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821102" y="7375084"/>
            <a:ext cx="5293800" cy="87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Future plan.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56900" y="6015450"/>
            <a:ext cx="1592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656903" y="7269150"/>
            <a:ext cx="1592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16100" y="1074150"/>
            <a:ext cx="1755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</a:rPr>
              <a:t>To talk about </a:t>
            </a:r>
            <a:r>
              <a:rPr b="1" lang="en-GB" sz="4000">
                <a:solidFill>
                  <a:srgbClr val="000000"/>
                </a:solidFill>
              </a:rPr>
              <a:t>what someone is going to do </a:t>
            </a:r>
            <a:r>
              <a:rPr lang="en-GB" sz="4000">
                <a:solidFill>
                  <a:srgbClr val="000000"/>
                </a:solidFill>
              </a:rPr>
              <a:t>(future plans), use part of the verb ‘ir’ + a + infinitive: </a:t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416100" y="277900"/>
            <a:ext cx="16807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Ir + a + infinitive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6565726" y="4261850"/>
            <a:ext cx="7380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I am going to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visit Madrid.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6665675" y="2893275"/>
            <a:ext cx="1920900" cy="104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6565728" y="4134575"/>
            <a:ext cx="3821100" cy="104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665675" y="2976525"/>
            <a:ext cx="7035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I go to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the shop.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16105" y="2893275"/>
            <a:ext cx="48189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Voy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la tienda.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416103" y="4115250"/>
            <a:ext cx="65577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Voy a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visitar Madrid.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416100" y="2771450"/>
            <a:ext cx="1592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416103" y="4025150"/>
            <a:ext cx="1592700" cy="10389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79225" y="5795944"/>
            <a:ext cx="17206200" cy="161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’ plus an </a:t>
            </a: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 to make this a sentence about the future.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533400" y="12926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AutoNum type="arabicPeriod"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say ‘we go’ in Spanish, we use ____________.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AutoNum type="arabicPeriod"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Voy ___________ mercado.		a) a la			b) al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33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AutoNum type="arabicPeriod"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use the verb ‘ir’ (to go) to talk about routine actions and future plans both in English and Spanish.		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a) True			b) False 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AutoNum type="arabicPeriod"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use ‘a’ plus an _____________ to make a sentence about the future (i.e. Voy a hablar).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AutoNum type="arabicPeriod"/>
            </a:pP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Complete: ‘Voy _____ ir al cine con mis amigos’.</a:t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33400" y="381000"/>
            <a:ext cx="159603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 SemiBold"/>
                <a:ea typeface="Montserrat SemiBold"/>
                <a:cs typeface="Montserrat SemiBold"/>
                <a:sym typeface="Montserrat SemiBold"/>
              </a:rPr>
              <a:t>Respuestas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1662150" y="1292600"/>
            <a:ext cx="2237700" cy="7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vamos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070350" y="4826975"/>
            <a:ext cx="2936100" cy="8391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an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1313800" y="2098400"/>
            <a:ext cx="3670800" cy="8391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68" name="Google Shape;168;p22"/>
          <p:cNvSpPr txBox="1"/>
          <p:nvPr/>
        </p:nvSpPr>
        <p:spPr>
          <a:xfrm>
            <a:off x="6621775" y="5589875"/>
            <a:ext cx="3670800" cy="570300"/>
          </a:xfrm>
          <a:prstGeom prst="rect">
            <a:avLst/>
          </a:prstGeom>
          <a:solidFill>
            <a:schemeClr val="lt1"/>
          </a:solidFill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611100" y="7118300"/>
            <a:ext cx="1487400" cy="7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