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MontserratMedium-bold.fntdata"/><Relationship Id="rId10" Type="http://schemas.openxmlformats.org/officeDocument/2006/relationships/slide" Target="slides/slide6.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8.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59eb5db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59eb5db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7349fb42c9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349fb42c9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d7fb983a9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d7fb983a9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d7fb983a9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d7fb983a9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d7fb983a9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d7fb983a9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d7fb983a9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d7fb983a9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d7fb983a9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d7fb983a9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8d7fb983a9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8d7fb983a9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 type="body"/>
          </p:nvPr>
        </p:nvSpPr>
        <p:spPr>
          <a:xfrm>
            <a:off x="718525" y="751025"/>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RELIGIOUS EDUCATION</a:t>
            </a:r>
            <a:endParaRPr>
              <a:solidFill>
                <a:srgbClr val="4B3241"/>
              </a:solidFill>
            </a:endParaRPr>
          </a:p>
          <a:p>
            <a:pPr indent="0" lvl="0" marL="0" rtl="0" algn="l">
              <a:lnSpc>
                <a:spcPct val="138000"/>
              </a:lnSpc>
              <a:spcBef>
                <a:spcPts val="2000"/>
              </a:spcBef>
              <a:spcAft>
                <a:spcPts val="0"/>
              </a:spcAft>
              <a:buNone/>
            </a:pPr>
            <a:r>
              <a:t/>
            </a:r>
            <a:endParaRPr b="1" sz="4400">
              <a:solidFill>
                <a:srgbClr val="4B3241"/>
              </a:solidFill>
            </a:endParaRPr>
          </a:p>
          <a:p>
            <a:pPr indent="0" lvl="0" marL="0" rtl="0" algn="l">
              <a:lnSpc>
                <a:spcPct val="138000"/>
              </a:lnSpc>
              <a:spcBef>
                <a:spcPts val="0"/>
              </a:spcBef>
              <a:spcAft>
                <a:spcPts val="0"/>
              </a:spcAft>
              <a:buNone/>
            </a:pPr>
            <a:r>
              <a:rPr b="1" lang="en-GB" sz="4400">
                <a:solidFill>
                  <a:srgbClr val="4B3241"/>
                </a:solidFill>
              </a:rPr>
              <a:t>Prophets in Islam</a:t>
            </a:r>
            <a:endParaRPr b="1" sz="4400">
              <a:solidFill>
                <a:srgbClr val="4B3241"/>
              </a:solidFill>
            </a:endParaRPr>
          </a:p>
          <a:p>
            <a:pPr indent="0" lvl="0" marL="0" rtl="0" algn="l">
              <a:lnSpc>
                <a:spcPct val="138000"/>
              </a:lnSpc>
              <a:spcBef>
                <a:spcPts val="0"/>
              </a:spcBef>
              <a:spcAft>
                <a:spcPts val="0"/>
              </a:spcAft>
              <a:buNone/>
            </a:pPr>
            <a:r>
              <a:rPr b="1" lang="en-GB" sz="4400">
                <a:solidFill>
                  <a:srgbClr val="4B3241"/>
                </a:solidFill>
              </a:rPr>
              <a:t>Lesson 8 of 13</a:t>
            </a:r>
            <a:endParaRPr b="1" sz="4400">
              <a:solidFill>
                <a:srgbClr val="4B3241"/>
              </a:solidFill>
            </a:endParaRPr>
          </a:p>
          <a:p>
            <a:pPr indent="0" lvl="0" marL="0" rtl="0" algn="l">
              <a:lnSpc>
                <a:spcPct val="138000"/>
              </a:lnSpc>
              <a:spcBef>
                <a:spcPts val="0"/>
              </a:spcBef>
              <a:spcAft>
                <a:spcPts val="0"/>
              </a:spcAft>
              <a:buNone/>
            </a:pPr>
            <a:r>
              <a:rPr b="1" lang="en-GB" sz="4400">
                <a:solidFill>
                  <a:srgbClr val="4B3241"/>
                </a:solidFill>
              </a:rPr>
              <a:t>Worksheet </a:t>
            </a:r>
            <a:endParaRPr b="1" sz="4400">
              <a:solidFill>
                <a:srgbClr val="4B3241"/>
              </a:solidFill>
            </a:endParaRPr>
          </a:p>
          <a:p>
            <a:pPr indent="0" lvl="0" marL="0" rtl="0" algn="l">
              <a:spcBef>
                <a:spcPts val="0"/>
              </a:spcBef>
              <a:spcAft>
                <a:spcPts val="2000"/>
              </a:spcAft>
              <a:buNone/>
            </a:pPr>
            <a:r>
              <a:t/>
            </a:r>
            <a:endParaRPr/>
          </a:p>
        </p:txBody>
      </p:sp>
      <p:sp>
        <p:nvSpPr>
          <p:cNvPr id="80" name="Google Shape;80;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Latif</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idx="2" type="body"/>
          </p:nvPr>
        </p:nvSpPr>
        <p:spPr>
          <a:xfrm>
            <a:off x="391350" y="3033938"/>
            <a:ext cx="17505300" cy="50802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a:t>Muslims believe that Prophet Adam was the first human created by Allah and that we are all the descendents of him and his wife known as Hawa. Muslims believe that Adam was created from clay as in the Qu’ran it states: </a:t>
            </a:r>
            <a:endParaRPr/>
          </a:p>
          <a:p>
            <a:pPr indent="0" lvl="0" marL="0" rtl="0" algn="l">
              <a:spcBef>
                <a:spcPts val="1200"/>
              </a:spcBef>
              <a:spcAft>
                <a:spcPts val="0"/>
              </a:spcAft>
              <a:buNone/>
            </a:pPr>
            <a:r>
              <a:rPr lang="en-GB"/>
              <a:t>“Who perfected everything that which He created and began the creation of man from clay.” [Quran 32:7. Translation taken from Sahih International].  </a:t>
            </a:r>
            <a:endParaRPr/>
          </a:p>
          <a:p>
            <a:pPr indent="0" lvl="0" marL="0" rtl="0" algn="l">
              <a:spcBef>
                <a:spcPts val="1200"/>
              </a:spcBef>
              <a:spcAft>
                <a:spcPts val="0"/>
              </a:spcAft>
              <a:buNone/>
            </a:pPr>
            <a:r>
              <a:rPr lang="en-GB"/>
              <a:t>It is believed that angels collected soil of red, white, brown, and black and that Adam’s descendents were to be as diverse as the clay he was created from. Adam was the first prophet who built the Kaaba and worshipped Allah. Prophet Adam was given the ability to identify and give names, to speak, to reason, evaluate, and make choices. </a:t>
            </a:r>
            <a:endParaRPr/>
          </a:p>
          <a:p>
            <a:pPr indent="0" lvl="0" marL="0" rtl="0" algn="l">
              <a:spcBef>
                <a:spcPts val="1200"/>
              </a:spcBef>
              <a:spcAft>
                <a:spcPts val="1200"/>
              </a:spcAft>
              <a:buNone/>
            </a:pPr>
            <a:r>
              <a:t/>
            </a:r>
            <a:endParaRPr sz="2500"/>
          </a:p>
        </p:txBody>
      </p:sp>
      <p:sp>
        <p:nvSpPr>
          <p:cNvPr id="87" name="Google Shape;87;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8" name="Google Shape;88;p15"/>
          <p:cNvSpPr txBox="1"/>
          <p:nvPr>
            <p:ph idx="4294967295" type="body"/>
          </p:nvPr>
        </p:nvSpPr>
        <p:spPr>
          <a:xfrm>
            <a:off x="391350" y="750850"/>
            <a:ext cx="16463400" cy="8106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sz="2800">
                <a:solidFill>
                  <a:srgbClr val="434343"/>
                </a:solidFill>
              </a:rPr>
              <a:t>Using this information sheet</a:t>
            </a:r>
            <a:r>
              <a:rPr b="1" lang="en-GB" sz="2800">
                <a:solidFill>
                  <a:srgbClr val="434343"/>
                </a:solidFill>
              </a:rPr>
              <a:t> you will need to read and then make a summary overview of each prophet and what Muslims believe about them.</a:t>
            </a:r>
            <a:endParaRPr b="1" sz="2800">
              <a:solidFill>
                <a:srgbClr val="434343"/>
              </a:solidFill>
            </a:endParaRPr>
          </a:p>
        </p:txBody>
      </p:sp>
      <p:sp>
        <p:nvSpPr>
          <p:cNvPr id="89" name="Google Shape;89;p15"/>
          <p:cNvSpPr txBox="1"/>
          <p:nvPr>
            <p:ph idx="1" type="subTitle"/>
          </p:nvPr>
        </p:nvSpPr>
        <p:spPr>
          <a:xfrm>
            <a:off x="391350" y="1844388"/>
            <a:ext cx="5899500" cy="906600"/>
          </a:xfrm>
          <a:prstGeom prst="rect">
            <a:avLst/>
          </a:prstGeom>
          <a:solidFill>
            <a:srgbClr val="434343"/>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000"/>
              <a:t>Prophet Adam Page 1 of 2 </a:t>
            </a:r>
            <a:endParaRPr b="1" sz="3000">
              <a:latin typeface="Montserrat"/>
              <a:ea typeface="Montserrat"/>
              <a:cs typeface="Montserrat"/>
              <a:sym typeface="Montserrat"/>
            </a:endParaRPr>
          </a:p>
        </p:txBody>
      </p:sp>
      <p:sp>
        <p:nvSpPr>
          <p:cNvPr id="90" name="Google Shape;90;p15"/>
          <p:cNvSpPr txBox="1"/>
          <p:nvPr>
            <p:ph type="title"/>
          </p:nvPr>
        </p:nvSpPr>
        <p:spPr>
          <a:xfrm>
            <a:off x="2196200" y="159550"/>
            <a:ext cx="16328400" cy="730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solidFill>
                  <a:schemeClr val="dk2"/>
                </a:solidFill>
              </a:rPr>
              <a:t>Resource Sheet - The Prophets in Islam - Adam Page 1 of 2  </a:t>
            </a:r>
            <a:endParaRPr sz="3500">
              <a:solidFill>
                <a:schemeClr val="dk2"/>
              </a:solidFill>
            </a:endParaRPr>
          </a:p>
        </p:txBody>
      </p:sp>
      <p:sp>
        <p:nvSpPr>
          <p:cNvPr id="91" name="Google Shape;91;p15"/>
          <p:cNvSpPr txBox="1"/>
          <p:nvPr/>
        </p:nvSpPr>
        <p:spPr>
          <a:xfrm>
            <a:off x="478075" y="8838500"/>
            <a:ext cx="8919600" cy="306000"/>
          </a:xfrm>
          <a:prstGeom prst="rect">
            <a:avLst/>
          </a:prstGeom>
          <a:noFill/>
          <a:ln>
            <a:noFill/>
          </a:ln>
        </p:spPr>
        <p:txBody>
          <a:bodyPr anchorCtr="0" anchor="t" bIns="0" lIns="0" spcFirstLastPara="1" rIns="0" wrap="square" tIns="0">
            <a:noAutofit/>
          </a:bodyPr>
          <a:lstStyle/>
          <a:p>
            <a:pPr indent="0" lvl="0" marL="0" rtl="0" algn="ctr">
              <a:lnSpc>
                <a:spcPct val="130000"/>
              </a:lnSpc>
              <a:spcBef>
                <a:spcPts val="0"/>
              </a:spcBef>
              <a:spcAft>
                <a:spcPts val="0"/>
              </a:spcAft>
              <a:buNone/>
            </a:pPr>
            <a:r>
              <a:rPr lang="en-GB" sz="2300">
                <a:solidFill>
                  <a:srgbClr val="595959"/>
                </a:solidFill>
                <a:latin typeface="Montserrat"/>
                <a:ea typeface="Montserrat"/>
                <a:cs typeface="Montserrat"/>
                <a:sym typeface="Montserrat"/>
              </a:rPr>
              <a:t>All quotations are taken from The Quranic Arabic Corpus.</a:t>
            </a:r>
            <a:endParaRPr sz="2300">
              <a:solidFill>
                <a:srgbClr val="595959"/>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idx="1" type="subTitle"/>
          </p:nvPr>
        </p:nvSpPr>
        <p:spPr>
          <a:xfrm>
            <a:off x="329525" y="1723550"/>
            <a:ext cx="5899500" cy="906600"/>
          </a:xfrm>
          <a:prstGeom prst="rect">
            <a:avLst/>
          </a:prstGeom>
          <a:solidFill>
            <a:srgbClr val="434343"/>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000"/>
              <a:t>Prophet Adam Page 2 of 2 </a:t>
            </a:r>
            <a:endParaRPr b="1" sz="3000">
              <a:latin typeface="Montserrat"/>
              <a:ea typeface="Montserrat"/>
              <a:cs typeface="Montserrat"/>
              <a:sym typeface="Montserrat"/>
            </a:endParaRPr>
          </a:p>
        </p:txBody>
      </p:sp>
      <p:sp>
        <p:nvSpPr>
          <p:cNvPr id="97" name="Google Shape;97;p16"/>
          <p:cNvSpPr txBox="1"/>
          <p:nvPr>
            <p:ph idx="2" type="body"/>
          </p:nvPr>
        </p:nvSpPr>
        <p:spPr>
          <a:xfrm>
            <a:off x="431000" y="2792275"/>
            <a:ext cx="17038500" cy="63240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sz="2700"/>
              <a:t>When Adam was created it is mentioned in the Qur’an that Allah commanded all of the angels and Iblees (who had free-will and is also known as Shaytaan or the devil) to bow down to Allah’s creation. Out of arrogance Iblees refused. Allah told the angels to bow down to Adam out of respect and admiration, which showed the supreme status of human beings. Iblees and Adam disobeyed Allah when Iblees tempted Adam to go against Allah’s command and eat from the tree of eternity. </a:t>
            </a:r>
            <a:endParaRPr sz="2700"/>
          </a:p>
          <a:p>
            <a:pPr indent="0" lvl="0" marL="0" rtl="0" algn="l">
              <a:spcBef>
                <a:spcPts val="1200"/>
              </a:spcBef>
              <a:spcAft>
                <a:spcPts val="0"/>
              </a:spcAft>
              <a:buNone/>
            </a:pPr>
            <a:r>
              <a:rPr lang="en-GB" sz="2700"/>
              <a:t>Adam repented his sins and regretted his choice and sought the forgiveness of Allah. This is important for Muslims today as it reminds them that they are weak and in need of Allah’s mercy and compassion to forgive their sins. </a:t>
            </a:r>
            <a:endParaRPr sz="2700"/>
          </a:p>
          <a:p>
            <a:pPr indent="0" lvl="0" marL="0" rtl="0" algn="l">
              <a:spcBef>
                <a:spcPts val="1200"/>
              </a:spcBef>
              <a:spcAft>
                <a:spcPts val="0"/>
              </a:spcAft>
              <a:buNone/>
            </a:pPr>
            <a:r>
              <a:rPr lang="en-GB" sz="2700"/>
              <a:t>Allah created Adam as a Khalifah meaning a vice regent of Allah who would look after the world. Muslims today are reminded of them and aim to look after the creation of the world, which is seen as a gift from Allah.  </a:t>
            </a:r>
            <a:endParaRPr sz="2700"/>
          </a:p>
          <a:p>
            <a:pPr indent="0" lvl="0" marL="0" rtl="0" algn="l">
              <a:spcBef>
                <a:spcPts val="1200"/>
              </a:spcBef>
              <a:spcAft>
                <a:spcPts val="1200"/>
              </a:spcAft>
              <a:buNone/>
            </a:pPr>
            <a:r>
              <a:t/>
            </a:r>
            <a:endParaRPr sz="2500"/>
          </a:p>
        </p:txBody>
      </p:sp>
      <p:sp>
        <p:nvSpPr>
          <p:cNvPr id="98" name="Google Shape;98;p16"/>
          <p:cNvSpPr txBox="1"/>
          <p:nvPr>
            <p:ph type="title"/>
          </p:nvPr>
        </p:nvSpPr>
        <p:spPr>
          <a:xfrm>
            <a:off x="2196200" y="159550"/>
            <a:ext cx="16328400" cy="730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solidFill>
                  <a:schemeClr val="dk2"/>
                </a:solidFill>
              </a:rPr>
              <a:t>Resource Sheet - The Prophets in Islam - Adam Page 2 of 2  </a:t>
            </a:r>
            <a:endParaRPr sz="3500">
              <a:solidFill>
                <a:schemeClr val="dk2"/>
              </a:solidFill>
            </a:endParaRPr>
          </a:p>
        </p:txBody>
      </p:sp>
      <p:sp>
        <p:nvSpPr>
          <p:cNvPr id="99" name="Google Shape;99;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0" name="Google Shape;100;p16"/>
          <p:cNvSpPr txBox="1"/>
          <p:nvPr>
            <p:ph idx="4294967295" type="body"/>
          </p:nvPr>
        </p:nvSpPr>
        <p:spPr>
          <a:xfrm>
            <a:off x="391350" y="750850"/>
            <a:ext cx="16463400" cy="8106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sz="2800">
                <a:solidFill>
                  <a:srgbClr val="434343"/>
                </a:solidFill>
              </a:rPr>
              <a:t>Using this information sheet you will need to read and then make a summary overview of each prophet and what Muslims believe about them.</a:t>
            </a:r>
            <a:endParaRPr b="1" sz="2800">
              <a:solidFill>
                <a:srgbClr val="4343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ph idx="1" type="subTitle"/>
          </p:nvPr>
        </p:nvSpPr>
        <p:spPr>
          <a:xfrm>
            <a:off x="329525" y="1723550"/>
            <a:ext cx="5899500" cy="906600"/>
          </a:xfrm>
          <a:prstGeom prst="rect">
            <a:avLst/>
          </a:prstGeom>
          <a:solidFill>
            <a:srgbClr val="434343"/>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000"/>
              <a:t>Prophet Ibrahim Page 1 of 2 </a:t>
            </a:r>
            <a:endParaRPr b="1" sz="3000">
              <a:latin typeface="Montserrat"/>
              <a:ea typeface="Montserrat"/>
              <a:cs typeface="Montserrat"/>
              <a:sym typeface="Montserrat"/>
            </a:endParaRPr>
          </a:p>
        </p:txBody>
      </p:sp>
      <p:sp>
        <p:nvSpPr>
          <p:cNvPr id="106" name="Google Shape;106;p17"/>
          <p:cNvSpPr txBox="1"/>
          <p:nvPr>
            <p:ph idx="2" type="body"/>
          </p:nvPr>
        </p:nvSpPr>
        <p:spPr>
          <a:xfrm>
            <a:off x="431000" y="2792275"/>
            <a:ext cx="17038500" cy="58311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sz="2700"/>
              <a:t>Ibrahim is a key and significant prophet in Islam. He is believed to be one of the first prophets to teach the idea that there is only one God. During his lifetime, it was common for people to practice idolatry. Prophet Ibrahim refused to worship idols and would only worship Allah alone. The miracle of the cooling of the fire is associated with Prophet Ibrahim when Allah saved him from burning in a fire after his community was outraged that he had destroyed their idols to show them that idol worship was not God.  Prophet Ibrahim was known as a prophet who was tested by Allah and through his patience and submission accepted these tests. For Muslims today they are reminded that they should completely submit to the will of Allah in the same way that Prophet Ibrahim did. </a:t>
            </a:r>
            <a:endParaRPr sz="2700"/>
          </a:p>
          <a:p>
            <a:pPr indent="0" lvl="0" marL="0" rtl="0" algn="l">
              <a:spcBef>
                <a:spcPts val="1200"/>
              </a:spcBef>
              <a:spcAft>
                <a:spcPts val="1200"/>
              </a:spcAft>
              <a:buNone/>
            </a:pPr>
            <a:r>
              <a:t/>
            </a:r>
            <a:endParaRPr sz="2500"/>
          </a:p>
        </p:txBody>
      </p:sp>
      <p:sp>
        <p:nvSpPr>
          <p:cNvPr id="107" name="Google Shape;107;p17"/>
          <p:cNvSpPr txBox="1"/>
          <p:nvPr>
            <p:ph type="title"/>
          </p:nvPr>
        </p:nvSpPr>
        <p:spPr>
          <a:xfrm>
            <a:off x="2196200" y="159550"/>
            <a:ext cx="16328400" cy="730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solidFill>
                  <a:schemeClr val="dk2"/>
                </a:solidFill>
              </a:rPr>
              <a:t>Resource Sheet - The Prophets in Islam - Ibrahim Page 1 of 2  </a:t>
            </a:r>
            <a:endParaRPr sz="3500">
              <a:solidFill>
                <a:schemeClr val="dk2"/>
              </a:solidFill>
            </a:endParaRPr>
          </a:p>
        </p:txBody>
      </p:sp>
      <p:sp>
        <p:nvSpPr>
          <p:cNvPr id="108" name="Google Shape;108;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9" name="Google Shape;109;p17"/>
          <p:cNvSpPr txBox="1"/>
          <p:nvPr>
            <p:ph idx="4294967295" type="body"/>
          </p:nvPr>
        </p:nvSpPr>
        <p:spPr>
          <a:xfrm>
            <a:off x="391350" y="750850"/>
            <a:ext cx="16463400" cy="8106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sz="2800">
                <a:solidFill>
                  <a:srgbClr val="434343"/>
                </a:solidFill>
              </a:rPr>
              <a:t>Using this information sheet you will need to read and then make a summary overview of each prophet and what Muslims believe about them.</a:t>
            </a:r>
            <a:endParaRPr b="1" sz="2800">
              <a:solidFill>
                <a:srgbClr val="43434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idx="1" type="subTitle"/>
          </p:nvPr>
        </p:nvSpPr>
        <p:spPr>
          <a:xfrm>
            <a:off x="329525" y="1723550"/>
            <a:ext cx="6479100" cy="906600"/>
          </a:xfrm>
          <a:prstGeom prst="rect">
            <a:avLst/>
          </a:prstGeom>
          <a:solidFill>
            <a:srgbClr val="434343"/>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000"/>
              <a:t>Prophet Ibrahim Page 2 of 2  </a:t>
            </a:r>
            <a:endParaRPr b="1" sz="3000">
              <a:latin typeface="Montserrat"/>
              <a:ea typeface="Montserrat"/>
              <a:cs typeface="Montserrat"/>
              <a:sym typeface="Montserrat"/>
            </a:endParaRPr>
          </a:p>
        </p:txBody>
      </p:sp>
      <p:sp>
        <p:nvSpPr>
          <p:cNvPr id="115" name="Google Shape;115;p18"/>
          <p:cNvSpPr txBox="1"/>
          <p:nvPr>
            <p:ph idx="2" type="body"/>
          </p:nvPr>
        </p:nvSpPr>
        <p:spPr>
          <a:xfrm>
            <a:off x="431000" y="2792275"/>
            <a:ext cx="17038500" cy="58311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sz="2700"/>
              <a:t>One of the most significant tests that occurred for the Prophet Ibrahim was when he had a dream to </a:t>
            </a:r>
            <a:r>
              <a:rPr lang="en-GB" sz="2700"/>
              <a:t>sacrifice</a:t>
            </a:r>
            <a:r>
              <a:rPr lang="en-GB" sz="2700"/>
              <a:t> his only son Ishmael. Putting his trust in Allah, and Ishmael telling his father Ibrahim to follow the command, they went up to a mountain to fulfill his command to which Allah called down to Ibrahim telling him that he had completed his test and a ram or a goat was to be </a:t>
            </a:r>
            <a:r>
              <a:rPr lang="en-GB" sz="2700"/>
              <a:t>sacrificed</a:t>
            </a:r>
            <a:r>
              <a:rPr lang="en-GB" sz="2700"/>
              <a:t> instead. From this story, Muslims are reminded to be like Prophet Ibrahim: to put their trust in Allah, to have patience, and to submit to him and him alone.</a:t>
            </a:r>
            <a:endParaRPr sz="2700"/>
          </a:p>
          <a:p>
            <a:pPr indent="0" lvl="0" marL="0" rtl="0" algn="l">
              <a:spcBef>
                <a:spcPts val="1200"/>
              </a:spcBef>
              <a:spcAft>
                <a:spcPts val="0"/>
              </a:spcAft>
              <a:buNone/>
            </a:pPr>
            <a:r>
              <a:rPr lang="en-GB" sz="2700"/>
              <a:t>This event is commemorated during Id ul-Adha in which able Muslims </a:t>
            </a:r>
            <a:r>
              <a:rPr lang="en-GB" sz="2700"/>
              <a:t>sacrifice or donate the sacrifice of a goat to remember the event of Ibrahim going to sacrifice his son Ishmael. Also, like Prophet Adam, Prophet Ibrahim was instructed by Allah to build the Kaaba in Mecca, only the foundations of which laid by Adam remain after centuries. </a:t>
            </a:r>
            <a:endParaRPr sz="2700"/>
          </a:p>
          <a:p>
            <a:pPr indent="0" lvl="0" marL="0" rtl="0" algn="l">
              <a:spcBef>
                <a:spcPts val="1200"/>
              </a:spcBef>
              <a:spcAft>
                <a:spcPts val="1200"/>
              </a:spcAft>
              <a:buNone/>
            </a:pPr>
            <a:r>
              <a:t/>
            </a:r>
            <a:endParaRPr sz="2500"/>
          </a:p>
        </p:txBody>
      </p:sp>
      <p:sp>
        <p:nvSpPr>
          <p:cNvPr id="116" name="Google Shape;116;p18"/>
          <p:cNvSpPr txBox="1"/>
          <p:nvPr>
            <p:ph type="title"/>
          </p:nvPr>
        </p:nvSpPr>
        <p:spPr>
          <a:xfrm>
            <a:off x="2196200" y="159550"/>
            <a:ext cx="16328400" cy="730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solidFill>
                  <a:schemeClr val="dk2"/>
                </a:solidFill>
              </a:rPr>
              <a:t>Resource Sheet - The Prophets in Islam - Ibrahim Page 2 of 2  </a:t>
            </a:r>
            <a:endParaRPr sz="3500">
              <a:solidFill>
                <a:schemeClr val="dk2"/>
              </a:solidFill>
            </a:endParaRPr>
          </a:p>
        </p:txBody>
      </p:sp>
      <p:sp>
        <p:nvSpPr>
          <p:cNvPr id="117" name="Google Shape;117;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8" name="Google Shape;118;p18"/>
          <p:cNvSpPr txBox="1"/>
          <p:nvPr>
            <p:ph idx="4294967295" type="body"/>
          </p:nvPr>
        </p:nvSpPr>
        <p:spPr>
          <a:xfrm>
            <a:off x="391350" y="750850"/>
            <a:ext cx="16463400" cy="8106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sz="2800">
                <a:solidFill>
                  <a:srgbClr val="434343"/>
                </a:solidFill>
              </a:rPr>
              <a:t>Using this information sheet you will need to read and then make a summary overview of each prophet and what Muslims believe about them.</a:t>
            </a:r>
            <a:endParaRPr b="1" sz="2800">
              <a:solidFill>
                <a:srgbClr val="43434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ph idx="1" type="subTitle"/>
          </p:nvPr>
        </p:nvSpPr>
        <p:spPr>
          <a:xfrm>
            <a:off x="329525" y="1723550"/>
            <a:ext cx="6479100" cy="906600"/>
          </a:xfrm>
          <a:prstGeom prst="rect">
            <a:avLst/>
          </a:prstGeom>
          <a:solidFill>
            <a:srgbClr val="434343"/>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000"/>
              <a:t>Prophet Isa Page </a:t>
            </a:r>
            <a:endParaRPr b="1" sz="3000">
              <a:latin typeface="Montserrat"/>
              <a:ea typeface="Montserrat"/>
              <a:cs typeface="Montserrat"/>
              <a:sym typeface="Montserrat"/>
            </a:endParaRPr>
          </a:p>
        </p:txBody>
      </p:sp>
      <p:sp>
        <p:nvSpPr>
          <p:cNvPr id="124" name="Google Shape;124;p19"/>
          <p:cNvSpPr txBox="1"/>
          <p:nvPr>
            <p:ph idx="2" type="body"/>
          </p:nvPr>
        </p:nvSpPr>
        <p:spPr>
          <a:xfrm>
            <a:off x="431000" y="2792275"/>
            <a:ext cx="17104200" cy="58311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sz="2700"/>
              <a:t>Whilst Prophet Isa (known as Jesus) is commonly associated with Christianity, he is a very significant and important prophet in Islam. Prophet Isa was sent by Allah with the revelation of the </a:t>
            </a:r>
            <a:r>
              <a:rPr b="1" lang="en-GB" sz="2700"/>
              <a:t>Injils</a:t>
            </a:r>
            <a:r>
              <a:rPr lang="en-GB" sz="2700"/>
              <a:t>, which are known as the Gospels. Muslims today believe that while some of the </a:t>
            </a:r>
            <a:r>
              <a:rPr b="1" lang="en-GB" sz="2700"/>
              <a:t>Injils</a:t>
            </a:r>
            <a:r>
              <a:rPr lang="en-GB" sz="2700"/>
              <a:t> remain in part in their original form, much has been distorted or changed. Muslims believe that Prophet Isa was able to perform miracles and that some of these were that he was able to speak from the cradle, create birds out of clay, and heal the blind and the sick. Prophet Isa, according to the Islamic </a:t>
            </a:r>
            <a:r>
              <a:rPr lang="en-GB" sz="2700"/>
              <a:t>tradition,</a:t>
            </a:r>
            <a:r>
              <a:rPr lang="en-GB" sz="2700"/>
              <a:t> was not crucified or resurrected. Muslims believe that Allah saved him from dying on the cross and that he ascended to Jannah (Heaven) by the will of Allah and someone else was put on the cross instead. According to the majority of Muslims, Prophet Isa is believed to still be alive and will return to the world in the end times when the world is coming to an end and fight the Antichrist known as the Dajjal. Prophet Isa is still seen as a prophet who taught people to worship Allah alone and he never called on people to worship him.</a:t>
            </a:r>
            <a:endParaRPr sz="2700"/>
          </a:p>
          <a:p>
            <a:pPr indent="0" lvl="0" marL="0" rtl="0" algn="l">
              <a:spcBef>
                <a:spcPts val="1200"/>
              </a:spcBef>
              <a:spcAft>
                <a:spcPts val="1200"/>
              </a:spcAft>
              <a:buNone/>
            </a:pPr>
            <a:r>
              <a:t/>
            </a:r>
            <a:endParaRPr sz="2500"/>
          </a:p>
        </p:txBody>
      </p:sp>
      <p:sp>
        <p:nvSpPr>
          <p:cNvPr id="125" name="Google Shape;125;p19"/>
          <p:cNvSpPr txBox="1"/>
          <p:nvPr>
            <p:ph type="title"/>
          </p:nvPr>
        </p:nvSpPr>
        <p:spPr>
          <a:xfrm>
            <a:off x="2196200" y="159550"/>
            <a:ext cx="16328400" cy="730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solidFill>
                  <a:schemeClr val="dk2"/>
                </a:solidFill>
              </a:rPr>
              <a:t>Resource Sheet - The Prophets in Islam - Prophet Isa Page   </a:t>
            </a:r>
            <a:endParaRPr sz="3500">
              <a:solidFill>
                <a:schemeClr val="dk2"/>
              </a:solidFill>
            </a:endParaRPr>
          </a:p>
        </p:txBody>
      </p:sp>
      <p:sp>
        <p:nvSpPr>
          <p:cNvPr id="126" name="Google Shape;126;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7" name="Google Shape;127;p19"/>
          <p:cNvSpPr txBox="1"/>
          <p:nvPr>
            <p:ph idx="4294967295" type="body"/>
          </p:nvPr>
        </p:nvSpPr>
        <p:spPr>
          <a:xfrm>
            <a:off x="391350" y="750850"/>
            <a:ext cx="16463400" cy="8106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sz="2800">
                <a:solidFill>
                  <a:srgbClr val="434343"/>
                </a:solidFill>
              </a:rPr>
              <a:t>Using this information sheet you will need to read and then make a summary overview of each prophet and what Muslims believe about them.</a:t>
            </a:r>
            <a:endParaRPr b="1" sz="28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idx="1" type="subTitle"/>
          </p:nvPr>
        </p:nvSpPr>
        <p:spPr>
          <a:xfrm>
            <a:off x="329525" y="1723550"/>
            <a:ext cx="7034100" cy="906600"/>
          </a:xfrm>
          <a:prstGeom prst="rect">
            <a:avLst/>
          </a:prstGeom>
          <a:solidFill>
            <a:srgbClr val="434343"/>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000"/>
              <a:t>Prophet Muhammad Page 1 of 2 </a:t>
            </a:r>
            <a:endParaRPr b="1" sz="3000">
              <a:latin typeface="Montserrat"/>
              <a:ea typeface="Montserrat"/>
              <a:cs typeface="Montserrat"/>
              <a:sym typeface="Montserrat"/>
            </a:endParaRPr>
          </a:p>
        </p:txBody>
      </p:sp>
      <p:sp>
        <p:nvSpPr>
          <p:cNvPr id="133" name="Google Shape;133;p20"/>
          <p:cNvSpPr txBox="1"/>
          <p:nvPr>
            <p:ph idx="2" type="body"/>
          </p:nvPr>
        </p:nvSpPr>
        <p:spPr>
          <a:xfrm>
            <a:off x="431000" y="2792275"/>
            <a:ext cx="17038500" cy="58311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sz="2700"/>
              <a:t>Without a doubt, we cannot mention the Prophets of Islam without mentioning the greatest and most important prophet of them all in the Islamic tradition, Prophet Muhammad. Prophet Muhammad was born an orphan to an important tribe in 510 C.E. He was chosen by Allah to be the final prophet of humanity and to reveal Allah’s direct and divine word known as the Qur’an. Muslims believe that the Prophet Muhammad is of the best of humankind to have walked on this earth and that he was given the final </a:t>
            </a:r>
            <a:r>
              <a:rPr lang="en-GB" sz="2700"/>
              <a:t>revelation</a:t>
            </a:r>
            <a:r>
              <a:rPr lang="en-GB" sz="2700"/>
              <a:t> of the Qur’an over the span of 23 years during which Angel Jibreel revealed the words of Allah to him. </a:t>
            </a:r>
            <a:endParaRPr sz="2700"/>
          </a:p>
          <a:p>
            <a:pPr indent="0" lvl="0" marL="0" rtl="0" algn="l">
              <a:spcBef>
                <a:spcPts val="1200"/>
              </a:spcBef>
              <a:spcAft>
                <a:spcPts val="0"/>
              </a:spcAft>
              <a:buNone/>
            </a:pPr>
            <a:r>
              <a:rPr lang="en-GB" sz="2700"/>
              <a:t>He is associated with removing injustices in society such as female infanticide (the killing of female children), inequality, lack of rights for women and orphans, racism and tribalism. It was through the revelation of the Qur’an, his actions and his words that equality and justice occured in society, and the restoration of Tawhid, that worshipping Allah alone occured. </a:t>
            </a:r>
            <a:endParaRPr sz="2700"/>
          </a:p>
          <a:p>
            <a:pPr indent="0" lvl="0" marL="0" rtl="0" algn="l">
              <a:spcBef>
                <a:spcPts val="1200"/>
              </a:spcBef>
              <a:spcAft>
                <a:spcPts val="1200"/>
              </a:spcAft>
              <a:buNone/>
            </a:pPr>
            <a:r>
              <a:t/>
            </a:r>
            <a:endParaRPr sz="2500"/>
          </a:p>
        </p:txBody>
      </p:sp>
      <p:sp>
        <p:nvSpPr>
          <p:cNvPr id="134" name="Google Shape;134;p20"/>
          <p:cNvSpPr txBox="1"/>
          <p:nvPr>
            <p:ph type="title"/>
          </p:nvPr>
        </p:nvSpPr>
        <p:spPr>
          <a:xfrm>
            <a:off x="2196200" y="159550"/>
            <a:ext cx="16328400" cy="730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solidFill>
                  <a:schemeClr val="dk2"/>
                </a:solidFill>
              </a:rPr>
              <a:t>Resource Sheet - The Prophets in Islam - Prophet Muhammad </a:t>
            </a:r>
            <a:endParaRPr sz="3500">
              <a:solidFill>
                <a:schemeClr val="dk2"/>
              </a:solidFill>
            </a:endParaRPr>
          </a:p>
        </p:txBody>
      </p:sp>
      <p:sp>
        <p:nvSpPr>
          <p:cNvPr id="135" name="Google Shape;135;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6" name="Google Shape;136;p20"/>
          <p:cNvSpPr txBox="1"/>
          <p:nvPr>
            <p:ph idx="4294967295" type="body"/>
          </p:nvPr>
        </p:nvSpPr>
        <p:spPr>
          <a:xfrm>
            <a:off x="391350" y="750850"/>
            <a:ext cx="16463400" cy="8106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sz="2800">
                <a:solidFill>
                  <a:srgbClr val="434343"/>
                </a:solidFill>
              </a:rPr>
              <a:t>Using this information sheet you will need to read and then make a summary overview of each prophet and what Muslims believe about them.</a:t>
            </a:r>
            <a:endParaRPr b="1" sz="2800">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1"/>
          <p:cNvSpPr txBox="1"/>
          <p:nvPr>
            <p:ph idx="1" type="subTitle"/>
          </p:nvPr>
        </p:nvSpPr>
        <p:spPr>
          <a:xfrm>
            <a:off x="329525" y="1723550"/>
            <a:ext cx="7034100" cy="906600"/>
          </a:xfrm>
          <a:prstGeom prst="rect">
            <a:avLst/>
          </a:prstGeom>
          <a:solidFill>
            <a:srgbClr val="434343"/>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000"/>
              <a:t>Prophet Muhammad Page 2 of 2 </a:t>
            </a:r>
            <a:endParaRPr b="1" sz="3000">
              <a:latin typeface="Montserrat"/>
              <a:ea typeface="Montserrat"/>
              <a:cs typeface="Montserrat"/>
              <a:sym typeface="Montserrat"/>
            </a:endParaRPr>
          </a:p>
        </p:txBody>
      </p:sp>
      <p:sp>
        <p:nvSpPr>
          <p:cNvPr id="142" name="Google Shape;142;p21"/>
          <p:cNvSpPr txBox="1"/>
          <p:nvPr>
            <p:ph idx="2" type="body"/>
          </p:nvPr>
        </p:nvSpPr>
        <p:spPr>
          <a:xfrm>
            <a:off x="431000" y="2792275"/>
            <a:ext cx="17038500" cy="5831100"/>
          </a:xfrm>
          <a:prstGeom prst="rect">
            <a:avLst/>
          </a:prstGeom>
        </p:spPr>
        <p:txBody>
          <a:bodyPr anchorCtr="0" anchor="t" bIns="182850" lIns="182850" spcFirstLastPara="1" rIns="182850" wrap="square" tIns="180000">
            <a:noAutofit/>
          </a:bodyPr>
          <a:lstStyle/>
          <a:p>
            <a:pPr indent="0" lvl="0" marL="0" rtl="0" algn="l">
              <a:spcBef>
                <a:spcPts val="0"/>
              </a:spcBef>
              <a:spcAft>
                <a:spcPts val="0"/>
              </a:spcAft>
              <a:buNone/>
            </a:pPr>
            <a:r>
              <a:rPr lang="en-GB" sz="2700"/>
              <a:t>Muslims believe that the most important miracle appointed to the Prophet Muhammad was that of the revelation of the Qur’an, which is protected from any distortion or err unlike the previous revelations given to prophets and changed by people. Another miracle that is associated with the Prophet Muhammad is the splitting of the moon, which he performed through the power of Allah after people questioned him being a prophet. After this miracle, many submitted and accepted that he was a prophet of God who only spoke truth.  Prophet Muhammad is known as the ‘Seal of the Prophets’ because Muslims believe that there will be no prophets that will come after him.  He was known for his honest character, his</a:t>
            </a:r>
            <a:r>
              <a:rPr lang="en-GB" sz="2700"/>
              <a:t> trustworthiness, and </a:t>
            </a:r>
            <a:r>
              <a:rPr lang="en-GB" sz="2700"/>
              <a:t>his unique kindness and care for all.  Muslims believe that he was a descendent from the family of Prophet Ibrahim. He was born in Makkah and died in Medinah, which are two of the holy cities in Islam today that Muslims visit when they do the Hajj pilgrimage. </a:t>
            </a:r>
            <a:endParaRPr sz="2700"/>
          </a:p>
          <a:p>
            <a:pPr indent="0" lvl="0" marL="0" rtl="0" algn="l">
              <a:spcBef>
                <a:spcPts val="1200"/>
              </a:spcBef>
              <a:spcAft>
                <a:spcPts val="1200"/>
              </a:spcAft>
              <a:buNone/>
            </a:pPr>
            <a:r>
              <a:t/>
            </a:r>
            <a:endParaRPr sz="2500"/>
          </a:p>
        </p:txBody>
      </p:sp>
      <p:sp>
        <p:nvSpPr>
          <p:cNvPr id="143" name="Google Shape;143;p21"/>
          <p:cNvSpPr txBox="1"/>
          <p:nvPr>
            <p:ph type="title"/>
          </p:nvPr>
        </p:nvSpPr>
        <p:spPr>
          <a:xfrm>
            <a:off x="2196200" y="159550"/>
            <a:ext cx="16328400" cy="730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solidFill>
                  <a:schemeClr val="dk2"/>
                </a:solidFill>
              </a:rPr>
              <a:t>Resource Sheet - The Prophets in Islam - Prophet Muhammad </a:t>
            </a:r>
            <a:endParaRPr sz="3500">
              <a:solidFill>
                <a:schemeClr val="dk2"/>
              </a:solidFill>
            </a:endParaRPr>
          </a:p>
        </p:txBody>
      </p:sp>
      <p:sp>
        <p:nvSpPr>
          <p:cNvPr id="144" name="Google Shape;144;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5" name="Google Shape;145;p21"/>
          <p:cNvSpPr txBox="1"/>
          <p:nvPr>
            <p:ph idx="4294967295" type="body"/>
          </p:nvPr>
        </p:nvSpPr>
        <p:spPr>
          <a:xfrm>
            <a:off x="391350" y="750850"/>
            <a:ext cx="16463400" cy="8106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b="1" lang="en-GB" sz="2800">
                <a:solidFill>
                  <a:srgbClr val="434343"/>
                </a:solidFill>
              </a:rPr>
              <a:t>Using this information sheet you will need to read and then make a summary overview of each prophet and what Muslims believe about them.</a:t>
            </a:r>
            <a:endParaRPr b="1" sz="2800">
              <a:solidFill>
                <a:srgbClr val="43434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