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3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2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g9e9eaaab04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" name="Google Shape;30;g9e9eaaab04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8" name="Google Shape;3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3" name="Google Shape;6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" name="Google Shape;8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1" name="Google Shape;9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9" name="Google Shape;11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idx="4294967295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Maths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33" name="Google Shape;33;p7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 Bond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5" name="Google Shape;35;p7"/>
          <p:cNvSpPr txBox="1"/>
          <p:nvPr/>
        </p:nvSpPr>
        <p:spPr>
          <a:xfrm>
            <a:off x="528075" y="1100150"/>
            <a:ext cx="7764000" cy="2265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3459" r="-199" t="-4419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latin typeface="Montserrat SemiBold"/>
                <a:ea typeface="Montserrat SemiBold"/>
                <a:cs typeface="Montserrat SemiBold"/>
                <a:sym typeface="Montserrat SemiBold"/>
              </a:rPr>
              <a:t> </a:t>
            </a:r>
            <a:endParaRPr sz="6000"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443"/>
                </a:solidFill>
              </a:rPr>
              <a:t>Area of non-right angled triangles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41" name="Google Shape;41;p8"/>
          <p:cNvSpPr txBox="1"/>
          <p:nvPr>
            <p:ph idx="1" type="body"/>
          </p:nvPr>
        </p:nvSpPr>
        <p:spPr>
          <a:xfrm>
            <a:off x="458975" y="924806"/>
            <a:ext cx="3891600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Find the area of triangle ABC to two decimal places.</a:t>
            </a:r>
            <a:endParaRPr/>
          </a:p>
        </p:txBody>
      </p:sp>
      <p:sp>
        <p:nvSpPr>
          <p:cNvPr id="42" name="Google Shape;42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43" name="Google Shape;43;p8"/>
          <p:cNvSpPr txBox="1"/>
          <p:nvPr/>
        </p:nvSpPr>
        <p:spPr>
          <a:xfrm>
            <a:off x="4830450" y="924806"/>
            <a:ext cx="3816116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Calculate the area of triangle DEF to two significant figures.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4" name="Google Shape;44;p8"/>
          <p:cNvSpPr txBox="1"/>
          <p:nvPr/>
        </p:nvSpPr>
        <p:spPr>
          <a:xfrm>
            <a:off x="646719" y="1553468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5" name="Google Shape;45;p8"/>
          <p:cNvSpPr txBox="1"/>
          <p:nvPr/>
        </p:nvSpPr>
        <p:spPr>
          <a:xfrm>
            <a:off x="3307287" y="2984544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6" name="Google Shape;46;p8"/>
          <p:cNvSpPr txBox="1"/>
          <p:nvPr/>
        </p:nvSpPr>
        <p:spPr>
          <a:xfrm>
            <a:off x="2319204" y="4212201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7" name="Google Shape;47;p8"/>
          <p:cNvSpPr txBox="1"/>
          <p:nvPr/>
        </p:nvSpPr>
        <p:spPr>
          <a:xfrm>
            <a:off x="1949731" y="2055576"/>
            <a:ext cx="108538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9 m</a:t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48" name="Google Shape;48;p8"/>
          <p:cNvGrpSpPr/>
          <p:nvPr/>
        </p:nvGrpSpPr>
        <p:grpSpPr>
          <a:xfrm flipH="1" rot="-8936929">
            <a:off x="612791" y="1818664"/>
            <a:ext cx="3633239" cy="2182325"/>
            <a:chOff x="5227604" y="1580173"/>
            <a:chExt cx="3633239" cy="2182325"/>
          </a:xfrm>
        </p:grpSpPr>
        <p:sp>
          <p:nvSpPr>
            <p:cNvPr id="49" name="Google Shape;49;p8"/>
            <p:cNvSpPr/>
            <p:nvPr/>
          </p:nvSpPr>
          <p:spPr>
            <a:xfrm>
              <a:off x="5227604" y="1580173"/>
              <a:ext cx="2704581" cy="1310705"/>
            </a:xfrm>
            <a:prstGeom prst="triangle">
              <a:avLst>
                <a:gd fmla="val 91283" name="adj"/>
              </a:avLst>
            </a:prstGeom>
            <a:solidFill>
              <a:schemeClr val="lt1"/>
            </a:solidFill>
            <a:ln cap="flat" cmpd="sng" w="127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Google Shape;50;p8"/>
            <p:cNvSpPr/>
            <p:nvPr/>
          </p:nvSpPr>
          <p:spPr>
            <a:xfrm rot="-6767478">
              <a:off x="7292975" y="2140839"/>
              <a:ext cx="1265601" cy="1496734"/>
            </a:xfrm>
            <a:prstGeom prst="arc">
              <a:avLst>
                <a:gd fmla="val 17576832" name="adj1"/>
                <a:gd fmla="val 679895" name="adj2"/>
              </a:avLst>
            </a:prstGeom>
            <a:solidFill>
              <a:schemeClr val="lt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1" name="Google Shape;51;p8"/>
          <p:cNvSpPr txBox="1"/>
          <p:nvPr/>
        </p:nvSpPr>
        <p:spPr>
          <a:xfrm>
            <a:off x="2744005" y="3771476"/>
            <a:ext cx="108538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 m</a:t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2" name="Google Shape;52;p8"/>
          <p:cNvSpPr txBox="1"/>
          <p:nvPr/>
        </p:nvSpPr>
        <p:spPr>
          <a:xfrm>
            <a:off x="2744005" y="3089894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86</a:t>
            </a:r>
            <a:r>
              <a:rPr b="0" baseline="3000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°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3" name="Google Shape;53;p8"/>
          <p:cNvSpPr txBox="1"/>
          <p:nvPr/>
        </p:nvSpPr>
        <p:spPr>
          <a:xfrm>
            <a:off x="5161103" y="1974564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D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4" name="Google Shape;54;p8"/>
          <p:cNvSpPr txBox="1"/>
          <p:nvPr/>
        </p:nvSpPr>
        <p:spPr>
          <a:xfrm>
            <a:off x="8212041" y="1988718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5" name="Google Shape;55;p8"/>
          <p:cNvSpPr txBox="1"/>
          <p:nvPr/>
        </p:nvSpPr>
        <p:spPr>
          <a:xfrm>
            <a:off x="6360444" y="3236285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F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6" name="Google Shape;56;p8"/>
          <p:cNvSpPr/>
          <p:nvPr/>
        </p:nvSpPr>
        <p:spPr>
          <a:xfrm rot="10800000">
            <a:off x="5495505" y="2200296"/>
            <a:ext cx="2704581" cy="1002928"/>
          </a:xfrm>
          <a:prstGeom prst="triangle">
            <a:avLst>
              <a:gd fmla="val 63109" name="adj"/>
            </a:avLst>
          </a:prstGeom>
          <a:solidFill>
            <a:schemeClr val="lt2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8"/>
          <p:cNvSpPr txBox="1"/>
          <p:nvPr/>
        </p:nvSpPr>
        <p:spPr>
          <a:xfrm>
            <a:off x="5379467" y="2735129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1.3 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8" name="Google Shape;58;p8"/>
          <p:cNvSpPr txBox="1"/>
          <p:nvPr/>
        </p:nvSpPr>
        <p:spPr>
          <a:xfrm>
            <a:off x="7238406" y="2814973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90 cm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9" name="Google Shape;59;p8"/>
          <p:cNvSpPr/>
          <p:nvPr/>
        </p:nvSpPr>
        <p:spPr>
          <a:xfrm rot="-5400000">
            <a:off x="6121002" y="2638666"/>
            <a:ext cx="1014533" cy="1023519"/>
          </a:xfrm>
          <a:prstGeom prst="arc">
            <a:avLst>
              <a:gd fmla="val 18045653" name="adj1"/>
              <a:gd fmla="val 3451989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8"/>
          <p:cNvSpPr txBox="1"/>
          <p:nvPr/>
        </p:nvSpPr>
        <p:spPr>
          <a:xfrm>
            <a:off x="6376713" y="2781912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120</a:t>
            </a:r>
            <a:r>
              <a:rPr b="0" baseline="3000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°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9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443"/>
                </a:solidFill>
              </a:rPr>
              <a:t>Area of non-right angled triangles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66" name="Google Shape;66;p9"/>
          <p:cNvSpPr txBox="1"/>
          <p:nvPr>
            <p:ph idx="1" type="body"/>
          </p:nvPr>
        </p:nvSpPr>
        <p:spPr>
          <a:xfrm>
            <a:off x="458975" y="924806"/>
            <a:ext cx="3891600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3. Here is a non right angled triangle.</a:t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a) Find the length AC.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b) Workout the area of ABC.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	</a:t>
            </a:r>
            <a:endParaRPr>
              <a:solidFill>
                <a:srgbClr val="FF0000"/>
              </a:solidFill>
            </a:endParaRPr>
          </a:p>
        </p:txBody>
      </p:sp>
      <p:grpSp>
        <p:nvGrpSpPr>
          <p:cNvPr id="67" name="Google Shape;67;p9"/>
          <p:cNvGrpSpPr/>
          <p:nvPr/>
        </p:nvGrpSpPr>
        <p:grpSpPr>
          <a:xfrm>
            <a:off x="-87133" y="-280111"/>
            <a:ext cx="4952351" cy="3865961"/>
            <a:chOff x="-181052" y="28595"/>
            <a:chExt cx="4952351" cy="3865961"/>
          </a:xfrm>
        </p:grpSpPr>
        <p:grpSp>
          <p:nvGrpSpPr>
            <p:cNvPr id="68" name="Google Shape;68;p9"/>
            <p:cNvGrpSpPr/>
            <p:nvPr/>
          </p:nvGrpSpPr>
          <p:grpSpPr>
            <a:xfrm>
              <a:off x="-181052" y="28595"/>
              <a:ext cx="4952351" cy="3865961"/>
              <a:chOff x="-181052" y="28595"/>
              <a:chExt cx="4952351" cy="3865961"/>
            </a:xfrm>
          </p:grpSpPr>
          <p:grpSp>
            <p:nvGrpSpPr>
              <p:cNvPr id="69" name="Google Shape;69;p9"/>
              <p:cNvGrpSpPr/>
              <p:nvPr/>
            </p:nvGrpSpPr>
            <p:grpSpPr>
              <a:xfrm flipH="1" rot="-2370511">
                <a:off x="147120" y="842136"/>
                <a:ext cx="3361556" cy="2238880"/>
                <a:chOff x="5227604" y="651998"/>
                <a:chExt cx="3361556" cy="2238880"/>
              </a:xfrm>
            </p:grpSpPr>
            <p:sp>
              <p:nvSpPr>
                <p:cNvPr id="70" name="Google Shape;70;p9"/>
                <p:cNvSpPr/>
                <p:nvPr/>
              </p:nvSpPr>
              <p:spPr>
                <a:xfrm>
                  <a:off x="5227604" y="1580173"/>
                  <a:ext cx="2704581" cy="1310705"/>
                </a:xfrm>
                <a:prstGeom prst="triangle">
                  <a:avLst>
                    <a:gd fmla="val 91283" name="adj"/>
                  </a:avLst>
                </a:prstGeom>
                <a:solidFill>
                  <a:schemeClr val="lt2"/>
                </a:solidFill>
                <a:ln cap="flat" cmpd="sng" w="127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1" name="Google Shape;71;p9"/>
                <p:cNvSpPr/>
                <p:nvPr/>
              </p:nvSpPr>
              <p:spPr>
                <a:xfrm rot="8178730">
                  <a:off x="6981854" y="881879"/>
                  <a:ext cx="1265601" cy="1496734"/>
                </a:xfrm>
                <a:prstGeom prst="arc">
                  <a:avLst>
                    <a:gd fmla="val 17799956" name="adj1"/>
                    <a:gd fmla="val 918340" name="adj2"/>
                  </a:avLst>
                </a:prstGeom>
                <a:solidFill>
                  <a:schemeClr val="lt2"/>
                </a:solidFill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72" name="Google Shape;72;p9"/>
              <p:cNvGrpSpPr/>
              <p:nvPr/>
            </p:nvGrpSpPr>
            <p:grpSpPr>
              <a:xfrm>
                <a:off x="795853" y="1535942"/>
                <a:ext cx="3975446" cy="2270090"/>
                <a:chOff x="795853" y="1535942"/>
                <a:chExt cx="3975446" cy="2270090"/>
              </a:xfrm>
            </p:grpSpPr>
            <p:sp>
              <p:nvSpPr>
                <p:cNvPr id="73" name="Google Shape;73;p9"/>
                <p:cNvSpPr txBox="1"/>
                <p:nvPr/>
              </p:nvSpPr>
              <p:spPr>
                <a:xfrm>
                  <a:off x="795853" y="2107926"/>
                  <a:ext cx="914400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0" i="0" lang="en-GB" sz="1400" u="none" cap="none" strike="noStrike">
                      <a:solidFill>
                        <a:srgbClr val="000000"/>
                      </a:solidFill>
                      <a:latin typeface="Montserrat"/>
                      <a:ea typeface="Montserrat"/>
                      <a:cs typeface="Montserrat"/>
                      <a:sym typeface="Montserrat"/>
                    </a:rPr>
                    <a:t>A</a:t>
                  </a:r>
                  <a:endParaRPr b="0" i="0" sz="14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74" name="Google Shape;74;p9"/>
                <p:cNvSpPr txBox="1"/>
                <p:nvPr/>
              </p:nvSpPr>
              <p:spPr>
                <a:xfrm>
                  <a:off x="3856899" y="1535942"/>
                  <a:ext cx="914400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0" i="0" lang="en-GB" sz="1400" u="none" cap="none" strike="noStrike">
                      <a:solidFill>
                        <a:srgbClr val="000000"/>
                      </a:solidFill>
                      <a:latin typeface="Montserrat"/>
                      <a:ea typeface="Montserrat"/>
                      <a:cs typeface="Montserrat"/>
                      <a:sym typeface="Montserrat"/>
                    </a:rPr>
                    <a:t>B</a:t>
                  </a:r>
                  <a:endParaRPr b="0" i="0" sz="14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75" name="Google Shape;75;p9"/>
                <p:cNvSpPr txBox="1"/>
                <p:nvPr/>
              </p:nvSpPr>
              <p:spPr>
                <a:xfrm>
                  <a:off x="1590908" y="3498255"/>
                  <a:ext cx="914400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0" i="0" lang="en-GB" sz="1400" u="none" cap="none" strike="noStrike">
                      <a:solidFill>
                        <a:srgbClr val="000000"/>
                      </a:solidFill>
                      <a:latin typeface="Montserrat"/>
                      <a:ea typeface="Montserrat"/>
                      <a:cs typeface="Montserrat"/>
                      <a:sym typeface="Montserrat"/>
                    </a:rPr>
                    <a:t>C</a:t>
                  </a:r>
                  <a:endParaRPr b="0" i="0" sz="14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76" name="Google Shape;76;p9"/>
                <p:cNvSpPr txBox="1"/>
                <p:nvPr/>
              </p:nvSpPr>
              <p:spPr>
                <a:xfrm>
                  <a:off x="2735004" y="2698579"/>
                  <a:ext cx="1085386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0" i="0" lang="en-GB" sz="1400" u="none" cap="none" strike="noStrike">
                      <a:solidFill>
                        <a:schemeClr val="dk2"/>
                      </a:solidFill>
                      <a:latin typeface="Montserrat"/>
                      <a:ea typeface="Montserrat"/>
                      <a:cs typeface="Montserrat"/>
                      <a:sym typeface="Montserrat"/>
                    </a:rPr>
                    <a:t>9 m</a:t>
                  </a:r>
                  <a:endParaRPr b="0" i="0" sz="1400" u="none" cap="none" strike="noStrike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77" name="Google Shape;77;p9"/>
                <p:cNvSpPr txBox="1"/>
                <p:nvPr/>
              </p:nvSpPr>
              <p:spPr>
                <a:xfrm>
                  <a:off x="1186442" y="2296826"/>
                  <a:ext cx="914400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0" i="0" lang="en-GB" sz="1400" u="none" cap="none" strike="noStrike">
                      <a:solidFill>
                        <a:srgbClr val="000000"/>
                      </a:solidFill>
                      <a:latin typeface="Montserrat"/>
                      <a:ea typeface="Montserrat"/>
                      <a:cs typeface="Montserrat"/>
                      <a:sym typeface="Montserrat"/>
                    </a:rPr>
                    <a:t>72</a:t>
                  </a:r>
                  <a:r>
                    <a:rPr b="0" baseline="30000" i="0" lang="en-GB" sz="1400" u="none" cap="none" strike="noStrike">
                      <a:solidFill>
                        <a:srgbClr val="000000"/>
                      </a:solidFill>
                      <a:latin typeface="Montserrat"/>
                      <a:ea typeface="Montserrat"/>
                      <a:cs typeface="Montserrat"/>
                      <a:sym typeface="Montserrat"/>
                    </a:rPr>
                    <a:t>°</a:t>
                  </a:r>
                  <a:endParaRPr b="0" i="0" sz="14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78" name="Google Shape;78;p9"/>
                <p:cNvSpPr txBox="1"/>
                <p:nvPr/>
              </p:nvSpPr>
              <p:spPr>
                <a:xfrm>
                  <a:off x="3009438" y="1883107"/>
                  <a:ext cx="914400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0" i="0" lang="en-GB" sz="1400" u="none" cap="none" strike="noStrike">
                      <a:solidFill>
                        <a:srgbClr val="000000"/>
                      </a:solidFill>
                      <a:latin typeface="Montserrat"/>
                      <a:ea typeface="Montserrat"/>
                      <a:cs typeface="Montserrat"/>
                      <a:sym typeface="Montserrat"/>
                    </a:rPr>
                    <a:t>35</a:t>
                  </a:r>
                  <a:r>
                    <a:rPr b="0" baseline="30000" i="0" lang="en-GB" sz="1400" u="none" cap="none" strike="noStrike">
                      <a:solidFill>
                        <a:srgbClr val="000000"/>
                      </a:solidFill>
                      <a:latin typeface="Montserrat"/>
                      <a:ea typeface="Montserrat"/>
                      <a:cs typeface="Montserrat"/>
                      <a:sym typeface="Montserrat"/>
                    </a:rPr>
                    <a:t>°</a:t>
                  </a:r>
                  <a:endParaRPr b="0" i="0" sz="14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</p:grpSp>
        <p:sp>
          <p:nvSpPr>
            <p:cNvPr id="79" name="Google Shape;79;p9"/>
            <p:cNvSpPr/>
            <p:nvPr/>
          </p:nvSpPr>
          <p:spPr>
            <a:xfrm flipH="1" rot="-3561894">
              <a:off x="3073012" y="1254260"/>
              <a:ext cx="1265601" cy="1496734"/>
            </a:xfrm>
            <a:prstGeom prst="arc">
              <a:avLst>
                <a:gd fmla="val 17698316" name="adj1"/>
                <a:gd fmla="val 19798811" name="adj2"/>
              </a:avLst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0" name="Google Shape;80;p9"/>
          <p:cNvSpPr txBox="1"/>
          <p:nvPr/>
        </p:nvSpPr>
        <p:spPr>
          <a:xfrm>
            <a:off x="2099390" y="1398851"/>
            <a:ext cx="108538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7.5 m</a:t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1" name="Google Shape;81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lang="en-GB">
                <a:solidFill>
                  <a:schemeClr val="dk2"/>
                </a:solidFill>
              </a:rPr>
              <a:t>3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0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rgbClr val="4344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rgbClr val="43444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87" name="Google Shape;87;p10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8" name="Google Shape;88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1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443"/>
                </a:solidFill>
              </a:rPr>
              <a:t>Area of non-right angled triangles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94" name="Google Shape;94;p11"/>
          <p:cNvSpPr txBox="1"/>
          <p:nvPr>
            <p:ph idx="1" type="body"/>
          </p:nvPr>
        </p:nvSpPr>
        <p:spPr>
          <a:xfrm>
            <a:off x="458975" y="924806"/>
            <a:ext cx="3891600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Find the area of triangle ABC to two decimal places.</a:t>
            </a:r>
            <a:endParaRPr/>
          </a:p>
        </p:txBody>
      </p:sp>
      <p:sp>
        <p:nvSpPr>
          <p:cNvPr id="95" name="Google Shape;95;p1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96" name="Google Shape;96;p11"/>
          <p:cNvSpPr txBox="1"/>
          <p:nvPr/>
        </p:nvSpPr>
        <p:spPr>
          <a:xfrm>
            <a:off x="4830450" y="924806"/>
            <a:ext cx="3816116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Calculate the area of triangle DEF to two significant figures.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7" name="Google Shape;97;p11"/>
          <p:cNvSpPr txBox="1"/>
          <p:nvPr/>
        </p:nvSpPr>
        <p:spPr>
          <a:xfrm>
            <a:off x="555698" y="3577771"/>
            <a:ext cx="158913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Area = 17.96 m</a:t>
            </a:r>
            <a:r>
              <a:rPr b="0" baseline="3000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8" name="Google Shape;98;p11"/>
          <p:cNvSpPr txBox="1"/>
          <p:nvPr/>
        </p:nvSpPr>
        <p:spPr>
          <a:xfrm>
            <a:off x="646719" y="1553468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9" name="Google Shape;99;p11"/>
          <p:cNvSpPr txBox="1"/>
          <p:nvPr/>
        </p:nvSpPr>
        <p:spPr>
          <a:xfrm>
            <a:off x="3307287" y="2984544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0" name="Google Shape;100;p11"/>
          <p:cNvSpPr txBox="1"/>
          <p:nvPr/>
        </p:nvSpPr>
        <p:spPr>
          <a:xfrm>
            <a:off x="2319204" y="4212201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1" name="Google Shape;101;p11"/>
          <p:cNvSpPr txBox="1"/>
          <p:nvPr/>
        </p:nvSpPr>
        <p:spPr>
          <a:xfrm>
            <a:off x="1949731" y="2055576"/>
            <a:ext cx="108538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9 m</a:t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02" name="Google Shape;102;p11"/>
          <p:cNvGrpSpPr/>
          <p:nvPr/>
        </p:nvGrpSpPr>
        <p:grpSpPr>
          <a:xfrm flipH="1" rot="-8936929">
            <a:off x="612791" y="1818664"/>
            <a:ext cx="3633239" cy="2182325"/>
            <a:chOff x="5227604" y="1580173"/>
            <a:chExt cx="3633239" cy="2182325"/>
          </a:xfrm>
        </p:grpSpPr>
        <p:sp>
          <p:nvSpPr>
            <p:cNvPr id="103" name="Google Shape;103;p11"/>
            <p:cNvSpPr/>
            <p:nvPr/>
          </p:nvSpPr>
          <p:spPr>
            <a:xfrm>
              <a:off x="5227604" y="1580173"/>
              <a:ext cx="2704581" cy="1310705"/>
            </a:xfrm>
            <a:prstGeom prst="triangle">
              <a:avLst>
                <a:gd fmla="val 91283" name="adj"/>
              </a:avLst>
            </a:prstGeom>
            <a:solidFill>
              <a:schemeClr val="lt1"/>
            </a:solidFill>
            <a:ln cap="flat" cmpd="sng" w="127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11"/>
            <p:cNvSpPr/>
            <p:nvPr/>
          </p:nvSpPr>
          <p:spPr>
            <a:xfrm rot="-6767478">
              <a:off x="7292975" y="2140839"/>
              <a:ext cx="1265601" cy="1496734"/>
            </a:xfrm>
            <a:prstGeom prst="arc">
              <a:avLst>
                <a:gd fmla="val 17576832" name="adj1"/>
                <a:gd fmla="val 679895" name="adj2"/>
              </a:avLst>
            </a:prstGeom>
            <a:solidFill>
              <a:schemeClr val="lt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5" name="Google Shape;105;p11"/>
          <p:cNvSpPr txBox="1"/>
          <p:nvPr/>
        </p:nvSpPr>
        <p:spPr>
          <a:xfrm>
            <a:off x="2744005" y="3771476"/>
            <a:ext cx="108538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 m</a:t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6" name="Google Shape;106;p11"/>
          <p:cNvSpPr txBox="1"/>
          <p:nvPr/>
        </p:nvSpPr>
        <p:spPr>
          <a:xfrm>
            <a:off x="2744005" y="3089894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86</a:t>
            </a:r>
            <a:r>
              <a:rPr b="0" baseline="3000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°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p11"/>
          <p:cNvSpPr txBox="1"/>
          <p:nvPr/>
        </p:nvSpPr>
        <p:spPr>
          <a:xfrm>
            <a:off x="5119185" y="1861234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D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8" name="Google Shape;108;p11"/>
          <p:cNvSpPr txBox="1"/>
          <p:nvPr/>
        </p:nvSpPr>
        <p:spPr>
          <a:xfrm>
            <a:off x="8170123" y="1875388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9" name="Google Shape;109;p11"/>
          <p:cNvSpPr txBox="1"/>
          <p:nvPr/>
        </p:nvSpPr>
        <p:spPr>
          <a:xfrm>
            <a:off x="6318526" y="3122955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F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0" name="Google Shape;110;p11"/>
          <p:cNvSpPr/>
          <p:nvPr/>
        </p:nvSpPr>
        <p:spPr>
          <a:xfrm rot="10800000">
            <a:off x="5453587" y="2086966"/>
            <a:ext cx="2704581" cy="1002928"/>
          </a:xfrm>
          <a:prstGeom prst="triangle">
            <a:avLst>
              <a:gd fmla="val 63109" name="adj"/>
            </a:avLst>
          </a:prstGeom>
          <a:solidFill>
            <a:schemeClr val="lt2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1"/>
          <p:cNvSpPr txBox="1"/>
          <p:nvPr/>
        </p:nvSpPr>
        <p:spPr>
          <a:xfrm>
            <a:off x="5337549" y="2621799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1.3 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2" name="Google Shape;112;p11"/>
          <p:cNvSpPr txBox="1"/>
          <p:nvPr/>
        </p:nvSpPr>
        <p:spPr>
          <a:xfrm>
            <a:off x="7196488" y="2701643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90 cm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3" name="Google Shape;113;p11"/>
          <p:cNvSpPr/>
          <p:nvPr/>
        </p:nvSpPr>
        <p:spPr>
          <a:xfrm rot="-5400000">
            <a:off x="6079084" y="2525336"/>
            <a:ext cx="1014533" cy="1023519"/>
          </a:xfrm>
          <a:prstGeom prst="arc">
            <a:avLst>
              <a:gd fmla="val 18045653" name="adj1"/>
              <a:gd fmla="val 3451989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1"/>
          <p:cNvSpPr txBox="1"/>
          <p:nvPr/>
        </p:nvSpPr>
        <p:spPr>
          <a:xfrm>
            <a:off x="6334795" y="2668582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120</a:t>
            </a:r>
            <a:r>
              <a:rPr b="0" baseline="3000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°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5" name="Google Shape;115;p11"/>
          <p:cNvSpPr txBox="1"/>
          <p:nvPr/>
        </p:nvSpPr>
        <p:spPr>
          <a:xfrm>
            <a:off x="5955826" y="3652061"/>
            <a:ext cx="158913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Area = 0.51 m</a:t>
            </a:r>
            <a:r>
              <a:rPr b="0" baseline="3000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6" name="Google Shape;116;p11"/>
          <p:cNvSpPr txBox="1"/>
          <p:nvPr/>
        </p:nvSpPr>
        <p:spPr>
          <a:xfrm>
            <a:off x="5955826" y="3992899"/>
            <a:ext cx="158913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Area = 5100 cm</a:t>
            </a:r>
            <a:r>
              <a:rPr b="0" baseline="3000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2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443"/>
                </a:solidFill>
              </a:rPr>
              <a:t>Area of non-right angled triangles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122" name="Google Shape;122;p12"/>
          <p:cNvSpPr txBox="1"/>
          <p:nvPr>
            <p:ph idx="1" type="body"/>
          </p:nvPr>
        </p:nvSpPr>
        <p:spPr>
          <a:xfrm>
            <a:off x="458975" y="924806"/>
            <a:ext cx="3891600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3. Here is a non right angled triangle.</a:t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a) Find the length AC.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	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b) Workout the area of ABC.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	</a:t>
            </a:r>
            <a:endParaRPr>
              <a:solidFill>
                <a:srgbClr val="FF0000"/>
              </a:solidFill>
            </a:endParaRPr>
          </a:p>
        </p:txBody>
      </p:sp>
      <p:grpSp>
        <p:nvGrpSpPr>
          <p:cNvPr id="123" name="Google Shape;123;p12"/>
          <p:cNvGrpSpPr/>
          <p:nvPr/>
        </p:nvGrpSpPr>
        <p:grpSpPr>
          <a:xfrm>
            <a:off x="-87133" y="-280111"/>
            <a:ext cx="4952351" cy="3865961"/>
            <a:chOff x="-181052" y="28595"/>
            <a:chExt cx="4952351" cy="3865961"/>
          </a:xfrm>
        </p:grpSpPr>
        <p:grpSp>
          <p:nvGrpSpPr>
            <p:cNvPr id="124" name="Google Shape;124;p12"/>
            <p:cNvGrpSpPr/>
            <p:nvPr/>
          </p:nvGrpSpPr>
          <p:grpSpPr>
            <a:xfrm>
              <a:off x="-181052" y="28595"/>
              <a:ext cx="4952351" cy="3865961"/>
              <a:chOff x="-181052" y="28595"/>
              <a:chExt cx="4952351" cy="3865961"/>
            </a:xfrm>
          </p:grpSpPr>
          <p:grpSp>
            <p:nvGrpSpPr>
              <p:cNvPr id="125" name="Google Shape;125;p12"/>
              <p:cNvGrpSpPr/>
              <p:nvPr/>
            </p:nvGrpSpPr>
            <p:grpSpPr>
              <a:xfrm flipH="1" rot="-2370511">
                <a:off x="147120" y="842136"/>
                <a:ext cx="3361556" cy="2238880"/>
                <a:chOff x="5227604" y="651998"/>
                <a:chExt cx="3361556" cy="2238880"/>
              </a:xfrm>
            </p:grpSpPr>
            <p:sp>
              <p:nvSpPr>
                <p:cNvPr id="126" name="Google Shape;126;p12"/>
                <p:cNvSpPr/>
                <p:nvPr/>
              </p:nvSpPr>
              <p:spPr>
                <a:xfrm>
                  <a:off x="5227604" y="1580173"/>
                  <a:ext cx="2704581" cy="1310705"/>
                </a:xfrm>
                <a:prstGeom prst="triangle">
                  <a:avLst>
                    <a:gd fmla="val 91283" name="adj"/>
                  </a:avLst>
                </a:prstGeom>
                <a:solidFill>
                  <a:schemeClr val="lt2"/>
                </a:solidFill>
                <a:ln cap="flat" cmpd="sng" w="127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7" name="Google Shape;127;p12"/>
                <p:cNvSpPr/>
                <p:nvPr/>
              </p:nvSpPr>
              <p:spPr>
                <a:xfrm rot="8178730">
                  <a:off x="6981854" y="881879"/>
                  <a:ext cx="1265601" cy="1496734"/>
                </a:xfrm>
                <a:prstGeom prst="arc">
                  <a:avLst>
                    <a:gd fmla="val 17799956" name="adj1"/>
                    <a:gd fmla="val 918340" name="adj2"/>
                  </a:avLst>
                </a:prstGeom>
                <a:solidFill>
                  <a:schemeClr val="lt2"/>
                </a:solidFill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28" name="Google Shape;128;p12"/>
              <p:cNvGrpSpPr/>
              <p:nvPr/>
            </p:nvGrpSpPr>
            <p:grpSpPr>
              <a:xfrm>
                <a:off x="795853" y="1535942"/>
                <a:ext cx="3975446" cy="2270090"/>
                <a:chOff x="795853" y="1535942"/>
                <a:chExt cx="3975446" cy="2270090"/>
              </a:xfrm>
            </p:grpSpPr>
            <p:sp>
              <p:nvSpPr>
                <p:cNvPr id="129" name="Google Shape;129;p12"/>
                <p:cNvSpPr txBox="1"/>
                <p:nvPr/>
              </p:nvSpPr>
              <p:spPr>
                <a:xfrm>
                  <a:off x="795853" y="2107926"/>
                  <a:ext cx="914400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0" i="0" lang="en-GB" sz="1400" u="none" cap="none" strike="noStrike">
                      <a:solidFill>
                        <a:srgbClr val="000000"/>
                      </a:solidFill>
                      <a:latin typeface="Montserrat"/>
                      <a:ea typeface="Montserrat"/>
                      <a:cs typeface="Montserrat"/>
                      <a:sym typeface="Montserrat"/>
                    </a:rPr>
                    <a:t>A</a:t>
                  </a:r>
                  <a:endParaRPr b="0" i="0" sz="14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130" name="Google Shape;130;p12"/>
                <p:cNvSpPr txBox="1"/>
                <p:nvPr/>
              </p:nvSpPr>
              <p:spPr>
                <a:xfrm>
                  <a:off x="3856899" y="1535942"/>
                  <a:ext cx="914400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0" i="0" lang="en-GB" sz="1400" u="none" cap="none" strike="noStrike">
                      <a:solidFill>
                        <a:srgbClr val="000000"/>
                      </a:solidFill>
                      <a:latin typeface="Montserrat"/>
                      <a:ea typeface="Montserrat"/>
                      <a:cs typeface="Montserrat"/>
                      <a:sym typeface="Montserrat"/>
                    </a:rPr>
                    <a:t>B</a:t>
                  </a:r>
                  <a:endParaRPr b="0" i="0" sz="14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131" name="Google Shape;131;p12"/>
                <p:cNvSpPr txBox="1"/>
                <p:nvPr/>
              </p:nvSpPr>
              <p:spPr>
                <a:xfrm>
                  <a:off x="1590908" y="3498255"/>
                  <a:ext cx="914400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0" i="0" lang="en-GB" sz="1400" u="none" cap="none" strike="noStrike">
                      <a:solidFill>
                        <a:srgbClr val="000000"/>
                      </a:solidFill>
                      <a:latin typeface="Montserrat"/>
                      <a:ea typeface="Montserrat"/>
                      <a:cs typeface="Montserrat"/>
                      <a:sym typeface="Montserrat"/>
                    </a:rPr>
                    <a:t>C</a:t>
                  </a:r>
                  <a:endParaRPr b="0" i="0" sz="14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132" name="Google Shape;132;p12"/>
                <p:cNvSpPr txBox="1"/>
                <p:nvPr/>
              </p:nvSpPr>
              <p:spPr>
                <a:xfrm>
                  <a:off x="2735004" y="2698579"/>
                  <a:ext cx="1085386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0" i="0" lang="en-GB" sz="1400" u="none" cap="none" strike="noStrike">
                      <a:solidFill>
                        <a:schemeClr val="dk2"/>
                      </a:solidFill>
                      <a:latin typeface="Montserrat"/>
                      <a:ea typeface="Montserrat"/>
                      <a:cs typeface="Montserrat"/>
                      <a:sym typeface="Montserrat"/>
                    </a:rPr>
                    <a:t>9 m</a:t>
                  </a:r>
                  <a:endParaRPr b="0" i="0" sz="1400" u="none" cap="none" strike="noStrike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133" name="Google Shape;133;p12"/>
                <p:cNvSpPr txBox="1"/>
                <p:nvPr/>
              </p:nvSpPr>
              <p:spPr>
                <a:xfrm>
                  <a:off x="1186442" y="2296826"/>
                  <a:ext cx="914400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0" i="0" lang="en-GB" sz="1400" u="none" cap="none" strike="noStrike">
                      <a:solidFill>
                        <a:srgbClr val="000000"/>
                      </a:solidFill>
                      <a:latin typeface="Montserrat"/>
                      <a:ea typeface="Montserrat"/>
                      <a:cs typeface="Montserrat"/>
                      <a:sym typeface="Montserrat"/>
                    </a:rPr>
                    <a:t>72</a:t>
                  </a:r>
                  <a:r>
                    <a:rPr b="0" baseline="30000" i="0" lang="en-GB" sz="1400" u="none" cap="none" strike="noStrike">
                      <a:solidFill>
                        <a:srgbClr val="000000"/>
                      </a:solidFill>
                      <a:latin typeface="Montserrat"/>
                      <a:ea typeface="Montserrat"/>
                      <a:cs typeface="Montserrat"/>
                      <a:sym typeface="Montserrat"/>
                    </a:rPr>
                    <a:t>°</a:t>
                  </a:r>
                  <a:endParaRPr b="0" i="0" sz="14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134" name="Google Shape;134;p12"/>
                <p:cNvSpPr txBox="1"/>
                <p:nvPr/>
              </p:nvSpPr>
              <p:spPr>
                <a:xfrm>
                  <a:off x="3009438" y="1883107"/>
                  <a:ext cx="914400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0" i="0" lang="en-GB" sz="1400" u="none" cap="none" strike="noStrike">
                      <a:solidFill>
                        <a:srgbClr val="000000"/>
                      </a:solidFill>
                      <a:latin typeface="Montserrat"/>
                      <a:ea typeface="Montserrat"/>
                      <a:cs typeface="Montserrat"/>
                      <a:sym typeface="Montserrat"/>
                    </a:rPr>
                    <a:t>35</a:t>
                  </a:r>
                  <a:r>
                    <a:rPr b="0" baseline="30000" i="0" lang="en-GB" sz="1400" u="none" cap="none" strike="noStrike">
                      <a:solidFill>
                        <a:srgbClr val="000000"/>
                      </a:solidFill>
                      <a:latin typeface="Montserrat"/>
                      <a:ea typeface="Montserrat"/>
                      <a:cs typeface="Montserrat"/>
                      <a:sym typeface="Montserrat"/>
                    </a:rPr>
                    <a:t>°</a:t>
                  </a:r>
                  <a:endParaRPr b="0" i="0" sz="14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</p:grpSp>
        <p:sp>
          <p:nvSpPr>
            <p:cNvPr id="135" name="Google Shape;135;p12"/>
            <p:cNvSpPr/>
            <p:nvPr/>
          </p:nvSpPr>
          <p:spPr>
            <a:xfrm flipH="1" rot="-3561894">
              <a:off x="3073012" y="1254260"/>
              <a:ext cx="1265601" cy="1496734"/>
            </a:xfrm>
            <a:prstGeom prst="arc">
              <a:avLst>
                <a:gd fmla="val 17698316" name="adj1"/>
                <a:gd fmla="val 19798811" name="adj2"/>
              </a:avLst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6" name="Google Shape;136;p12"/>
          <p:cNvSpPr txBox="1"/>
          <p:nvPr/>
        </p:nvSpPr>
        <p:spPr>
          <a:xfrm>
            <a:off x="2099390" y="1398851"/>
            <a:ext cx="108538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7.5 m</a:t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7" name="Google Shape;137;p12"/>
          <p:cNvSpPr txBox="1"/>
          <p:nvPr/>
        </p:nvSpPr>
        <p:spPr>
          <a:xfrm>
            <a:off x="2765990" y="3470318"/>
            <a:ext cx="85503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5.4 m</a:t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8" name="Google Shape;138;p12"/>
          <p:cNvSpPr txBox="1"/>
          <p:nvPr/>
        </p:nvSpPr>
        <p:spPr>
          <a:xfrm>
            <a:off x="3371616" y="4109059"/>
            <a:ext cx="85503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19.3 m</a:t>
            </a:r>
            <a:r>
              <a:rPr b="0" baseline="3000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9" name="Google Shape;139;p1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lang="en-GB">
                <a:solidFill>
                  <a:schemeClr val="dk2"/>
                </a:solidFill>
              </a:rPr>
              <a:t>6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