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ab54e4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ab54e4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ab54e4c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ab54e4c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eab54e4c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eab54e4c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eab54e4c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eab54e4c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eab54e4c6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eab54e4c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eab54e4c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eab54e4c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eab54e4c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eab54e4c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Fractional distillation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Organic Chemistry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412975" y="309475"/>
            <a:ext cx="51843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23250" y="1443075"/>
            <a:ext cx="17277000" cy="72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rabicPeriod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What is crude oil?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500">
                <a:latin typeface="Montserrat"/>
                <a:ea typeface="Montserrat"/>
                <a:cs typeface="Montserrat"/>
                <a:sym typeface="Montserrat"/>
              </a:rPr>
              <a:t>Crude oil is a f______ f____ made from the remains of a_______ b_______ (mainly p________) buried in mud. It is a m_______ made up of mainly h_____________.</a:t>
            </a:r>
            <a:endParaRPr b="1" i="1"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rabicPeriod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Identify and draw the first 4 alkanes.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rabicPeriod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Work out the formula of an alkane that has 12 carbon atoms.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416875" y="388050"/>
            <a:ext cx="9193200" cy="14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Copy and complete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571500" y="1531700"/>
            <a:ext cx="17145000" cy="7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Fractional distillation is used to…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To carry this out, a f___________ c_______ has to be used.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The hydrocarbons are separated out based on their c_____ l______ as this determines their m________ and b________ point due to the strength of the i______________ forces.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Longer molecules have stronger i_____________ forces, so require more ________ to break them down and therefore have a higher m_________ and b_______ point.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Shorter molecules, on the other hand...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396450" y="286000"/>
            <a:ext cx="9193200" cy="24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Fractionating column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0975863" y="8048200"/>
            <a:ext cx="33681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Image source: Miss Mason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7459950" y="1242525"/>
            <a:ext cx="3368100" cy="708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/>
          <p:nvPr/>
        </p:nvSpPr>
        <p:spPr>
          <a:xfrm>
            <a:off x="5215025" y="7688200"/>
            <a:ext cx="2457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10344500" y="1500400"/>
            <a:ext cx="2457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10576175" y="5672725"/>
            <a:ext cx="1440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10576175" y="4629650"/>
            <a:ext cx="1440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10576175" y="3586563"/>
            <a:ext cx="1440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0576175" y="2543488"/>
            <a:ext cx="1440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0576175" y="6715800"/>
            <a:ext cx="1440000" cy="3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3197500" y="7408775"/>
            <a:ext cx="12726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3980175" y="7643650"/>
            <a:ext cx="1112400" cy="44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12016175" y="645060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12016175" y="544457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12016175" y="4420025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12016175" y="3386213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12016175" y="2228550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2" name="Google Shape;122;p17"/>
          <p:cNvCxnSpPr/>
          <p:nvPr/>
        </p:nvCxnSpPr>
        <p:spPr>
          <a:xfrm flipH="1" rot="10800000">
            <a:off x="7531775" y="671580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7"/>
          <p:cNvCxnSpPr/>
          <p:nvPr/>
        </p:nvCxnSpPr>
        <p:spPr>
          <a:xfrm flipH="1" rot="10800000">
            <a:off x="7538100" y="5577175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7"/>
          <p:cNvCxnSpPr/>
          <p:nvPr/>
        </p:nvCxnSpPr>
        <p:spPr>
          <a:xfrm flipH="1" rot="10800000">
            <a:off x="7531775" y="44385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7"/>
          <p:cNvCxnSpPr/>
          <p:nvPr/>
        </p:nvCxnSpPr>
        <p:spPr>
          <a:xfrm flipH="1" rot="10800000">
            <a:off x="7531775" y="34661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7"/>
          <p:cNvCxnSpPr/>
          <p:nvPr/>
        </p:nvCxnSpPr>
        <p:spPr>
          <a:xfrm flipH="1" rot="10800000">
            <a:off x="7531775" y="2493750"/>
            <a:ext cx="3211800" cy="20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17"/>
          <p:cNvSpPr txBox="1"/>
          <p:nvPr/>
        </p:nvSpPr>
        <p:spPr>
          <a:xfrm>
            <a:off x="12801500" y="1223038"/>
            <a:ext cx="2286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9303575" y="7104850"/>
            <a:ext cx="1440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&gt;350°C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8674775" y="5881300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250-350°C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8674775" y="4790425"/>
            <a:ext cx="20688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160-250°C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8820000" y="3687150"/>
            <a:ext cx="17562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70-160°C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8919700" y="2714750"/>
            <a:ext cx="1656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20-70°C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9303575" y="1742350"/>
            <a:ext cx="12726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&lt;20°C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2356225" y="8092300"/>
            <a:ext cx="14400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400°C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510475" y="1307250"/>
            <a:ext cx="5653800" cy="14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What does each letter represent?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1" name="Google Shape;14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18"/>
          <p:cNvSpPr txBox="1"/>
          <p:nvPr/>
        </p:nvSpPr>
        <p:spPr>
          <a:xfrm>
            <a:off x="396450" y="286000"/>
            <a:ext cx="9193200" cy="24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Uses of hydrocarbons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673775" y="1678950"/>
            <a:ext cx="23472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rabicPeriod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Petrol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673775" y="2711200"/>
            <a:ext cx="28167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2. Naphtha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673775" y="3743450"/>
            <a:ext cx="28167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3. Kerosene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673775" y="4775700"/>
            <a:ext cx="28167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4. Diesel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673775" y="5763275"/>
            <a:ext cx="28167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5. Bitumen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12276575" y="4514750"/>
            <a:ext cx="52359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c) Fuel for cars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9981050" y="6871500"/>
            <a:ext cx="75315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e) Fuel for cars, vans and lorries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12276575" y="5693125"/>
            <a:ext cx="52359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d) Fuel for aircrafts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11818025" y="3336375"/>
            <a:ext cx="56946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b) Used for laying roads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10901450" y="2158000"/>
            <a:ext cx="6610800" cy="7713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lphaLcParenR"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Manufacture of chemicals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8" name="Google Shape;158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376050" y="369450"/>
            <a:ext cx="9193200" cy="24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Knowledge check!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591900" y="1561350"/>
            <a:ext cx="17104200" cy="71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link between chain length and boiling point?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Explain the above relationship.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Where is the fractionating column the hottest/coldest?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happens at the top of the fractionating column?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happens at the bottom of the fractionating column?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How can the fractions naphtha, kerosene and bitumen from crude oil be used?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6" name="Google Shape;16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443050" y="370825"/>
            <a:ext cx="17498100" cy="171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Exam-style question</a:t>
            </a:r>
            <a:endParaRPr b="1" sz="35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and explain how the fractions are separated in a fractionating column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