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107CA0-07DD-43E5-AD68-ADCA4BCA0493}">
  <a:tblStyle styleId="{7B107CA0-07DD-43E5-AD68-ADCA4BCA04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9bdc04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9bdc04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3eb1432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c3eb1432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33f537f6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33f537f6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3eb1432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c3eb1432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c3eb1432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c3eb1432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ea4a319e1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ea4a319e1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917950" y="2302425"/>
            <a:ext cx="162987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Talk about wants vs responsibilities</a:t>
            </a:r>
            <a:endParaRPr sz="5600"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Further practice using the modal verb "sollen" with other modal verbs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Scales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7300875" y="8765600"/>
            <a:ext cx="987000" cy="1585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7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aufhören 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stop,cease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ausgehen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out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verlassen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leave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plaudern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chat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sitzenbleiben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repeat a year in school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schwänzen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play truant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anfangen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begin, start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bestehen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pass (exam)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durchfallen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fail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schaffen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manage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17950" y="798825"/>
            <a:ext cx="166125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dürfen </a:t>
            </a:r>
            <a:r>
              <a:rPr i="1" lang="en-GB" sz="3600">
                <a:solidFill>
                  <a:srgbClr val="434343"/>
                </a:solidFill>
              </a:rPr>
              <a:t>= to be allowed to. It is a modal verb and therefore is usually used with another verb in the infinitive. You may remember this verb from previous units! Irregular! </a:t>
            </a:r>
            <a:endParaRPr i="1" sz="3600">
              <a:solidFill>
                <a:srgbClr val="434343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3" name="Google Shape;103;p18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" name="Google Shape;104;p18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darfst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darf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9915200" y="2876300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allowed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are allowed to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he/she/it/one is allowed to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50675" y="4988138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the conjugations for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wir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(we)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sie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(they)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Sie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(you) are all the same!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1" name="Google Shape;111;p18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p18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9982875" y="6548650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allowed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9982875" y="7193275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are allowed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9982875" y="7824175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are allowed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917950" y="798825"/>
            <a:ext cx="137154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solidFill>
                  <a:srgbClr val="434343"/>
                </a:solidFill>
              </a:rPr>
              <a:t>You may also remember</a:t>
            </a:r>
            <a:r>
              <a:rPr lang="en-GB" sz="3600">
                <a:solidFill>
                  <a:srgbClr val="434343"/>
                </a:solidFill>
              </a:rPr>
              <a:t> wollen </a:t>
            </a:r>
            <a:r>
              <a:rPr i="1" lang="en-GB" sz="3600">
                <a:solidFill>
                  <a:srgbClr val="434343"/>
                </a:solidFill>
              </a:rPr>
              <a:t>= to want to. It is a modal verb and therefore is usually used with another verb in the infinitive. </a:t>
            </a:r>
            <a:endParaRPr i="1" sz="3600">
              <a:solidFill>
                <a:srgbClr val="434343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5" name="Google Shape;125;p19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" name="Google Shape;126;p19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9915200" y="2876300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want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9915200" y="3546138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want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he/she/it/one wants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750675" y="4988138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the conjugations for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wir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(we)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sie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(they)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(you)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are all the same!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3" name="Google Shape;133;p19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19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9982875" y="6548650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want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9982875" y="7193275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want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9982875" y="7824175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want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917950" y="798825"/>
            <a:ext cx="15399600" cy="180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rgbClr val="434343"/>
                </a:solidFill>
              </a:rPr>
              <a:t>And here is a reminder of the verb</a:t>
            </a:r>
            <a:r>
              <a:rPr lang="en-GB" sz="3200">
                <a:solidFill>
                  <a:srgbClr val="434343"/>
                </a:solidFill>
              </a:rPr>
              <a:t> sollen = </a:t>
            </a:r>
            <a:r>
              <a:rPr i="1" lang="en-GB" sz="3200">
                <a:solidFill>
                  <a:srgbClr val="434343"/>
                </a:solidFill>
              </a:rPr>
              <a:t>to be supposed to. This verb was introduced in the previous lesson</a:t>
            </a:r>
            <a:endParaRPr i="1" sz="3200">
              <a:solidFill>
                <a:srgbClr val="434343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591125" y="7651875"/>
            <a:ext cx="899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575300" y="6461025"/>
            <a:ext cx="31374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0"/>
          <p:cNvGraphicFramePr/>
          <p:nvPr/>
        </p:nvGraphicFramePr>
        <p:xfrm>
          <a:off x="917950" y="287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er/sie/es/man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8" name="Google Shape;148;p20"/>
          <p:cNvSpPr txBox="1"/>
          <p:nvPr/>
        </p:nvSpPr>
        <p:spPr>
          <a:xfrm>
            <a:off x="5490225" y="287630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5467688" y="35164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sollst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5467688" y="414732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9915200" y="2876300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supposed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9982875" y="3516425"/>
            <a:ext cx="7104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are supposed to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9982875" y="4215975"/>
            <a:ext cx="7387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he/she/it/one is supposed to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50675" y="5259763"/>
            <a:ext cx="163371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 conjugations for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(we),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 they) and </a:t>
            </a:r>
            <a:r>
              <a:rPr b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Sie</a:t>
            </a:r>
            <a:r>
              <a:rPr b="1" i="1"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(you) are all the same!</a:t>
            </a:r>
            <a:endParaRPr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5" name="Google Shape;155;p20"/>
          <p:cNvGraphicFramePr/>
          <p:nvPr/>
        </p:nvGraphicFramePr>
        <p:xfrm>
          <a:off x="957763" y="654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{7B107CA0-07DD-43E5-AD68-ADCA4BCA0493}</a:tableStyleId>
              </a:tblPr>
              <a:tblGrid>
                <a:gridCol w="4527175"/>
                <a:gridCol w="4492625"/>
                <a:gridCol w="4492625"/>
              </a:tblGrid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wir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6" name="Google Shape;156;p20"/>
          <p:cNvSpPr txBox="1"/>
          <p:nvPr/>
        </p:nvSpPr>
        <p:spPr>
          <a:xfrm>
            <a:off x="5490238" y="6548650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5490250" y="71932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5490250" y="7824175"/>
            <a:ext cx="44475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sollen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982875" y="6548650"/>
            <a:ext cx="45153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are supposed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9982875" y="7193275"/>
            <a:ext cx="4976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they are supposed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9982875" y="7824175"/>
            <a:ext cx="53208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are supposed to</a:t>
            </a:r>
            <a:r>
              <a:rPr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1143000" y="876300"/>
            <a:ext cx="164562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Remember, you have to be careful with translating the verb </a:t>
            </a:r>
            <a:r>
              <a:rPr b="1" lang="en-GB"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sollen</a:t>
            </a:r>
            <a:endParaRPr b="1" sz="3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1143000" y="2362200"/>
            <a:ext cx="162270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soll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meine Hausaufgaben machen =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b="1" i="1" lang="en-GB" sz="4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am supposed to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do my homework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143000" y="6927975"/>
            <a:ext cx="161163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soll, du sollst etc </a:t>
            </a:r>
            <a:r>
              <a:rPr b="1" i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is only translated as "should" when it means someone has told you to do it - similar to</a:t>
            </a:r>
            <a:r>
              <a:rPr b="1" lang="en-GB" sz="4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ich muss</a:t>
            </a:r>
            <a:endParaRPr b="1" i="1" sz="4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1171000" y="4246800"/>
            <a:ext cx="162270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could also translate this as "I should do my homework"</a:t>
            </a:r>
            <a:endParaRPr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1262550" y="5222400"/>
            <a:ext cx="35391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BUT  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450" y="4970700"/>
            <a:ext cx="1760603" cy="157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2482100" y="3561150"/>
            <a:ext cx="130512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mustn't</a:t>
            </a: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Ich darf nicht/ich soll nicht</a:t>
            </a:r>
            <a:endParaRPr b="1" i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143000" y="1090375"/>
            <a:ext cx="111384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Also don't forget……!!!</a:t>
            </a:r>
            <a:r>
              <a:rPr b="1" lang="en-GB" sz="7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endParaRPr b="1" sz="7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00" y="4210300"/>
            <a:ext cx="1760603" cy="157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3411450" y="5377850"/>
            <a:ext cx="114651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don't have to</a:t>
            </a:r>
            <a:r>
              <a:rPr b="1" i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= Ich muss nicht</a:t>
            </a:r>
            <a:endParaRPr b="1" i="1" sz="5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7500" y="4356150"/>
            <a:ext cx="1760603" cy="157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Summary</a:t>
            </a:r>
            <a:r>
              <a:rPr lang="en-GB">
                <a:solidFill>
                  <a:srgbClr val="434343"/>
                </a:solidFill>
              </a:rPr>
              <a:t> of learning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633900" y="2285375"/>
            <a:ext cx="143856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It is important not to confuse the meanings of the modal verbs sollen, müssen, können, dürfen and wollen</a:t>
            </a:r>
            <a:endParaRPr b="1" i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12357825" y="4107575"/>
            <a:ext cx="535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5585875" y="7194050"/>
            <a:ext cx="841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648875" y="4242950"/>
            <a:ext cx="10924500" cy="4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soll =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muss =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kann =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darf =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ich will =</a:t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2809650" y="4231475"/>
            <a:ext cx="120207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 am supposed to, I am to, I should(you have been told to))</a:t>
            </a:r>
            <a:endParaRPr b="1" sz="30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3162600" y="5948625"/>
            <a:ext cx="119628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 am able to, I can (have the capability)</a:t>
            </a:r>
            <a:endParaRPr sz="28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3268500" y="5107000"/>
            <a:ext cx="11751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 must, I have to</a:t>
            </a:r>
            <a:endParaRPr sz="28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2976675" y="6979925"/>
            <a:ext cx="103758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 am allowed to, I may, I can (have permission)</a:t>
            </a:r>
            <a:endParaRPr sz="28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2780700" y="8002250"/>
            <a:ext cx="60393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3434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 want  to</a:t>
            </a:r>
            <a:endParaRPr sz="2800">
              <a:solidFill>
                <a:srgbClr val="434343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