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10287000" cx="18288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1EB456-85FD-425E-B9FB-E9821841AC83}">
  <a:tblStyle styleId="{A81EB456-85FD-425E-B9FB-E9821841AC83}"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Medium-italic.fntdata"/><Relationship Id="rId25" Type="http://schemas.openxmlformats.org/officeDocument/2006/relationships/font" Target="fonts/MontserratMedium-bold.fntdata"/><Relationship Id="rId27" Type="http://schemas.openxmlformats.org/officeDocument/2006/relationships/font" Target="fonts/MontserratMedium-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bfd61a567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bfd61a567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bfd61a56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bfd61a56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bfd61a56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bfd61a56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bfd61a56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bfd61a56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bfd61a56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bfd61a56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bfd61a56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bfd61a56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bfd61a56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bfd61a56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bfd61a56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bfd61a56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bfd61a56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bfd61a56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80" name="Shape 80"/>
        <p:cNvGrpSpPr/>
        <p:nvPr/>
      </p:nvGrpSpPr>
      <p:grpSpPr>
        <a:xfrm>
          <a:off x="0" y="0"/>
          <a:ext cx="0" cy="0"/>
          <a:chOff x="0" y="0"/>
          <a:chExt cx="0" cy="0"/>
        </a:xfrm>
      </p:grpSpPr>
      <p:sp>
        <p:nvSpPr>
          <p:cNvPr id="81" name="Google Shape;81;p15"/>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Clr>
                <a:schemeClr val="lt1"/>
              </a:buClr>
              <a:buSzPts val="10400"/>
              <a:buNone/>
              <a:defRPr sz="10400">
                <a:solidFill>
                  <a:schemeClr val="lt1"/>
                </a:solidFill>
              </a:defRPr>
            </a:lvl2pPr>
            <a:lvl3pPr lvl="2" rtl="0" algn="ctr">
              <a:spcBef>
                <a:spcPts val="0"/>
              </a:spcBef>
              <a:spcAft>
                <a:spcPts val="0"/>
              </a:spcAft>
              <a:buClr>
                <a:schemeClr val="lt1"/>
              </a:buClr>
              <a:buSzPts val="10400"/>
              <a:buNone/>
              <a:defRPr sz="10400">
                <a:solidFill>
                  <a:schemeClr val="lt1"/>
                </a:solidFill>
              </a:defRPr>
            </a:lvl3pPr>
            <a:lvl4pPr lvl="3" rtl="0" algn="ctr">
              <a:spcBef>
                <a:spcPts val="0"/>
              </a:spcBef>
              <a:spcAft>
                <a:spcPts val="0"/>
              </a:spcAft>
              <a:buClr>
                <a:schemeClr val="lt1"/>
              </a:buClr>
              <a:buSzPts val="10400"/>
              <a:buNone/>
              <a:defRPr sz="10400">
                <a:solidFill>
                  <a:schemeClr val="lt1"/>
                </a:solidFill>
              </a:defRPr>
            </a:lvl4pPr>
            <a:lvl5pPr lvl="4" rtl="0" algn="ctr">
              <a:spcBef>
                <a:spcPts val="0"/>
              </a:spcBef>
              <a:spcAft>
                <a:spcPts val="0"/>
              </a:spcAft>
              <a:buClr>
                <a:schemeClr val="lt1"/>
              </a:buClr>
              <a:buSzPts val="10400"/>
              <a:buNone/>
              <a:defRPr sz="10400">
                <a:solidFill>
                  <a:schemeClr val="lt1"/>
                </a:solidFill>
              </a:defRPr>
            </a:lvl5pPr>
            <a:lvl6pPr lvl="5" rtl="0" algn="ctr">
              <a:spcBef>
                <a:spcPts val="0"/>
              </a:spcBef>
              <a:spcAft>
                <a:spcPts val="0"/>
              </a:spcAft>
              <a:buClr>
                <a:schemeClr val="lt1"/>
              </a:buClr>
              <a:buSzPts val="10400"/>
              <a:buNone/>
              <a:defRPr sz="10400">
                <a:solidFill>
                  <a:schemeClr val="lt1"/>
                </a:solidFill>
              </a:defRPr>
            </a:lvl6pPr>
            <a:lvl7pPr lvl="6" rtl="0" algn="ctr">
              <a:spcBef>
                <a:spcPts val="0"/>
              </a:spcBef>
              <a:spcAft>
                <a:spcPts val="0"/>
              </a:spcAft>
              <a:buClr>
                <a:schemeClr val="lt1"/>
              </a:buClr>
              <a:buSzPts val="10400"/>
              <a:buNone/>
              <a:defRPr sz="10400">
                <a:solidFill>
                  <a:schemeClr val="lt1"/>
                </a:solidFill>
              </a:defRPr>
            </a:lvl7pPr>
            <a:lvl8pPr lvl="7" rtl="0" algn="ctr">
              <a:spcBef>
                <a:spcPts val="0"/>
              </a:spcBef>
              <a:spcAft>
                <a:spcPts val="0"/>
              </a:spcAft>
              <a:buClr>
                <a:schemeClr val="lt1"/>
              </a:buClr>
              <a:buSzPts val="10400"/>
              <a:buNone/>
              <a:defRPr sz="10400">
                <a:solidFill>
                  <a:schemeClr val="lt1"/>
                </a:solidFill>
              </a:defRPr>
            </a:lvl8pPr>
            <a:lvl9pPr lvl="8" rtl="0" algn="ctr">
              <a:spcBef>
                <a:spcPts val="0"/>
              </a:spcBef>
              <a:spcAft>
                <a:spcPts val="0"/>
              </a:spcAft>
              <a:buClr>
                <a:schemeClr val="lt1"/>
              </a:buClr>
              <a:buSzPts val="10400"/>
              <a:buNone/>
              <a:defRPr sz="10400">
                <a:solidFill>
                  <a:schemeClr val="lt1"/>
                </a:solidFill>
              </a:defRPr>
            </a:lvl9pPr>
          </a:lstStyle>
          <a:p/>
        </p:txBody>
      </p:sp>
      <p:sp>
        <p:nvSpPr>
          <p:cNvPr id="82" name="Google Shape;82;p15"/>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83" name="Google Shape;83;p15"/>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p:txBody>
      </p:sp>
      <p:pic>
        <p:nvPicPr>
          <p:cNvPr id="84" name="Google Shape;84;p15"/>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85" name="Google Shape;85;p15"/>
          <p:cNvSpPr/>
          <p:nvPr/>
        </p:nvSpPr>
        <p:spPr>
          <a:xfrm>
            <a:off x="17398450" y="8918400"/>
            <a:ext cx="889800" cy="1368600"/>
          </a:xfrm>
          <a:prstGeom prst="rect">
            <a:avLst/>
          </a:prstGeom>
          <a:solidFill>
            <a:schemeClr val="accent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6" name="Shape 86"/>
        <p:cNvGrpSpPr/>
        <p:nvPr/>
      </p:nvGrpSpPr>
      <p:grpSpPr>
        <a:xfrm>
          <a:off x="0" y="0"/>
          <a:ext cx="0" cy="0"/>
          <a:chOff x="0" y="0"/>
          <a:chExt cx="0" cy="0"/>
        </a:xfrm>
      </p:grpSpPr>
      <p:sp>
        <p:nvSpPr>
          <p:cNvPr id="87" name="Google Shape;87;p16"/>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88" name="Google Shape;8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9" name="Google Shape;89;p1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17"/>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2" name="Google Shape;92;p17"/>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3" name="Google Shape;93;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4" name="Shape 94"/>
        <p:cNvGrpSpPr/>
        <p:nvPr/>
      </p:nvGrpSpPr>
      <p:grpSpPr>
        <a:xfrm>
          <a:off x="0" y="0"/>
          <a:ext cx="0" cy="0"/>
          <a:chOff x="0" y="0"/>
          <a:chExt cx="0" cy="0"/>
        </a:xfrm>
      </p:grpSpPr>
      <p:sp>
        <p:nvSpPr>
          <p:cNvPr id="95" name="Google Shape;95;p18"/>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6" name="Google Shape;96;p18"/>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400"/>
            </a:lvl5pPr>
            <a:lvl6pPr indent="-381000" lvl="5" marL="2743200" rtl="0">
              <a:spcBef>
                <a:spcPts val="1200"/>
              </a:spcBef>
              <a:spcAft>
                <a:spcPts val="0"/>
              </a:spcAft>
              <a:buSzPts val="2400"/>
              <a:buChar char="–"/>
              <a:defRPr sz="2400"/>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7" name="Google Shape;97;p18"/>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400"/>
            </a:lvl5pPr>
            <a:lvl6pPr indent="-381000" lvl="5" marL="2743200" rtl="0">
              <a:spcBef>
                <a:spcPts val="1200"/>
              </a:spcBef>
              <a:spcAft>
                <a:spcPts val="0"/>
              </a:spcAft>
              <a:buSzPts val="2400"/>
              <a:buChar char="–"/>
              <a:defRPr sz="2400"/>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8" name="Google Shape;98;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9" name="Google Shape;99;p18"/>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19"/>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2" name="Google Shape;102;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3" name="Shape 103"/>
        <p:cNvGrpSpPr/>
        <p:nvPr/>
      </p:nvGrpSpPr>
      <p:grpSpPr>
        <a:xfrm>
          <a:off x="0" y="0"/>
          <a:ext cx="0" cy="0"/>
          <a:chOff x="0" y="0"/>
          <a:chExt cx="0" cy="0"/>
        </a:xfrm>
      </p:grpSpPr>
      <p:sp>
        <p:nvSpPr>
          <p:cNvPr id="104" name="Google Shape;104;p20"/>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5" name="Google Shape;105;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6" name="Google Shape;106;p20"/>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07" name="Google Shape;107;p20"/>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8" name="Google Shape;108;p20"/>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109" name="Google Shape;109;p20"/>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0"/>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111" name="Google Shape;111;p20"/>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20"/>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3" name="Shape 113"/>
        <p:cNvGrpSpPr/>
        <p:nvPr/>
      </p:nvGrpSpPr>
      <p:grpSpPr>
        <a:xfrm>
          <a:off x="0" y="0"/>
          <a:ext cx="0" cy="0"/>
          <a:chOff x="0" y="0"/>
          <a:chExt cx="0" cy="0"/>
        </a:xfrm>
      </p:grpSpPr>
      <p:sp>
        <p:nvSpPr>
          <p:cNvPr id="114" name="Google Shape;114;p21"/>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5" name="Google Shape;115;p21"/>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6" name="Google Shape;116;p21"/>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7" name="Google Shape;117;p21"/>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18" name="Google Shape;118;p21"/>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9" name="Google Shape;119;p21"/>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20" name="Google Shape;120;p21"/>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1" name="Google Shape;121;p21"/>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2" name="Google Shape;122;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3" name="Shape 123"/>
        <p:cNvGrpSpPr/>
        <p:nvPr/>
      </p:nvGrpSpPr>
      <p:grpSpPr>
        <a:xfrm>
          <a:off x="0" y="0"/>
          <a:ext cx="0" cy="0"/>
          <a:chOff x="0" y="0"/>
          <a:chExt cx="0" cy="0"/>
        </a:xfrm>
      </p:grpSpPr>
      <p:sp>
        <p:nvSpPr>
          <p:cNvPr id="124" name="Google Shape;124;p22"/>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5" name="Google Shape;125;p22"/>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2"/>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27" name="Google Shape;127;p22"/>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22"/>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29" name="Google Shape;129;p22"/>
          <p:cNvSpPr txBox="1"/>
          <p:nvPr>
            <p:ph idx="5" type="subTitle"/>
          </p:nvPr>
        </p:nvSpPr>
        <p:spPr>
          <a:xfrm>
            <a:off x="917950" y="5904750"/>
            <a:ext cx="6256800" cy="906600"/>
          </a:xfrm>
          <a:prstGeom prst="rect">
            <a:avLst/>
          </a:prstGeom>
          <a:solidFill>
            <a:schemeClr val="accent2"/>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0" name="Google Shape;130;p22"/>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31" name="Google Shape;131;p22"/>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2" name="Google Shape;132;p22"/>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33" name="Google Shape;13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23"/>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6" name="Google Shape;136;p23"/>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400"/>
            </a:lvl5pPr>
            <a:lvl6pPr indent="-381000" lvl="5" marL="2743200" rtl="0">
              <a:spcBef>
                <a:spcPts val="1200"/>
              </a:spcBef>
              <a:spcAft>
                <a:spcPts val="0"/>
              </a:spcAft>
              <a:buSzPts val="2400"/>
              <a:buChar char="–"/>
              <a:defRPr sz="2400"/>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37" name="Google Shape;137;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rtl="0">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140" name="Google Shape;140;p24"/>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2000"/>
              </a:spcBef>
              <a:spcAft>
                <a:spcPts val="0"/>
              </a:spcAft>
              <a:buNone/>
              <a:defRPr/>
            </a:lvl3pPr>
            <a:lvl4pPr lvl="3" rtl="0">
              <a:spcBef>
                <a:spcPts val="2000"/>
              </a:spcBef>
              <a:spcAft>
                <a:spcPts val="0"/>
              </a:spcAft>
              <a:buNone/>
              <a:defRPr/>
            </a:lvl4pPr>
            <a:lvl5pPr lvl="4" rtl="0">
              <a:spcBef>
                <a:spcPts val="2000"/>
              </a:spcBef>
              <a:spcAft>
                <a:spcPts val="0"/>
              </a:spcAft>
              <a:buNone/>
              <a:defRPr/>
            </a:lvl5pPr>
            <a:lvl6pPr lvl="5" rtl="0">
              <a:spcBef>
                <a:spcPts val="2000"/>
              </a:spcBef>
              <a:spcAft>
                <a:spcPts val="0"/>
              </a:spcAft>
              <a:buNone/>
              <a:defRPr/>
            </a:lvl6pPr>
            <a:lvl7pPr lvl="6" rtl="0">
              <a:spcBef>
                <a:spcPts val="2000"/>
              </a:spcBef>
              <a:spcAft>
                <a:spcPts val="0"/>
              </a:spcAft>
              <a:buNone/>
              <a:defRPr/>
            </a:lvl7pPr>
            <a:lvl8pPr lvl="7" rtl="0">
              <a:spcBef>
                <a:spcPts val="2000"/>
              </a:spcBef>
              <a:spcAft>
                <a:spcPts val="0"/>
              </a:spcAft>
              <a:buNone/>
              <a:defRPr/>
            </a:lvl8pPr>
            <a:lvl9pPr lvl="8" rtl="0">
              <a:spcBef>
                <a:spcPts val="2000"/>
              </a:spcBef>
              <a:spcAft>
                <a:spcPts val="2000"/>
              </a:spcAft>
              <a:buNone/>
              <a:defRPr/>
            </a:lvl9pPr>
          </a:lstStyle>
          <a:p/>
        </p:txBody>
      </p:sp>
      <p:pic>
        <p:nvPicPr>
          <p:cNvPr id="141" name="Google Shape;141;p2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25"/>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1600"/>
              <a:buNone/>
              <a:defRPr sz="16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Clr>
                <a:schemeClr val="dk1"/>
              </a:buClr>
              <a:buSzPts val="4400"/>
              <a:buFont typeface="Montserrat"/>
              <a:buNone/>
              <a:defRPr b="1" sz="4400">
                <a:solidFill>
                  <a:schemeClr val="dk1"/>
                </a:solidFill>
                <a:latin typeface="Montserrat"/>
                <a:ea typeface="Montserrat"/>
                <a:cs typeface="Montserrat"/>
                <a:sym typeface="Montserrat"/>
              </a:defRPr>
            </a:lvl1pPr>
            <a:lvl2pPr lvl="1"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2pPr>
            <a:lvl3pPr lvl="2"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3pPr>
            <a:lvl4pPr lvl="3"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4pPr>
            <a:lvl5pPr lvl="4"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5pPr>
            <a:lvl6pPr lvl="5"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6pPr>
            <a:lvl7pPr lvl="6"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7pPr>
            <a:lvl8pPr lvl="7"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8pPr>
            <a:lvl9pPr lvl="8" rtl="0">
              <a:spcBef>
                <a:spcPts val="0"/>
              </a:spcBef>
              <a:spcAft>
                <a:spcPts val="0"/>
              </a:spcAft>
              <a:buClr>
                <a:schemeClr val="dk1"/>
              </a:buClr>
              <a:buSzPts val="5600"/>
              <a:buFont typeface="Montserrat Medium"/>
              <a:buNone/>
              <a:defRPr sz="5600">
                <a:solidFill>
                  <a:schemeClr val="dk1"/>
                </a:solidFill>
                <a:latin typeface="Montserrat Medium"/>
                <a:ea typeface="Montserrat Medium"/>
                <a:cs typeface="Montserrat Medium"/>
                <a:sym typeface="Montserrat Medium"/>
              </a:defRPr>
            </a:lvl9pPr>
          </a:lstStyle>
          <a:p/>
        </p:txBody>
      </p:sp>
      <p:sp>
        <p:nvSpPr>
          <p:cNvPr id="77" name="Google Shape;77;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rtl="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rtl="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rtl="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rtl="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rtl="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78" name="Google Shape;78;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79" name="Google Shape;79;p14"/>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The events of 1857</a:t>
            </a:r>
            <a:endParaRPr>
              <a:solidFill>
                <a:srgbClr val="000000"/>
              </a:solidFill>
            </a:endParaRPr>
          </a:p>
        </p:txBody>
      </p:sp>
      <p:sp>
        <p:nvSpPr>
          <p:cNvPr id="151" name="Google Shape;151;p27"/>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History </a:t>
            </a:r>
            <a:endParaRPr>
              <a:solidFill>
                <a:srgbClr val="000000"/>
              </a:solidFill>
            </a:endParaRPr>
          </a:p>
          <a:p>
            <a:pPr indent="0" lvl="0" marL="0" rtl="0" algn="l">
              <a:spcBef>
                <a:spcPts val="2000"/>
              </a:spcBef>
              <a:spcAft>
                <a:spcPts val="2000"/>
              </a:spcAft>
              <a:buNone/>
            </a:pPr>
            <a:r>
              <a:rPr lang="en-GB">
                <a:solidFill>
                  <a:srgbClr val="000000"/>
                </a:solidFill>
              </a:rPr>
              <a:t>Lesson 2 of an enquiry of 4 lessons</a:t>
            </a:r>
            <a:endParaRPr>
              <a:solidFill>
                <a:srgbClr val="000000"/>
              </a:solidFill>
            </a:endParaRPr>
          </a:p>
        </p:txBody>
      </p:sp>
      <p:sp>
        <p:nvSpPr>
          <p:cNvPr id="152" name="Google Shape;152;p27"/>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000000"/>
                </a:solidFill>
              </a:rPr>
              <a:t>Mr Arscott</a:t>
            </a:r>
            <a:endParaRPr>
              <a:solidFill>
                <a:srgbClr val="000000"/>
              </a:solidFill>
            </a:endParaRPr>
          </a:p>
        </p:txBody>
      </p:sp>
      <p:sp>
        <p:nvSpPr>
          <p:cNvPr id="153" name="Google Shape;153;p27"/>
          <p:cNvSpPr txBox="1"/>
          <p:nvPr/>
        </p:nvSpPr>
        <p:spPr>
          <a:xfrm>
            <a:off x="917950" y="526010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600">
                <a:latin typeface="Montserrat"/>
                <a:ea typeface="Montserrat"/>
                <a:cs typeface="Montserrat"/>
                <a:sym typeface="Montserrat"/>
              </a:rPr>
              <a:t>Enquiry: Why does it matter what we call the 1857 conflict in India?</a:t>
            </a:r>
            <a:endParaRPr sz="3600">
              <a:latin typeface="Montserrat"/>
              <a:ea typeface="Montserrat"/>
              <a:cs typeface="Montserrat"/>
              <a:sym typeface="Montserrat"/>
            </a:endParaRPr>
          </a:p>
        </p:txBody>
      </p:sp>
      <p:sp>
        <p:nvSpPr>
          <p:cNvPr id="154" name="Google Shape;154;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60" name="Google Shape;160;p28"/>
          <p:cNvSpPr txBox="1"/>
          <p:nvPr>
            <p:ph idx="1" type="body"/>
          </p:nvPr>
        </p:nvSpPr>
        <p:spPr>
          <a:xfrm>
            <a:off x="752100" y="1478050"/>
            <a:ext cx="16911000" cy="8113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Before 1857, many Indians had been growing uncomfortable with changes the East India Company was trying to make to the lands they controlled. It was felt that British attempts to ‘civilise’ India were attempts to change the ancient religions of India. Some Indians feared the British would force Hindus and Muslims to </a:t>
            </a:r>
            <a:r>
              <a:rPr b="1" lang="en-GB"/>
              <a:t>convert </a:t>
            </a:r>
            <a:r>
              <a:rPr lang="en-GB"/>
              <a:t>to Christianity. Furthermore, there were also long-term concerns that the Company was ruling India badly. In 1770 there had been a major </a:t>
            </a:r>
            <a:r>
              <a:rPr b="1" lang="en-GB"/>
              <a:t>famine </a:t>
            </a:r>
            <a:r>
              <a:rPr lang="en-GB"/>
              <a:t>in an area called Bengal. As a result a third of the population of Bengal had died. </a:t>
            </a:r>
            <a:endParaRPr/>
          </a:p>
          <a:p>
            <a:pPr indent="0" lvl="0" marL="0" rtl="0" algn="l">
              <a:spcBef>
                <a:spcPts val="2000"/>
              </a:spcBef>
              <a:spcAft>
                <a:spcPts val="0"/>
              </a:spcAft>
              <a:buNone/>
            </a:pPr>
            <a:r>
              <a:rPr lang="en-GB"/>
              <a:t>Shortly before 1857, a new type of gun had been issued to the sepoys. The gun was called the Enfield rifle and in order for it to be loaded a cartridge had to be bitten into by soldiers. A rumour spread around some sepoys that the cartridges contained cow and pig fat. As there are Hindu and Muslim rules around consuming beef and pork some sepoys refused to bite into the cartridges. </a:t>
            </a:r>
            <a:endParaRPr/>
          </a:p>
          <a:p>
            <a:pPr indent="0" lvl="0" marL="0" rtl="0" algn="l">
              <a:spcBef>
                <a:spcPts val="2000"/>
              </a:spcBef>
              <a:spcAft>
                <a:spcPts val="2000"/>
              </a:spcAft>
              <a:buNone/>
            </a:pPr>
            <a:r>
              <a:t/>
            </a:r>
            <a:endParaRPr/>
          </a:p>
        </p:txBody>
      </p:sp>
      <p:sp>
        <p:nvSpPr>
          <p:cNvPr id="161" name="Google Shape;161;p28"/>
          <p:cNvSpPr txBox="1"/>
          <p:nvPr/>
        </p:nvSpPr>
        <p:spPr>
          <a:xfrm>
            <a:off x="447300" y="28045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Causes of the conflict</a:t>
            </a:r>
            <a:endParaRPr b="1" sz="2800"/>
          </a:p>
        </p:txBody>
      </p:sp>
      <p:sp>
        <p:nvSpPr>
          <p:cNvPr id="162" name="Google Shape;162;p28"/>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68" name="Google Shape;168;p29"/>
          <p:cNvSpPr txBox="1"/>
          <p:nvPr>
            <p:ph idx="1" type="body"/>
          </p:nvPr>
        </p:nvSpPr>
        <p:spPr>
          <a:xfrm>
            <a:off x="765550" y="1453850"/>
            <a:ext cx="15957600" cy="8091600"/>
          </a:xfrm>
          <a:prstGeom prst="rect">
            <a:avLst/>
          </a:prstGeom>
        </p:spPr>
        <p:txBody>
          <a:bodyPr anchorCtr="0" anchor="t" bIns="0" lIns="0" spcFirstLastPara="1" rIns="0" wrap="square" tIns="0">
            <a:noAutofit/>
          </a:bodyPr>
          <a:lstStyle/>
          <a:p>
            <a:pPr indent="0" lvl="0" marL="0" rtl="0" algn="l">
              <a:lnSpc>
                <a:spcPct val="140000"/>
              </a:lnSpc>
              <a:spcBef>
                <a:spcPts val="2000"/>
              </a:spcBef>
              <a:spcAft>
                <a:spcPts val="0"/>
              </a:spcAft>
              <a:buNone/>
            </a:pPr>
            <a:r>
              <a:rPr lang="en-GB" sz="3600"/>
              <a:t>In April 1857, in a town called Meerut, a group of 85 sepoys refused to follow orders over concerns about the cartridges. These soldiers were then arrested. The next day civilians in the town of Meerut started to protest about the harsh punishment for the sepoys. In the evening, sepoys then </a:t>
            </a:r>
            <a:r>
              <a:rPr b="1" lang="en-GB" sz="3600"/>
              <a:t>rebelled </a:t>
            </a:r>
            <a:r>
              <a:rPr lang="en-GB" sz="3600"/>
              <a:t>against their British officers and fired on them. The rebel sepoys then broke into the prison and released the 85 sepoys who were arrested the day before. The British fort was then destroyed and any British officers who had not been killed fled. </a:t>
            </a:r>
            <a:endParaRPr sz="3600"/>
          </a:p>
          <a:p>
            <a:pPr indent="0" lvl="0" marL="0" rtl="0" algn="l">
              <a:lnSpc>
                <a:spcPct val="140000"/>
              </a:lnSpc>
              <a:spcBef>
                <a:spcPts val="2000"/>
              </a:spcBef>
              <a:spcAft>
                <a:spcPts val="0"/>
              </a:spcAft>
              <a:buNone/>
            </a:pPr>
            <a:r>
              <a:t/>
            </a:r>
            <a:endParaRPr sz="3400"/>
          </a:p>
          <a:p>
            <a:pPr indent="0" lvl="0" marL="0" rtl="0" algn="l">
              <a:lnSpc>
                <a:spcPct val="140000"/>
              </a:lnSpc>
              <a:spcBef>
                <a:spcPts val="2000"/>
              </a:spcBef>
              <a:spcAft>
                <a:spcPts val="2000"/>
              </a:spcAft>
              <a:buNone/>
            </a:pPr>
            <a:r>
              <a:t/>
            </a:r>
            <a:endParaRPr b="1" sz="3400"/>
          </a:p>
        </p:txBody>
      </p:sp>
      <p:sp>
        <p:nvSpPr>
          <p:cNvPr id="169" name="Google Shape;169;p29"/>
          <p:cNvSpPr txBox="1"/>
          <p:nvPr/>
        </p:nvSpPr>
        <p:spPr>
          <a:xfrm>
            <a:off x="550800" y="36745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Meerut</a:t>
            </a:r>
            <a:endParaRPr b="1" sz="4400">
              <a:latin typeface="Montserrat"/>
              <a:ea typeface="Montserrat"/>
              <a:cs typeface="Montserrat"/>
              <a:sym typeface="Montserrat"/>
            </a:endParaRPr>
          </a:p>
        </p:txBody>
      </p:sp>
      <p:sp>
        <p:nvSpPr>
          <p:cNvPr id="170" name="Google Shape;170;p29"/>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76" name="Google Shape;176;p30"/>
          <p:cNvSpPr txBox="1"/>
          <p:nvPr>
            <p:ph idx="1" type="body"/>
          </p:nvPr>
        </p:nvSpPr>
        <p:spPr>
          <a:xfrm>
            <a:off x="849000" y="1416900"/>
            <a:ext cx="16312200" cy="7758000"/>
          </a:xfrm>
          <a:prstGeom prst="rect">
            <a:avLst/>
          </a:prstGeom>
        </p:spPr>
        <p:txBody>
          <a:bodyPr anchorCtr="0" anchor="t" bIns="0" lIns="0" spcFirstLastPara="1" rIns="0" wrap="square" tIns="0">
            <a:noAutofit/>
          </a:bodyPr>
          <a:lstStyle/>
          <a:p>
            <a:pPr indent="0" lvl="0" marL="0" rtl="0" algn="l">
              <a:lnSpc>
                <a:spcPct val="140000"/>
              </a:lnSpc>
              <a:spcBef>
                <a:spcPts val="2000"/>
              </a:spcBef>
              <a:spcAft>
                <a:spcPts val="0"/>
              </a:spcAft>
              <a:buNone/>
            </a:pPr>
            <a:r>
              <a:rPr lang="en-GB" sz="3600"/>
              <a:t>Having successfully rebelled against the British in Meerut, the sepoys now started to march towards the ancient capital of Delhi. Here the Sepoys declared a descendent of the Mughals the new Emperor of India.  News of the rebellion quickly spread to other parts of India. There were three army regiments near Delhi. The sepoys in these regiments either fled to join the rebellion or refused to follow orders from British officers to attack the rebels. It looked like the East India Company was losing control as sepoys and civilian rioters started killing Europeans and Christian Indians in Delhi. </a:t>
            </a:r>
            <a:endParaRPr sz="3600"/>
          </a:p>
          <a:p>
            <a:pPr indent="0" lvl="0" marL="0" rtl="0" algn="l">
              <a:lnSpc>
                <a:spcPct val="140000"/>
              </a:lnSpc>
              <a:spcBef>
                <a:spcPts val="2000"/>
              </a:spcBef>
              <a:spcAft>
                <a:spcPts val="2000"/>
              </a:spcAft>
              <a:buNone/>
            </a:pPr>
            <a:r>
              <a:t/>
            </a:r>
            <a:endParaRPr/>
          </a:p>
        </p:txBody>
      </p:sp>
      <p:sp>
        <p:nvSpPr>
          <p:cNvPr id="177" name="Google Shape;177;p30"/>
          <p:cNvSpPr txBox="1"/>
          <p:nvPr/>
        </p:nvSpPr>
        <p:spPr>
          <a:xfrm>
            <a:off x="578900" y="23460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The conflict spreads</a:t>
            </a:r>
            <a:endParaRPr b="1" sz="4400">
              <a:latin typeface="Montserrat"/>
              <a:ea typeface="Montserrat"/>
              <a:cs typeface="Montserrat"/>
              <a:sym typeface="Montserrat"/>
            </a:endParaRPr>
          </a:p>
        </p:txBody>
      </p:sp>
      <p:sp>
        <p:nvSpPr>
          <p:cNvPr id="178" name="Google Shape;178;p30"/>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84" name="Google Shape;184;p31"/>
          <p:cNvSpPr txBox="1"/>
          <p:nvPr>
            <p:ph idx="1" type="body"/>
          </p:nvPr>
        </p:nvSpPr>
        <p:spPr>
          <a:xfrm>
            <a:off x="738300" y="1345175"/>
            <a:ext cx="16811400" cy="8130600"/>
          </a:xfrm>
          <a:prstGeom prst="rect">
            <a:avLst/>
          </a:prstGeom>
        </p:spPr>
        <p:txBody>
          <a:bodyPr anchorCtr="0" anchor="t" bIns="0" lIns="0" spcFirstLastPara="1" rIns="0" wrap="square" tIns="0">
            <a:noAutofit/>
          </a:bodyPr>
          <a:lstStyle/>
          <a:p>
            <a:pPr indent="0" lvl="0" marL="0" rtl="0" algn="l">
              <a:lnSpc>
                <a:spcPct val="140000"/>
              </a:lnSpc>
              <a:spcBef>
                <a:spcPts val="2000"/>
              </a:spcBef>
              <a:spcAft>
                <a:spcPts val="0"/>
              </a:spcAft>
              <a:buNone/>
            </a:pPr>
            <a:r>
              <a:rPr lang="en-GB"/>
              <a:t>It is difficult to know exactly what happened next. Across northern and central India, the East India Company effectively lost control. However, the extent to which this happened differed from region to region. What happened in the state of Jhansi reveals how complicated the conflict was. Jhansi was ruled by a queen called Lakshmibai. At first she </a:t>
            </a:r>
            <a:r>
              <a:rPr lang="en-GB" u="sng"/>
              <a:t>supported </a:t>
            </a:r>
            <a:r>
              <a:rPr lang="en-GB"/>
              <a:t>the British against rebel sepoys who tried to attack Jhansi. Rebel sepoys carried out a massacre of British soldiers and their families in June 1857. Then between August 1857 and January 1858, Lakshmibai managed to keep Jhansi </a:t>
            </a:r>
            <a:r>
              <a:rPr lang="en-GB" u="sng"/>
              <a:t>out of the conflict</a:t>
            </a:r>
            <a:r>
              <a:rPr lang="en-GB"/>
              <a:t>. During 1858, the British attempted to crush the entire rebellion and regain control. When they returned to Jhansi in March 1858, Lakshmibai declared Jhansi was independent. She then </a:t>
            </a:r>
            <a:r>
              <a:rPr lang="en-GB" u="sng"/>
              <a:t>fought against</a:t>
            </a:r>
            <a:r>
              <a:rPr lang="en-GB"/>
              <a:t> British troops first in Jhansi and then with other rebel leaders until she was killed in June 1858. </a:t>
            </a:r>
            <a:endParaRPr/>
          </a:p>
          <a:p>
            <a:pPr indent="0" lvl="0" marL="0" rtl="0" algn="l">
              <a:lnSpc>
                <a:spcPct val="140000"/>
              </a:lnSpc>
              <a:spcBef>
                <a:spcPts val="2000"/>
              </a:spcBef>
              <a:spcAft>
                <a:spcPts val="2000"/>
              </a:spcAft>
              <a:buNone/>
            </a:pPr>
            <a:r>
              <a:t/>
            </a:r>
            <a:endParaRPr/>
          </a:p>
        </p:txBody>
      </p:sp>
      <p:sp>
        <p:nvSpPr>
          <p:cNvPr id="185" name="Google Shape;185;p31"/>
          <p:cNvSpPr txBox="1"/>
          <p:nvPr/>
        </p:nvSpPr>
        <p:spPr>
          <a:xfrm>
            <a:off x="640200" y="34150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Lakshmibai of Jhansi</a:t>
            </a:r>
            <a:endParaRPr b="1"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91" name="Google Shape;191;p32"/>
          <p:cNvSpPr txBox="1"/>
          <p:nvPr>
            <p:ph idx="1" type="body"/>
          </p:nvPr>
        </p:nvSpPr>
        <p:spPr>
          <a:xfrm>
            <a:off x="606000" y="1783800"/>
            <a:ext cx="15869400" cy="6413700"/>
          </a:xfrm>
          <a:prstGeom prst="rect">
            <a:avLst/>
          </a:prstGeom>
        </p:spPr>
        <p:txBody>
          <a:bodyPr anchorCtr="0" anchor="t" bIns="0" lIns="0" spcFirstLastPara="1" rIns="0" wrap="square" tIns="0">
            <a:noAutofit/>
          </a:bodyPr>
          <a:lstStyle/>
          <a:p>
            <a:pPr indent="0" lvl="0" marL="0" rtl="0" algn="l">
              <a:lnSpc>
                <a:spcPct val="140000"/>
              </a:lnSpc>
              <a:spcBef>
                <a:spcPts val="2000"/>
              </a:spcBef>
              <a:spcAft>
                <a:spcPts val="0"/>
              </a:spcAft>
              <a:buNone/>
            </a:pPr>
            <a:r>
              <a:rPr lang="en-GB" sz="3400"/>
              <a:t>Within a year, the rebellion was over and the British had regained control. Soldiers from Britain and sepoys from loyal states fought together against the rebels. When the British Indian Army retook an area they executed anyone suspected of supporting the rebellion without a trial. Executions were designed to scare anyone from rebelling in the future. </a:t>
            </a:r>
            <a:endParaRPr sz="3400"/>
          </a:p>
          <a:p>
            <a:pPr indent="0" lvl="0" marL="0" rtl="0" algn="l">
              <a:lnSpc>
                <a:spcPct val="140000"/>
              </a:lnSpc>
              <a:spcBef>
                <a:spcPts val="2000"/>
              </a:spcBef>
              <a:spcAft>
                <a:spcPts val="0"/>
              </a:spcAft>
              <a:buNone/>
            </a:pPr>
            <a:r>
              <a:rPr lang="en-GB" sz="3400"/>
              <a:t>From 1858, the British government ended the East India Company’s rule of India and took over itself.</a:t>
            </a:r>
            <a:endParaRPr sz="3400"/>
          </a:p>
          <a:p>
            <a:pPr indent="0" lvl="0" marL="0" rtl="0" algn="l">
              <a:lnSpc>
                <a:spcPct val="140000"/>
              </a:lnSpc>
              <a:spcBef>
                <a:spcPts val="2000"/>
              </a:spcBef>
              <a:spcAft>
                <a:spcPts val="2000"/>
              </a:spcAft>
              <a:buNone/>
            </a:pPr>
            <a:r>
              <a:t/>
            </a:r>
            <a:endParaRPr/>
          </a:p>
        </p:txBody>
      </p:sp>
      <p:sp>
        <p:nvSpPr>
          <p:cNvPr id="192" name="Google Shape;192;p32"/>
          <p:cNvSpPr txBox="1"/>
          <p:nvPr/>
        </p:nvSpPr>
        <p:spPr>
          <a:xfrm>
            <a:off x="501700" y="502250"/>
            <a:ext cx="10803600" cy="1045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2000"/>
              </a:spcAft>
              <a:buNone/>
            </a:pPr>
            <a:r>
              <a:rPr b="1" lang="en-GB" sz="4400">
                <a:latin typeface="Montserrat"/>
                <a:ea typeface="Montserrat"/>
                <a:cs typeface="Montserrat"/>
                <a:sym typeface="Montserrat"/>
              </a:rPr>
              <a:t>End of the conflict</a:t>
            </a:r>
            <a:endParaRPr b="1"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1017900" y="570450"/>
            <a:ext cx="32904000" cy="325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Glossary</a:t>
            </a:r>
            <a:endParaRPr>
              <a:solidFill>
                <a:srgbClr val="000000"/>
              </a:solidFill>
            </a:endParaRPr>
          </a:p>
        </p:txBody>
      </p:sp>
      <p:sp>
        <p:nvSpPr>
          <p:cNvPr id="198" name="Google Shape;198;p33"/>
          <p:cNvSpPr txBox="1"/>
          <p:nvPr/>
        </p:nvSpPr>
        <p:spPr>
          <a:xfrm>
            <a:off x="806100" y="2270400"/>
            <a:ext cx="16942200" cy="6482400"/>
          </a:xfrm>
          <a:prstGeom prst="rect">
            <a:avLst/>
          </a:prstGeom>
          <a:noFill/>
          <a:ln>
            <a:noFill/>
          </a:ln>
        </p:spPr>
        <p:txBody>
          <a:bodyPr anchorCtr="0" anchor="t" bIns="182850" lIns="182850" spcFirstLastPara="1" rIns="182850" wrap="square" tIns="182850">
            <a:noAutofit/>
          </a:bodyPr>
          <a:lstStyle/>
          <a:p>
            <a:pPr indent="0" lvl="0" marL="0" rtl="0" algn="l">
              <a:lnSpc>
                <a:spcPct val="150000"/>
              </a:lnSpc>
              <a:spcBef>
                <a:spcPts val="0"/>
              </a:spcBef>
              <a:spcAft>
                <a:spcPts val="0"/>
              </a:spcAft>
              <a:buNone/>
            </a:pPr>
            <a:r>
              <a:rPr b="1" lang="en-GB" sz="3600">
                <a:latin typeface="Montserrat"/>
                <a:ea typeface="Montserrat"/>
                <a:cs typeface="Montserrat"/>
                <a:sym typeface="Montserrat"/>
              </a:rPr>
              <a:t>Convert: </a:t>
            </a:r>
            <a:r>
              <a:rPr lang="en-GB" sz="3600">
                <a:latin typeface="Montserrat"/>
                <a:ea typeface="Montserrat"/>
                <a:cs typeface="Montserrat"/>
                <a:sym typeface="Montserrat"/>
              </a:rPr>
              <a:t>to change from one religion to another</a:t>
            </a:r>
            <a:endParaRPr sz="3600">
              <a:latin typeface="Montserrat"/>
              <a:ea typeface="Montserrat"/>
              <a:cs typeface="Montserrat"/>
              <a:sym typeface="Montserrat"/>
            </a:endParaRPr>
          </a:p>
          <a:p>
            <a:pPr indent="0" lvl="0" marL="0" rtl="0" algn="l">
              <a:lnSpc>
                <a:spcPct val="150000"/>
              </a:lnSpc>
              <a:spcBef>
                <a:spcPts val="0"/>
              </a:spcBef>
              <a:spcAft>
                <a:spcPts val="0"/>
              </a:spcAft>
              <a:buNone/>
            </a:pPr>
            <a:r>
              <a:rPr b="1" lang="en-GB" sz="3600">
                <a:latin typeface="Montserrat"/>
                <a:ea typeface="Montserrat"/>
                <a:cs typeface="Montserrat"/>
                <a:sym typeface="Montserrat"/>
              </a:rPr>
              <a:t>Famine: </a:t>
            </a:r>
            <a:r>
              <a:rPr lang="en-GB" sz="3600">
                <a:latin typeface="Montserrat"/>
                <a:ea typeface="Montserrat"/>
                <a:cs typeface="Montserrat"/>
                <a:sym typeface="Montserrat"/>
              </a:rPr>
              <a:t>a period with extreme food shortages</a:t>
            </a:r>
            <a:endParaRPr sz="3600">
              <a:latin typeface="Montserrat"/>
              <a:ea typeface="Montserrat"/>
              <a:cs typeface="Montserrat"/>
              <a:sym typeface="Montserrat"/>
            </a:endParaRPr>
          </a:p>
          <a:p>
            <a:pPr indent="0" lvl="0" marL="0" rtl="0" algn="l">
              <a:lnSpc>
                <a:spcPct val="150000"/>
              </a:lnSpc>
              <a:spcBef>
                <a:spcPts val="0"/>
              </a:spcBef>
              <a:spcAft>
                <a:spcPts val="0"/>
              </a:spcAft>
              <a:buNone/>
            </a:pPr>
            <a:r>
              <a:rPr b="1" lang="en-GB" sz="3600">
                <a:latin typeface="Montserrat"/>
                <a:ea typeface="Montserrat"/>
                <a:cs typeface="Montserrat"/>
                <a:sym typeface="Montserrat"/>
              </a:rPr>
              <a:t>Rebel (verb): </a:t>
            </a:r>
            <a:r>
              <a:rPr lang="en-GB" sz="3600">
                <a:latin typeface="Montserrat"/>
                <a:ea typeface="Montserrat"/>
                <a:cs typeface="Montserrat"/>
                <a:sym typeface="Montserrat"/>
              </a:rPr>
              <a:t>to rise up against authorities and refuse to follow orders</a:t>
            </a:r>
            <a:endParaRPr sz="3600">
              <a:latin typeface="Montserrat"/>
              <a:ea typeface="Montserrat"/>
              <a:cs typeface="Montserrat"/>
              <a:sym typeface="Montserrat"/>
            </a:endParaRPr>
          </a:p>
          <a:p>
            <a:pPr indent="914400" lvl="0" marL="0" rtl="0" algn="l">
              <a:lnSpc>
                <a:spcPct val="150000"/>
              </a:lnSpc>
              <a:spcBef>
                <a:spcPts val="0"/>
              </a:spcBef>
              <a:spcAft>
                <a:spcPts val="0"/>
              </a:spcAft>
              <a:buNone/>
            </a:pPr>
            <a:r>
              <a:rPr lang="en-GB" sz="3600">
                <a:latin typeface="Montserrat"/>
                <a:ea typeface="Montserrat"/>
                <a:cs typeface="Montserrat"/>
                <a:sym typeface="Montserrat"/>
              </a:rPr>
              <a:t>For example: </a:t>
            </a:r>
            <a:r>
              <a:rPr i="1" lang="en-GB" sz="3600">
                <a:latin typeface="Montserrat"/>
                <a:ea typeface="Montserrat"/>
                <a:cs typeface="Montserrat"/>
                <a:sym typeface="Montserrat"/>
              </a:rPr>
              <a:t>The sepoys rebelled against the British in Meerut</a:t>
            </a:r>
            <a:endParaRPr i="1" sz="3600">
              <a:latin typeface="Montserrat"/>
              <a:ea typeface="Montserrat"/>
              <a:cs typeface="Montserrat"/>
              <a:sym typeface="Montserrat"/>
            </a:endParaRPr>
          </a:p>
          <a:p>
            <a:pPr indent="0" lvl="0" marL="0" rtl="0" algn="l">
              <a:lnSpc>
                <a:spcPct val="150000"/>
              </a:lnSpc>
              <a:spcBef>
                <a:spcPts val="0"/>
              </a:spcBef>
              <a:spcAft>
                <a:spcPts val="0"/>
              </a:spcAft>
              <a:buNone/>
            </a:pPr>
            <a:r>
              <a:rPr b="1" lang="en-GB" sz="3600">
                <a:latin typeface="Montserrat"/>
                <a:ea typeface="Montserrat"/>
                <a:cs typeface="Montserrat"/>
                <a:sym typeface="Montserrat"/>
              </a:rPr>
              <a:t>Rebel (noun): </a:t>
            </a:r>
            <a:r>
              <a:rPr lang="en-GB" sz="3600">
                <a:latin typeface="Montserrat"/>
                <a:ea typeface="Montserrat"/>
                <a:cs typeface="Montserrat"/>
                <a:sym typeface="Montserrat"/>
              </a:rPr>
              <a:t>someone who rises up against authorities</a:t>
            </a:r>
            <a:endParaRPr sz="3600">
              <a:latin typeface="Montserrat"/>
              <a:ea typeface="Montserrat"/>
              <a:cs typeface="Montserrat"/>
              <a:sym typeface="Montserrat"/>
            </a:endParaRPr>
          </a:p>
          <a:p>
            <a:pPr indent="0" lvl="0" marL="0" rtl="0" algn="l">
              <a:lnSpc>
                <a:spcPct val="150000"/>
              </a:lnSpc>
              <a:spcBef>
                <a:spcPts val="0"/>
              </a:spcBef>
              <a:spcAft>
                <a:spcPts val="0"/>
              </a:spcAft>
              <a:buNone/>
            </a:pPr>
            <a:r>
              <a:rPr lang="en-GB" sz="3600">
                <a:latin typeface="Montserrat"/>
                <a:ea typeface="Montserrat"/>
                <a:cs typeface="Montserrat"/>
                <a:sym typeface="Montserrat"/>
              </a:rPr>
              <a:t>	For example: </a:t>
            </a:r>
            <a:r>
              <a:rPr i="1" lang="en-GB" sz="3600">
                <a:latin typeface="Montserrat"/>
                <a:ea typeface="Montserrat"/>
                <a:cs typeface="Montserrat"/>
                <a:sym typeface="Montserrat"/>
              </a:rPr>
              <a:t>The rebels killed British women and children in Delhi</a:t>
            </a:r>
            <a:endParaRPr i="1" sz="3600">
              <a:latin typeface="Montserrat"/>
              <a:ea typeface="Montserrat"/>
              <a:cs typeface="Montserrat"/>
              <a:sym typeface="Montserrat"/>
            </a:endParaRPr>
          </a:p>
          <a:p>
            <a:pPr indent="0" lvl="0" marL="0" rtl="0" algn="l">
              <a:lnSpc>
                <a:spcPct val="150000"/>
              </a:lnSpc>
              <a:spcBef>
                <a:spcPts val="0"/>
              </a:spcBef>
              <a:spcAft>
                <a:spcPts val="0"/>
              </a:spcAft>
              <a:buNone/>
            </a:pPr>
            <a:r>
              <a:rPr b="1" lang="en-GB" sz="3600">
                <a:latin typeface="Montserrat"/>
                <a:ea typeface="Montserrat"/>
                <a:cs typeface="Montserrat"/>
                <a:sym typeface="Montserrat"/>
              </a:rPr>
              <a:t>Regiments: </a:t>
            </a:r>
            <a:r>
              <a:rPr lang="en-GB" sz="3600">
                <a:latin typeface="Montserrat"/>
                <a:ea typeface="Montserrat"/>
                <a:cs typeface="Montserrat"/>
                <a:sym typeface="Montserrat"/>
              </a:rPr>
              <a:t>a large group of soldiers who train to fight together</a:t>
            </a:r>
            <a:endParaRPr sz="3600">
              <a:latin typeface="Montserrat"/>
              <a:ea typeface="Montserrat"/>
              <a:cs typeface="Montserrat"/>
              <a:sym typeface="Montserrat"/>
            </a:endParaRPr>
          </a:p>
        </p:txBody>
      </p:sp>
      <p:sp>
        <p:nvSpPr>
          <p:cNvPr id="199" name="Google Shape;199;p33"/>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205" name="Google Shape;205;p34"/>
          <p:cNvSpPr txBox="1"/>
          <p:nvPr>
            <p:ph type="title"/>
          </p:nvPr>
        </p:nvSpPr>
        <p:spPr>
          <a:xfrm>
            <a:off x="917950" y="2804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600">
                <a:solidFill>
                  <a:srgbClr val="000000"/>
                </a:solidFill>
              </a:rPr>
              <a:t>Comprehension Questions</a:t>
            </a:r>
            <a:endParaRPr sz="5600">
              <a:solidFill>
                <a:srgbClr val="000000"/>
              </a:solidFill>
            </a:endParaRPr>
          </a:p>
        </p:txBody>
      </p:sp>
      <p:sp>
        <p:nvSpPr>
          <p:cNvPr id="206" name="Google Shape;206;p34"/>
          <p:cNvSpPr txBox="1"/>
          <p:nvPr>
            <p:ph idx="1" type="body"/>
          </p:nvPr>
        </p:nvSpPr>
        <p:spPr>
          <a:xfrm>
            <a:off x="917950" y="1352300"/>
            <a:ext cx="16452000" cy="7925400"/>
          </a:xfrm>
          <a:prstGeom prst="rect">
            <a:avLst/>
          </a:prstGeom>
        </p:spPr>
        <p:txBody>
          <a:bodyPr anchorCtr="0" anchor="t" bIns="0" lIns="0" spcFirstLastPara="1" rIns="0" wrap="square" tIns="0">
            <a:noAutofit/>
          </a:bodyPr>
          <a:lstStyle/>
          <a:p>
            <a:pPr indent="-698500" lvl="0" marL="914400" rtl="0" algn="l">
              <a:lnSpc>
                <a:spcPct val="100000"/>
              </a:lnSpc>
              <a:spcBef>
                <a:spcPts val="0"/>
              </a:spcBef>
              <a:spcAft>
                <a:spcPts val="0"/>
              </a:spcAft>
              <a:buClr>
                <a:srgbClr val="000000"/>
              </a:buClr>
              <a:buSzPts val="3800"/>
              <a:buAutoNum type="arabicPeriod"/>
            </a:pPr>
            <a:r>
              <a:rPr lang="en-GB" sz="3800">
                <a:solidFill>
                  <a:srgbClr val="000000"/>
                </a:solidFill>
              </a:rPr>
              <a:t>What religion did many Indians fear the East India Company was trying to spread?</a:t>
            </a:r>
            <a:endParaRPr sz="3800">
              <a:solidFill>
                <a:srgbClr val="000000"/>
              </a:solidFill>
            </a:endParaRPr>
          </a:p>
          <a:p>
            <a:pPr indent="0" lvl="0" marL="0" rtl="0" algn="l">
              <a:lnSpc>
                <a:spcPct val="100000"/>
              </a:lnSpc>
              <a:spcBef>
                <a:spcPts val="0"/>
              </a:spcBef>
              <a:spcAft>
                <a:spcPts val="0"/>
              </a:spcAft>
              <a:buNone/>
            </a:pPr>
            <a:r>
              <a:t/>
            </a:r>
            <a:endParaRPr sz="3800">
              <a:solidFill>
                <a:srgbClr val="000000"/>
              </a:solidFill>
            </a:endParaRPr>
          </a:p>
          <a:p>
            <a:pPr indent="0" lvl="0" marL="0" rtl="0" algn="l">
              <a:lnSpc>
                <a:spcPct val="100000"/>
              </a:lnSpc>
              <a:spcBef>
                <a:spcPts val="0"/>
              </a:spcBef>
              <a:spcAft>
                <a:spcPts val="0"/>
              </a:spcAft>
              <a:buNone/>
            </a:pPr>
            <a:r>
              <a:rPr lang="en-GB" sz="3800" u="sng">
                <a:solidFill>
                  <a:srgbClr val="000000"/>
                </a:solidFill>
              </a:rPr>
              <a:t>Sentence starter:</a:t>
            </a:r>
            <a:r>
              <a:rPr lang="en-GB" sz="3800">
                <a:solidFill>
                  <a:srgbClr val="000000"/>
                </a:solidFill>
              </a:rPr>
              <a:t>  Many Indians feared the East India Company was trying to convert people to….</a:t>
            </a:r>
            <a:endParaRPr sz="3800">
              <a:solidFill>
                <a:srgbClr val="000000"/>
              </a:solidFill>
            </a:endParaRPr>
          </a:p>
          <a:p>
            <a:pPr indent="0" lvl="0" marL="0" rtl="0" algn="l">
              <a:lnSpc>
                <a:spcPct val="100000"/>
              </a:lnSpc>
              <a:spcBef>
                <a:spcPts val="0"/>
              </a:spcBef>
              <a:spcAft>
                <a:spcPts val="0"/>
              </a:spcAft>
              <a:buNone/>
            </a:pPr>
            <a:r>
              <a:t/>
            </a:r>
            <a:endParaRPr sz="3800">
              <a:solidFill>
                <a:srgbClr val="000000"/>
              </a:solidFill>
            </a:endParaRPr>
          </a:p>
          <a:p>
            <a:pPr indent="-698500" lvl="0" marL="914400" rtl="0" algn="l">
              <a:lnSpc>
                <a:spcPct val="100000"/>
              </a:lnSpc>
              <a:spcBef>
                <a:spcPts val="0"/>
              </a:spcBef>
              <a:spcAft>
                <a:spcPts val="0"/>
              </a:spcAft>
              <a:buClr>
                <a:srgbClr val="000000"/>
              </a:buClr>
              <a:buSzPts val="3800"/>
              <a:buAutoNum type="arabicPeriod"/>
            </a:pPr>
            <a:r>
              <a:rPr lang="en-GB" sz="3800">
                <a:solidFill>
                  <a:srgbClr val="000000"/>
                </a:solidFill>
              </a:rPr>
              <a:t>Why did some sepoys feel uncomfortable about using the new Enfield rifles?</a:t>
            </a:r>
            <a:endParaRPr sz="3800">
              <a:solidFill>
                <a:srgbClr val="000000"/>
              </a:solidFill>
            </a:endParaRPr>
          </a:p>
          <a:p>
            <a:pPr indent="-698500" lvl="0" marL="914400" rtl="0" algn="l">
              <a:lnSpc>
                <a:spcPct val="100000"/>
              </a:lnSpc>
              <a:spcBef>
                <a:spcPts val="0"/>
              </a:spcBef>
              <a:spcAft>
                <a:spcPts val="0"/>
              </a:spcAft>
              <a:buClr>
                <a:srgbClr val="000000"/>
              </a:buClr>
              <a:buSzPts val="3800"/>
              <a:buAutoNum type="arabicPeriod"/>
            </a:pPr>
            <a:r>
              <a:rPr lang="en-GB" sz="3800">
                <a:solidFill>
                  <a:srgbClr val="000000"/>
                </a:solidFill>
              </a:rPr>
              <a:t>Where did the rebel sepoys go after destroying the British fort in Meerut?</a:t>
            </a:r>
            <a:endParaRPr sz="3800">
              <a:solidFill>
                <a:srgbClr val="000000"/>
              </a:solidFill>
            </a:endParaRPr>
          </a:p>
          <a:p>
            <a:pPr indent="-698500" lvl="0" marL="914400" rtl="0" algn="l">
              <a:lnSpc>
                <a:spcPct val="100000"/>
              </a:lnSpc>
              <a:spcBef>
                <a:spcPts val="0"/>
              </a:spcBef>
              <a:spcAft>
                <a:spcPts val="0"/>
              </a:spcAft>
              <a:buClr>
                <a:srgbClr val="000000"/>
              </a:buClr>
              <a:buSzPts val="3800"/>
              <a:buAutoNum type="arabicPeriod"/>
            </a:pPr>
            <a:r>
              <a:rPr lang="en-GB" sz="3800">
                <a:solidFill>
                  <a:srgbClr val="000000"/>
                </a:solidFill>
              </a:rPr>
              <a:t>How did the British attempt to regain control of northern India?</a:t>
            </a:r>
            <a:endParaRPr sz="3800">
              <a:solidFill>
                <a:srgbClr val="000000"/>
              </a:solidFill>
            </a:endParaRPr>
          </a:p>
          <a:p>
            <a:pPr indent="-698500" lvl="0" marL="914400" rtl="0" algn="l">
              <a:lnSpc>
                <a:spcPct val="100000"/>
              </a:lnSpc>
              <a:spcBef>
                <a:spcPts val="0"/>
              </a:spcBef>
              <a:spcAft>
                <a:spcPts val="0"/>
              </a:spcAft>
              <a:buClr>
                <a:srgbClr val="000000"/>
              </a:buClr>
              <a:buSzPts val="3800"/>
              <a:buAutoNum type="arabicPeriod"/>
            </a:pPr>
            <a:r>
              <a:rPr lang="en-GB" sz="3800" u="sng">
                <a:solidFill>
                  <a:srgbClr val="000000"/>
                </a:solidFill>
              </a:rPr>
              <a:t>Challenge question</a:t>
            </a:r>
            <a:r>
              <a:rPr lang="en-GB" sz="3800">
                <a:solidFill>
                  <a:srgbClr val="000000"/>
                </a:solidFill>
              </a:rPr>
              <a:t>: Why is it difficult to describe Lakshmibai of Jhansi as a ‘rebel’?</a:t>
            </a:r>
            <a:endParaRPr sz="3800">
              <a:solidFill>
                <a:srgbClr val="000000"/>
              </a:solidFill>
            </a:endParaRPr>
          </a:p>
          <a:p>
            <a:pPr indent="0" lvl="0" marL="914400" rtl="0" algn="l">
              <a:lnSpc>
                <a:spcPct val="100000"/>
              </a:lnSpc>
              <a:spcBef>
                <a:spcPts val="0"/>
              </a:spcBef>
              <a:spcAft>
                <a:spcPts val="0"/>
              </a:spcAft>
              <a:buNone/>
            </a:pPr>
            <a:r>
              <a:t/>
            </a:r>
            <a:endParaRPr sz="3800">
              <a:solidFill>
                <a:srgbClr val="000000"/>
              </a:solidFill>
            </a:endParaRPr>
          </a:p>
          <a:p>
            <a:pPr indent="0" lvl="0" marL="914400" rtl="0" algn="l">
              <a:lnSpc>
                <a:spcPct val="100000"/>
              </a:lnSpc>
              <a:spcBef>
                <a:spcPts val="0"/>
              </a:spcBef>
              <a:spcAft>
                <a:spcPts val="0"/>
              </a:spcAft>
              <a:buNone/>
            </a:pPr>
            <a:r>
              <a:t/>
            </a:r>
            <a:endParaRPr sz="4000">
              <a:solidFill>
                <a:srgbClr val="000000"/>
              </a:solidFill>
            </a:endParaRPr>
          </a:p>
          <a:p>
            <a:pPr indent="0" lvl="0" marL="0" rtl="0" algn="l">
              <a:lnSpc>
                <a:spcPct val="100000"/>
              </a:lnSpc>
              <a:spcBef>
                <a:spcPts val="0"/>
              </a:spcBef>
              <a:spcAft>
                <a:spcPts val="0"/>
              </a:spcAft>
              <a:buNone/>
            </a:pPr>
            <a:r>
              <a:t/>
            </a:r>
            <a:endParaRPr sz="4000">
              <a:solidFill>
                <a:srgbClr val="000000"/>
              </a:solidFill>
            </a:endParaRPr>
          </a:p>
        </p:txBody>
      </p:sp>
      <p:sp>
        <p:nvSpPr>
          <p:cNvPr id="207" name="Google Shape;207;p34"/>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918000" y="3354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Extension Question</a:t>
            </a:r>
            <a:endParaRPr>
              <a:solidFill>
                <a:srgbClr val="000000"/>
              </a:solidFill>
            </a:endParaRPr>
          </a:p>
        </p:txBody>
      </p:sp>
      <p:sp>
        <p:nvSpPr>
          <p:cNvPr id="213" name="Google Shape;213;p35"/>
          <p:cNvSpPr txBox="1"/>
          <p:nvPr/>
        </p:nvSpPr>
        <p:spPr>
          <a:xfrm>
            <a:off x="783350" y="1109050"/>
            <a:ext cx="16452000" cy="17670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lang="en-GB" sz="3200">
                <a:latin typeface="Montserrat"/>
                <a:ea typeface="Montserrat"/>
                <a:cs typeface="Montserrat"/>
                <a:sym typeface="Montserrat"/>
              </a:rPr>
              <a:t>6. In what ways  could the 1857 conflict be described as a ‘mutiny’?</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000">
                <a:solidFill>
                  <a:srgbClr val="222222"/>
                </a:solidFill>
                <a:latin typeface="Montserrat"/>
                <a:ea typeface="Montserrat"/>
                <a:cs typeface="Montserrat"/>
                <a:sym typeface="Montserrat"/>
              </a:rPr>
              <a:t>Use the sentence starters and key words below to answer this question</a:t>
            </a:r>
            <a:endParaRPr sz="3000">
              <a:latin typeface="Montserrat"/>
              <a:ea typeface="Montserrat"/>
              <a:cs typeface="Montserrat"/>
              <a:sym typeface="Montserrat"/>
            </a:endParaRPr>
          </a:p>
        </p:txBody>
      </p:sp>
      <p:graphicFrame>
        <p:nvGraphicFramePr>
          <p:cNvPr id="214" name="Google Shape;214;p35"/>
          <p:cNvGraphicFramePr/>
          <p:nvPr/>
        </p:nvGraphicFramePr>
        <p:xfrm>
          <a:off x="1009675" y="2876300"/>
          <a:ext cx="3000000" cy="3000000"/>
        </p:xfrm>
        <a:graphic>
          <a:graphicData uri="http://schemas.openxmlformats.org/drawingml/2006/table">
            <a:tbl>
              <a:tblPr>
                <a:noFill/>
                <a:tableStyleId>{A81EB456-85FD-425E-B9FB-E9821841AC83}</a:tableStyleId>
              </a:tblPr>
              <a:tblGrid>
                <a:gridCol w="11364850"/>
                <a:gridCol w="4865400"/>
              </a:tblGrid>
              <a:tr h="730150">
                <a:tc>
                  <a:txBody>
                    <a:bodyPr/>
                    <a:lstStyle/>
                    <a:p>
                      <a:pPr indent="0" lvl="0" marL="0" rtl="0" algn="l">
                        <a:lnSpc>
                          <a:spcPct val="140000"/>
                        </a:lnSpc>
                        <a:spcBef>
                          <a:spcPts val="0"/>
                        </a:spcBef>
                        <a:spcAft>
                          <a:spcPts val="0"/>
                        </a:spcAft>
                        <a:buNone/>
                      </a:pPr>
                      <a:r>
                        <a:rPr b="1" lang="en-GB" sz="2800">
                          <a:solidFill>
                            <a:srgbClr val="5B0F00"/>
                          </a:solidFill>
                          <a:latin typeface="Montserrat"/>
                          <a:ea typeface="Montserrat"/>
                          <a:cs typeface="Montserrat"/>
                          <a:sym typeface="Montserrat"/>
                        </a:rPr>
                        <a:t>Sentence starters:</a:t>
                      </a:r>
                      <a:endParaRPr b="1" sz="2800">
                        <a:solidFill>
                          <a:srgbClr val="5B0F00"/>
                        </a:solidFill>
                        <a:latin typeface="Montserrat"/>
                        <a:ea typeface="Montserrat"/>
                        <a:cs typeface="Montserrat"/>
                        <a:sym typeface="Montserrat"/>
                      </a:endParaRPr>
                    </a:p>
                  </a:txBody>
                  <a:tcPr marT="127000" marB="127000" marR="127000" marL="127000">
                    <a:solidFill>
                      <a:schemeClr val="dk1"/>
                    </a:solidFill>
                  </a:tcPr>
                </a:tc>
                <a:tc>
                  <a:txBody>
                    <a:bodyPr/>
                    <a:lstStyle/>
                    <a:p>
                      <a:pPr indent="0" lvl="0" marL="0" rtl="0" algn="l">
                        <a:lnSpc>
                          <a:spcPct val="140000"/>
                        </a:lnSpc>
                        <a:spcBef>
                          <a:spcPts val="0"/>
                        </a:spcBef>
                        <a:spcAft>
                          <a:spcPts val="0"/>
                        </a:spcAft>
                        <a:buNone/>
                      </a:pPr>
                      <a:r>
                        <a:rPr b="1" lang="en-GB" sz="2800">
                          <a:solidFill>
                            <a:srgbClr val="5B0F00"/>
                          </a:solidFill>
                          <a:latin typeface="Montserrat"/>
                          <a:ea typeface="Montserrat"/>
                          <a:cs typeface="Montserrat"/>
                          <a:sym typeface="Montserrat"/>
                        </a:rPr>
                        <a:t>Key words</a:t>
                      </a:r>
                      <a:endParaRPr b="1" sz="2800">
                        <a:solidFill>
                          <a:srgbClr val="5B0F00"/>
                        </a:solidFill>
                        <a:latin typeface="Montserrat"/>
                        <a:ea typeface="Montserrat"/>
                        <a:cs typeface="Montserrat"/>
                        <a:sym typeface="Montserrat"/>
                      </a:endParaRPr>
                    </a:p>
                  </a:txBody>
                  <a:tcPr marT="127000" marB="127000" marR="127000" marL="127000">
                    <a:solidFill>
                      <a:schemeClr val="dk1"/>
                    </a:solidFill>
                  </a:tcPr>
                </a:tc>
              </a:tr>
              <a:tr h="5980200">
                <a:tc>
                  <a:txBody>
                    <a:bodyPr/>
                    <a:lstStyle/>
                    <a:p>
                      <a:pPr indent="0" lvl="0" marL="0" rtl="0" algn="l">
                        <a:lnSpc>
                          <a:spcPct val="140000"/>
                        </a:lnSpc>
                        <a:spcBef>
                          <a:spcPts val="0"/>
                        </a:spcBef>
                        <a:spcAft>
                          <a:spcPts val="0"/>
                        </a:spcAft>
                        <a:buNone/>
                      </a:pPr>
                      <a:r>
                        <a:rPr i="1" lang="en-GB" sz="3200">
                          <a:latin typeface="Montserrat"/>
                          <a:ea typeface="Montserrat"/>
                          <a:cs typeface="Montserrat"/>
                          <a:sym typeface="Montserrat"/>
                        </a:rPr>
                        <a:t>On the one hand, the 1857 conflict could be described as a ‘mutiny’ because…</a:t>
                      </a:r>
                      <a:endParaRPr i="1" sz="3200">
                        <a:latin typeface="Montserrat"/>
                        <a:ea typeface="Montserrat"/>
                        <a:cs typeface="Montserrat"/>
                        <a:sym typeface="Montserrat"/>
                      </a:endParaRPr>
                    </a:p>
                    <a:p>
                      <a:pPr indent="0" lvl="0" marL="0" rtl="0" algn="l">
                        <a:lnSpc>
                          <a:spcPct val="140000"/>
                        </a:lnSpc>
                        <a:spcBef>
                          <a:spcPts val="0"/>
                        </a:spcBef>
                        <a:spcAft>
                          <a:spcPts val="0"/>
                        </a:spcAft>
                        <a:buNone/>
                      </a:pPr>
                      <a:r>
                        <a:t/>
                      </a:r>
                      <a:endParaRPr i="1" sz="3200">
                        <a:latin typeface="Montserrat"/>
                        <a:ea typeface="Montserrat"/>
                        <a:cs typeface="Montserrat"/>
                        <a:sym typeface="Montserrat"/>
                      </a:endParaRPr>
                    </a:p>
                    <a:p>
                      <a:pPr indent="0" lvl="0" marL="0" rtl="0" algn="l">
                        <a:lnSpc>
                          <a:spcPct val="140000"/>
                        </a:lnSpc>
                        <a:spcBef>
                          <a:spcPts val="0"/>
                        </a:spcBef>
                        <a:spcAft>
                          <a:spcPts val="0"/>
                        </a:spcAft>
                        <a:buNone/>
                      </a:pPr>
                      <a:r>
                        <a:rPr i="1" lang="en-GB" sz="3200">
                          <a:latin typeface="Montserrat"/>
                          <a:ea typeface="Montserrat"/>
                          <a:cs typeface="Montserrat"/>
                          <a:sym typeface="Montserrat"/>
                        </a:rPr>
                        <a:t>However, calling the conflict a ‘mutiny; could be misleading because….</a:t>
                      </a:r>
                      <a:endParaRPr i="1" sz="3200">
                        <a:latin typeface="Montserrat"/>
                        <a:ea typeface="Montserrat"/>
                        <a:cs typeface="Montserrat"/>
                        <a:sym typeface="Montserrat"/>
                      </a:endParaRPr>
                    </a:p>
                  </a:txBody>
                  <a:tcPr marT="127000" marB="127000" marR="127000" marL="127000"/>
                </a:tc>
                <a:tc>
                  <a:txBody>
                    <a:bodyPr/>
                    <a:lstStyle/>
                    <a:p>
                      <a:pPr indent="0" lvl="0" marL="0" rtl="0" algn="l">
                        <a:lnSpc>
                          <a:spcPct val="140000"/>
                        </a:lnSpc>
                        <a:spcBef>
                          <a:spcPts val="0"/>
                        </a:spcBef>
                        <a:spcAft>
                          <a:spcPts val="0"/>
                        </a:spcAft>
                        <a:buNone/>
                      </a:pPr>
                      <a:r>
                        <a:rPr lang="en-GB" sz="3200">
                          <a:latin typeface="Montserrat"/>
                          <a:ea typeface="Montserrat"/>
                          <a:cs typeface="Montserrat"/>
                          <a:sym typeface="Montserrat"/>
                        </a:rPr>
                        <a:t>-Sepoy</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-Civilian</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-Rebellion</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-Regiment</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-British</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-States/regions</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-Mughal Emperor</a:t>
                      </a:r>
                      <a:endParaRPr sz="3200">
                        <a:latin typeface="Montserrat"/>
                        <a:ea typeface="Montserrat"/>
                        <a:cs typeface="Montserrat"/>
                        <a:sym typeface="Montserrat"/>
                      </a:endParaRPr>
                    </a:p>
                    <a:p>
                      <a:pPr indent="0" lvl="0" marL="0" rtl="0" algn="l">
                        <a:lnSpc>
                          <a:spcPct val="140000"/>
                        </a:lnSpc>
                        <a:spcBef>
                          <a:spcPts val="0"/>
                        </a:spcBef>
                        <a:spcAft>
                          <a:spcPts val="0"/>
                        </a:spcAft>
                        <a:buNone/>
                      </a:pPr>
                      <a:r>
                        <a:rPr lang="en-GB" sz="3200">
                          <a:latin typeface="Montserrat"/>
                          <a:ea typeface="Montserrat"/>
                          <a:cs typeface="Montserrat"/>
                          <a:sym typeface="Montserrat"/>
                        </a:rPr>
                        <a:t>-Delhi</a:t>
                      </a:r>
                      <a:endParaRPr sz="2600">
                        <a:latin typeface="Montserrat"/>
                        <a:ea typeface="Montserrat"/>
                        <a:cs typeface="Montserrat"/>
                        <a:sym typeface="Montserrat"/>
                      </a:endParaRPr>
                    </a:p>
                  </a:txBody>
                  <a:tcPr marT="127000" marB="127000" marR="127000" marL="12700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