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5"/>
    <p:sldMasterId id="2147483684" r:id="rId6"/>
    <p:sldMasterId id="214748368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y="5143500" cx="9144000"/>
  <p:notesSz cx="6858000" cy="9144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  <p:embeddedFont>
      <p:font typeface="Century Gothic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1166FAF-DD43-4112-949D-60681CEA3000}">
  <a:tblStyle styleId="{E1166FAF-DD43-4112-949D-60681CEA30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Medium-italic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font" Target="fonts/CenturyGothic-regular.fntdata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3.xml"/><Relationship Id="rId33" Type="http://schemas.openxmlformats.org/officeDocument/2006/relationships/font" Target="fonts/CenturyGothic-italic.fntdata"/><Relationship Id="rId10" Type="http://schemas.openxmlformats.org/officeDocument/2006/relationships/slide" Target="slides/slide2.xml"/><Relationship Id="rId32" Type="http://schemas.openxmlformats.org/officeDocument/2006/relationships/font" Target="fonts/CenturyGothic-bold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34" Type="http://schemas.openxmlformats.org/officeDocument/2006/relationships/font" Target="fonts/CenturyGothic-boldItalic.fntdata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6798c091c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6798c091c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86798c091c_0_3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86798c091c_0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6798c091c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6798c091c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6798c091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6798c091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6798c091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86798c091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86798c091c_0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86798c091c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86798c091c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86798c091c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86798c091c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86798c091c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86798c091c_0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86798c091c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86798c091c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86798c091c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3" name="Google Shape;83;p19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5" name="Google Shape;85;p19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7" name="Google Shape;127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29" name="Google Shape;129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33" name="Google Shape;133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4" name="Google Shape;134;p2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" name="Google Shape;137;p29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8" name="Google Shape;138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3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2" name="Google Shape;142;p30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3" name="Google Shape;143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4" name="Google Shape;144;p30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7" name="Google Shape;147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0" name="Google Shape;150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1" name="Google Shape;151;p32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2" name="Google Shape;152;p32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53" name="Google Shape;153;p32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4" name="Google Shape;154;p32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55" name="Google Shape;155;p32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6" name="Google Shape;156;p32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9" name="Google Shape;159;p3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0" name="Google Shape;160;p3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61" name="Google Shape;161;p3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62" name="Google Shape;162;p3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3" name="Google Shape;163;p3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64" name="Google Shape;164;p3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65" name="Google Shape;165;p3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66" name="Google Shape;166;p3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3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0" name="Google Shape;170;p34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1" name="Google Shape;171;p3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2" name="Google Shape;172;p34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3" name="Google Shape;173;p34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4" name="Google Shape;174;p34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5" name="Google Shape;175;p34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6" name="Google Shape;176;p34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7" name="Google Shape;177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0" name="Google Shape;180;p3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81" name="Google Shape;181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4" name="Google Shape;184;p3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85" name="Google Shape;185;p3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2" name="Google Shape;122;p2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4" name="Google Shape;124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Relationship Id="rId7" Type="http://schemas.openxmlformats.org/officeDocument/2006/relationships/image" Target="../media/image18.png"/><Relationship Id="rId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9"/>
          <p:cNvSpPr txBox="1"/>
          <p:nvPr>
            <p:ph type="ctrTitle"/>
          </p:nvPr>
        </p:nvSpPr>
        <p:spPr>
          <a:xfrm>
            <a:off x="419094" y="1438150"/>
            <a:ext cx="75966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Discussing Career Choices </a:t>
            </a:r>
            <a:r>
              <a:rPr lang="en-GB" sz="1500">
                <a:solidFill>
                  <a:srgbClr val="4B3241"/>
                </a:solidFill>
              </a:rPr>
              <a:t>[2 / 3]</a:t>
            </a:r>
            <a:endParaRPr sz="1500">
              <a:solidFill>
                <a:srgbClr val="4B3241"/>
              </a:solidFill>
            </a:endParaRPr>
          </a:p>
          <a:p>
            <a:pPr indent="-3048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Char char="-"/>
            </a:pPr>
            <a:r>
              <a:rPr lang="en-GB">
                <a:solidFill>
                  <a:srgbClr val="4B3241"/>
                </a:solidFill>
              </a:rPr>
              <a:t>Using the conditional</a:t>
            </a:r>
            <a:endParaRPr>
              <a:solidFill>
                <a:srgbClr val="4B3241"/>
              </a:solidFill>
            </a:endParaRPr>
          </a:p>
          <a:p>
            <a:pPr indent="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95" name="Google Shape;195;p39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196" name="Google Shape;196;p39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Sheikh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8"/>
          <p:cNvSpPr txBox="1"/>
          <p:nvPr>
            <p:ph type="title"/>
          </p:nvPr>
        </p:nvSpPr>
        <p:spPr>
          <a:xfrm>
            <a:off x="458975" y="4475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</a:rPr>
              <a:t>Discussing career choices</a:t>
            </a:r>
            <a:endParaRPr sz="2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AutoNum type="arabicPeriod"/>
            </a:pPr>
            <a:r>
              <a:rPr lang="en-GB" sz="2000">
                <a:solidFill>
                  <a:schemeClr val="dk2"/>
                </a:solidFill>
              </a:rPr>
              <a:t>We use the conditional to = </a:t>
            </a:r>
            <a:endParaRPr sz="2000" u="sng">
              <a:solidFill>
                <a:schemeClr val="dk2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AutoNum type="arabicPeriod"/>
            </a:pPr>
            <a:r>
              <a:rPr lang="en-GB" sz="2000">
                <a:solidFill>
                  <a:schemeClr val="dk2"/>
                </a:solidFill>
              </a:rPr>
              <a:t>I would like =</a:t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AutoNum type="arabicPeriod"/>
            </a:pPr>
            <a:r>
              <a:rPr lang="en-GB" sz="2000">
                <a:solidFill>
                  <a:schemeClr val="dk2"/>
                </a:solidFill>
              </a:rPr>
              <a:t>He would like  =              </a:t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AutoNum type="arabicPeriod"/>
            </a:pPr>
            <a:r>
              <a:rPr lang="en-GB" sz="2000">
                <a:solidFill>
                  <a:schemeClr val="dk2"/>
                </a:solidFill>
              </a:rPr>
              <a:t>My dream would be  = </a:t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AutoNum type="arabicPeriod"/>
            </a:pPr>
            <a:r>
              <a:rPr lang="en-GB" sz="2000">
                <a:solidFill>
                  <a:schemeClr val="dk2"/>
                </a:solidFill>
              </a:rPr>
              <a:t>The verb ending ‘-ais’ corresponds with the pronoun =</a:t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>
                <a:solidFill>
                  <a:schemeClr val="dk2"/>
                </a:solidFill>
              </a:rPr>
              <a:t>The verb ending ‘-ait’ corresponds with =    </a:t>
            </a:r>
            <a:r>
              <a:rPr lang="en-GB" sz="2000"/>
              <a:t>          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900"/>
          </a:p>
        </p:txBody>
      </p:sp>
      <p:sp>
        <p:nvSpPr>
          <p:cNvPr id="312" name="Google Shape;312;p48"/>
          <p:cNvSpPr txBox="1"/>
          <p:nvPr/>
        </p:nvSpPr>
        <p:spPr>
          <a:xfrm>
            <a:off x="4648200" y="1301138"/>
            <a:ext cx="3028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Talk about what we </a:t>
            </a:r>
            <a:r>
              <a:rPr b="1" lang="en-GB" sz="14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would</a:t>
            </a: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do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3" name="Google Shape;313;p48"/>
          <p:cNvSpPr txBox="1"/>
          <p:nvPr/>
        </p:nvSpPr>
        <p:spPr>
          <a:xfrm>
            <a:off x="2726275" y="1766806"/>
            <a:ext cx="3028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voudrais/j’aimerais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4" name="Google Shape;314;p48"/>
          <p:cNvSpPr txBox="1"/>
          <p:nvPr/>
        </p:nvSpPr>
        <p:spPr>
          <a:xfrm>
            <a:off x="3348675" y="2232475"/>
            <a:ext cx="3028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Il voudrait/aimerait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5" name="Google Shape;315;p48"/>
          <p:cNvSpPr txBox="1"/>
          <p:nvPr/>
        </p:nvSpPr>
        <p:spPr>
          <a:xfrm>
            <a:off x="3900638" y="2745706"/>
            <a:ext cx="29310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Mon rêve serait  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6" name="Google Shape;316;p48"/>
          <p:cNvSpPr txBox="1"/>
          <p:nvPr/>
        </p:nvSpPr>
        <p:spPr>
          <a:xfrm>
            <a:off x="8142275" y="3125338"/>
            <a:ext cx="712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je/tu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7" name="Google Shape;317;p48"/>
          <p:cNvSpPr txBox="1"/>
          <p:nvPr/>
        </p:nvSpPr>
        <p:spPr>
          <a:xfrm>
            <a:off x="6457613" y="3637150"/>
            <a:ext cx="1827000" cy="68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il/elle, or singular nouns like ‘rêve’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201" name="Google Shape;201;p40"/>
          <p:cNvSpPr/>
          <p:nvPr/>
        </p:nvSpPr>
        <p:spPr>
          <a:xfrm>
            <a:off x="2908513" y="1532916"/>
            <a:ext cx="31467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2" name="Google Shape;202;p40"/>
          <p:cNvSpPr/>
          <p:nvPr/>
        </p:nvSpPr>
        <p:spPr>
          <a:xfrm>
            <a:off x="3190225" y="2116638"/>
            <a:ext cx="2541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6000"/>
              <a:buFont typeface="Arial"/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dan</a:t>
            </a:r>
            <a:r>
              <a:rPr lang="en-GB" sz="6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i="0" sz="6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3" name="Google Shape;20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0"/>
          <p:cNvSpPr txBox="1"/>
          <p:nvPr/>
        </p:nvSpPr>
        <p:spPr>
          <a:xfrm>
            <a:off x="3356025" y="381038"/>
            <a:ext cx="23172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SFC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40"/>
          <p:cNvSpPr txBox="1"/>
          <p:nvPr/>
        </p:nvSpPr>
        <p:spPr>
          <a:xfrm>
            <a:off x="51663" y="4815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40"/>
          <p:cNvSpPr txBox="1"/>
          <p:nvPr/>
        </p:nvSpPr>
        <p:spPr>
          <a:xfrm>
            <a:off x="4925713" y="2173767"/>
            <a:ext cx="5439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sz="700">
              <a:solidFill>
                <a:schemeClr val="accent3"/>
              </a:solidFill>
            </a:endParaRPr>
          </a:p>
        </p:txBody>
      </p:sp>
      <p:pic>
        <p:nvPicPr>
          <p:cNvPr descr="Quiet Sign Clip Art" id="207" name="Google Shape;207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62381" y="3205122"/>
            <a:ext cx="333375" cy="471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212" name="Google Shape;212;p41"/>
          <p:cNvSpPr/>
          <p:nvPr/>
        </p:nvSpPr>
        <p:spPr>
          <a:xfrm>
            <a:off x="2262575" y="1638450"/>
            <a:ext cx="43197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3" name="Google Shape;21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1"/>
          <p:cNvSpPr txBox="1"/>
          <p:nvPr/>
        </p:nvSpPr>
        <p:spPr>
          <a:xfrm>
            <a:off x="51663" y="4815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41"/>
          <p:cNvSpPr txBox="1"/>
          <p:nvPr/>
        </p:nvSpPr>
        <p:spPr>
          <a:xfrm>
            <a:off x="2333296" y="2272161"/>
            <a:ext cx="4248900" cy="13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  r  f  l</a:t>
            </a:r>
            <a:endParaRPr sz="700">
              <a:solidFill>
                <a:schemeClr val="accent5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Be</a:t>
            </a:r>
            <a:r>
              <a:rPr lang="en-GB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b="1"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GB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4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GB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4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n-GB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4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b="1" lang="en-GB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1" lang="en-GB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-GB" sz="24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with these!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41"/>
          <p:cNvSpPr txBox="1"/>
          <p:nvPr/>
        </p:nvSpPr>
        <p:spPr>
          <a:xfrm>
            <a:off x="3356025" y="381038"/>
            <a:ext cx="23172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SFC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2"/>
          <p:cNvSpPr txBox="1"/>
          <p:nvPr/>
        </p:nvSpPr>
        <p:spPr>
          <a:xfrm>
            <a:off x="1178049" y="1190513"/>
            <a:ext cx="15795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peti</a:t>
            </a:r>
            <a:r>
              <a:rPr lang="en-GB" sz="3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descr="a tall boy and a small boy with arrow pointing to the small boy" id="222" name="Google Shape;222;p42"/>
          <p:cNvGrpSpPr/>
          <p:nvPr/>
        </p:nvGrpSpPr>
        <p:grpSpPr>
          <a:xfrm>
            <a:off x="1035394" y="1983734"/>
            <a:ext cx="1114211" cy="1317062"/>
            <a:chOff x="1199148" y="1347764"/>
            <a:chExt cx="1423730" cy="1953519"/>
          </a:xfrm>
        </p:grpSpPr>
        <p:pic>
          <p:nvPicPr>
            <p:cNvPr descr="tall boy" id="223" name="Google Shape;223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99148" y="1347764"/>
              <a:ext cx="976759" cy="1953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mall boy" id="224" name="Google Shape;224;p4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96404" y="2048334"/>
              <a:ext cx="626474" cy="12529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2"/>
            <p:cNvSpPr/>
            <p:nvPr/>
          </p:nvSpPr>
          <p:spPr>
            <a:xfrm>
              <a:off x="2151840" y="1347764"/>
              <a:ext cx="315600" cy="6360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E65D00"/>
            </a:solidFill>
            <a:ln cap="flat" cmpd="sng" w="1270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26" name="Google Shape;226;p42"/>
          <p:cNvSpPr txBox="1"/>
          <p:nvPr/>
        </p:nvSpPr>
        <p:spPr>
          <a:xfrm flipH="1">
            <a:off x="6576161" y="1232863"/>
            <a:ext cx="17673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gran</a:t>
            </a:r>
            <a:r>
              <a:rPr lang="en-GB" sz="3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descr="tall boy and a small boy with the arrow pointing to the tall boy" id="227" name="Google Shape;227;p42"/>
          <p:cNvGrpSpPr/>
          <p:nvPr/>
        </p:nvGrpSpPr>
        <p:grpSpPr>
          <a:xfrm>
            <a:off x="6568365" y="1937512"/>
            <a:ext cx="1097186" cy="1355547"/>
            <a:chOff x="12297240" y="3985624"/>
            <a:chExt cx="1667202" cy="1953519"/>
          </a:xfrm>
        </p:grpSpPr>
        <p:pic>
          <p:nvPicPr>
            <p:cNvPr descr="tall boy" id="228" name="Google Shape;228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297240" y="3985624"/>
              <a:ext cx="976759" cy="1953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mall boy" id="229" name="Google Shape;229;p4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121605" y="4674695"/>
              <a:ext cx="626474" cy="12529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0" name="Google Shape;230;p42"/>
            <p:cNvSpPr/>
            <p:nvPr/>
          </p:nvSpPr>
          <p:spPr>
            <a:xfrm flipH="1" rot="5400000">
              <a:off x="13373892" y="3932082"/>
              <a:ext cx="409500" cy="7716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E65D00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31" name="Google Shape;231;p42"/>
          <p:cNvSpPr txBox="1"/>
          <p:nvPr/>
        </p:nvSpPr>
        <p:spPr>
          <a:xfrm>
            <a:off x="3757561" y="2538238"/>
            <a:ext cx="15576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</a:t>
            </a:r>
            <a:r>
              <a:rPr lang="en-GB" sz="3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rossword with words" id="232" name="Google Shape;232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69330" y="3190845"/>
            <a:ext cx="1567731" cy="937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iet Sign Clip Art" id="234" name="Google Shape;234;p4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77681" y="1512247"/>
            <a:ext cx="333375" cy="471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iet Sign Clip Art" id="235" name="Google Shape;235;p4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8506" y="2666447"/>
            <a:ext cx="333375" cy="471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iet Sign Clip Art" id="236" name="Google Shape;236;p4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32556" y="1099722"/>
            <a:ext cx="333375" cy="471488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2"/>
          <p:cNvSpPr txBox="1"/>
          <p:nvPr/>
        </p:nvSpPr>
        <p:spPr>
          <a:xfrm>
            <a:off x="3356025" y="381038"/>
            <a:ext cx="2317200" cy="9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SFC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" name="Google Shape;242;p43"/>
          <p:cNvGraphicFramePr/>
          <p:nvPr/>
        </p:nvGraphicFramePr>
        <p:xfrm>
          <a:off x="417675" y="249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{E1166FAF-DD43-4112-949D-60681CEA3000}</a:tableStyleId>
              </a:tblPr>
              <a:tblGrid>
                <a:gridCol w="3510425"/>
                <a:gridCol w="34115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travailler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work, working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seul(e)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alone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 équipe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outdoors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à l’étranger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abroad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 métier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job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bien/mal payé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well/poorly paid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 but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aim/goal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 poste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job/position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 rêve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dream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 chômage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unemployed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43" name="Google Shape;24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700" y="121329"/>
            <a:ext cx="1316825" cy="131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4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9" name="Google Shape;249;p44"/>
          <p:cNvSpPr txBox="1"/>
          <p:nvPr>
            <p:ph type="title"/>
          </p:nvPr>
        </p:nvSpPr>
        <p:spPr>
          <a:xfrm>
            <a:off x="458975" y="445025"/>
            <a:ext cx="53427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Using the conditional 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50" name="Google Shape;250;p44"/>
          <p:cNvSpPr txBox="1"/>
          <p:nvPr>
            <p:ph idx="1" type="body"/>
          </p:nvPr>
        </p:nvSpPr>
        <p:spPr>
          <a:xfrm>
            <a:off x="428238" y="3634900"/>
            <a:ext cx="3521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51" name="Google Shape;251;p44"/>
          <p:cNvSpPr txBox="1"/>
          <p:nvPr>
            <p:ph idx="1" type="body"/>
          </p:nvPr>
        </p:nvSpPr>
        <p:spPr>
          <a:xfrm>
            <a:off x="512525" y="1503806"/>
            <a:ext cx="35538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b="1" lang="en-GB" sz="1800"/>
              <a:t>Je voud</a:t>
            </a:r>
            <a:r>
              <a:rPr b="1" lang="en-GB" sz="1800" u="sng"/>
              <a:t>rais</a:t>
            </a:r>
            <a:r>
              <a:rPr b="1" lang="en-GB" sz="1800"/>
              <a:t> être professeur </a:t>
            </a:r>
            <a:endParaRPr b="1" sz="1800"/>
          </a:p>
        </p:txBody>
      </p:sp>
      <p:sp>
        <p:nvSpPr>
          <p:cNvPr id="252" name="Google Shape;252;p44"/>
          <p:cNvSpPr txBox="1"/>
          <p:nvPr>
            <p:ph idx="1" type="body"/>
          </p:nvPr>
        </p:nvSpPr>
        <p:spPr>
          <a:xfrm>
            <a:off x="4743100" y="1493144"/>
            <a:ext cx="3435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/>
              <a:t>2) J’aimer</a:t>
            </a:r>
            <a:r>
              <a:rPr b="1" lang="en-GB" sz="1800" u="sng"/>
              <a:t>ais</a:t>
            </a:r>
            <a:r>
              <a:rPr b="1" lang="en-GB" sz="1800"/>
              <a:t> être professeur </a:t>
            </a:r>
            <a:endParaRPr b="1" sz="1800"/>
          </a:p>
        </p:txBody>
      </p:sp>
      <p:cxnSp>
        <p:nvCxnSpPr>
          <p:cNvPr id="253" name="Google Shape;253;p44"/>
          <p:cNvCxnSpPr/>
          <p:nvPr/>
        </p:nvCxnSpPr>
        <p:spPr>
          <a:xfrm flipH="1">
            <a:off x="4397438" y="1305244"/>
            <a:ext cx="14700" cy="303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pic>
        <p:nvPicPr>
          <p:cNvPr id="254" name="Google Shape;25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8481" y="2034244"/>
            <a:ext cx="2065237" cy="2065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888" y="2089119"/>
            <a:ext cx="2065237" cy="2065237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4"/>
          <p:cNvSpPr txBox="1"/>
          <p:nvPr/>
        </p:nvSpPr>
        <p:spPr>
          <a:xfrm>
            <a:off x="428238" y="863406"/>
            <a:ext cx="8423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The conditional is used to talk about what </a:t>
            </a:r>
            <a:r>
              <a:rPr lang="en-GB" sz="2000" u="sng">
                <a:latin typeface="Montserrat"/>
                <a:ea typeface="Montserrat"/>
                <a:cs typeface="Montserrat"/>
                <a:sym typeface="Montserrat"/>
              </a:rPr>
              <a:t>would</a:t>
            </a: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 happen.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5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2" name="Google Shape;262;p45"/>
          <p:cNvSpPr txBox="1"/>
          <p:nvPr>
            <p:ph type="title"/>
          </p:nvPr>
        </p:nvSpPr>
        <p:spPr>
          <a:xfrm>
            <a:off x="458975" y="445025"/>
            <a:ext cx="53427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Using the conditional 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63" name="Google Shape;263;p45"/>
          <p:cNvSpPr txBox="1"/>
          <p:nvPr>
            <p:ph idx="1" type="body"/>
          </p:nvPr>
        </p:nvSpPr>
        <p:spPr>
          <a:xfrm>
            <a:off x="428238" y="3634900"/>
            <a:ext cx="3521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64" name="Google Shape;264;p45"/>
          <p:cNvSpPr txBox="1"/>
          <p:nvPr>
            <p:ph idx="1" type="body"/>
          </p:nvPr>
        </p:nvSpPr>
        <p:spPr>
          <a:xfrm>
            <a:off x="512525" y="1350150"/>
            <a:ext cx="35538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b="1" lang="en-GB" sz="1800"/>
              <a:t>J’aimer</a:t>
            </a:r>
            <a:r>
              <a:rPr b="1" lang="en-GB" sz="1800" u="sng"/>
              <a:t>ais</a:t>
            </a:r>
            <a:r>
              <a:rPr b="1" lang="en-GB" sz="1800"/>
              <a:t> être professeur </a:t>
            </a:r>
            <a:endParaRPr b="1" sz="1800"/>
          </a:p>
        </p:txBody>
      </p:sp>
      <p:sp>
        <p:nvSpPr>
          <p:cNvPr id="265" name="Google Shape;265;p45"/>
          <p:cNvSpPr txBox="1"/>
          <p:nvPr>
            <p:ph idx="1" type="body"/>
          </p:nvPr>
        </p:nvSpPr>
        <p:spPr>
          <a:xfrm>
            <a:off x="4743100" y="1347038"/>
            <a:ext cx="3435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/>
              <a:t>2) Mon rêve ser</a:t>
            </a:r>
            <a:r>
              <a:rPr b="1" lang="en-GB" sz="1800" u="sng"/>
              <a:t>ait</a:t>
            </a:r>
            <a:r>
              <a:rPr b="1" lang="en-GB" sz="1800"/>
              <a:t> d'être professeur </a:t>
            </a:r>
            <a:endParaRPr b="1" sz="1800"/>
          </a:p>
        </p:txBody>
      </p:sp>
      <p:cxnSp>
        <p:nvCxnSpPr>
          <p:cNvPr id="266" name="Google Shape;266;p45"/>
          <p:cNvCxnSpPr/>
          <p:nvPr/>
        </p:nvCxnSpPr>
        <p:spPr>
          <a:xfrm flipH="1">
            <a:off x="4397463" y="1159644"/>
            <a:ext cx="14700" cy="303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pic>
        <p:nvPicPr>
          <p:cNvPr id="267" name="Google Shape;26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538" y="1792431"/>
            <a:ext cx="2065237" cy="2065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3100" y="1792431"/>
            <a:ext cx="2065237" cy="2065237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5"/>
          <p:cNvSpPr txBox="1"/>
          <p:nvPr/>
        </p:nvSpPr>
        <p:spPr>
          <a:xfrm>
            <a:off x="4588925" y="3857663"/>
            <a:ext cx="4096200" cy="4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6"/>
          <p:cNvSpPr txBox="1"/>
          <p:nvPr>
            <p:ph type="title"/>
          </p:nvPr>
        </p:nvSpPr>
        <p:spPr>
          <a:xfrm>
            <a:off x="458975" y="2852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Conditional Tense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75" name="Google Shape;275;p46"/>
          <p:cNvSpPr txBox="1"/>
          <p:nvPr>
            <p:ph idx="2" type="subTitle"/>
          </p:nvPr>
        </p:nvSpPr>
        <p:spPr>
          <a:xfrm>
            <a:off x="330075" y="853963"/>
            <a:ext cx="2875500" cy="5844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Subject of the Sentence</a:t>
            </a:r>
            <a:endParaRPr sz="1400"/>
          </a:p>
        </p:txBody>
      </p:sp>
      <p:sp>
        <p:nvSpPr>
          <p:cNvPr id="276" name="Google Shape;276;p46"/>
          <p:cNvSpPr txBox="1"/>
          <p:nvPr>
            <p:ph idx="6" type="subTitle"/>
          </p:nvPr>
        </p:nvSpPr>
        <p:spPr>
          <a:xfrm>
            <a:off x="6099575" y="853900"/>
            <a:ext cx="2714400" cy="5844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Endings - the same as the imperfect endings</a:t>
            </a:r>
            <a:endParaRPr sz="1400"/>
          </a:p>
        </p:txBody>
      </p:sp>
      <p:sp>
        <p:nvSpPr>
          <p:cNvPr id="277" name="Google Shape;277;p4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78" name="Google Shape;278;p46"/>
          <p:cNvGraphicFramePr/>
          <p:nvPr/>
        </p:nvGraphicFramePr>
        <p:xfrm>
          <a:off x="330075" y="1492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{E1166FAF-DD43-4112-949D-60681CEA3000}</a:tableStyleId>
              </a:tblPr>
              <a:tblGrid>
                <a:gridCol w="2935200"/>
                <a:gridCol w="2798250"/>
                <a:gridCol w="2750400"/>
              </a:tblGrid>
              <a:tr h="492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- Je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Regular </a:t>
                      </a:r>
                      <a:r>
                        <a:rPr b="1" lang="en-GB" sz="14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 </a:t>
                      </a: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 </a:t>
                      </a:r>
                      <a:r>
                        <a:rPr b="1" lang="en-GB" sz="14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IR</a:t>
                      </a: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verbs</a:t>
                      </a:r>
                      <a:b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b="1" lang="en-GB" sz="14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Infinitive</a:t>
                      </a:r>
                      <a:endParaRPr b="1" sz="14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ais</a:t>
                      </a:r>
                      <a:endParaRPr b="1" sz="14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4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- Tu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ais</a:t>
                      </a:r>
                      <a:endParaRPr b="1" sz="14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4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 / She / </a:t>
                      </a:r>
                      <a:r>
                        <a:rPr b="1" lang="en-GB" sz="14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</a:t>
                      </a: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Il / Elle / </a:t>
                      </a:r>
                      <a:r>
                        <a:rPr b="1" lang="en-GB" sz="14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</a:t>
                      </a:r>
                      <a:endParaRPr b="1" sz="14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Regular </a:t>
                      </a:r>
                      <a:r>
                        <a:rPr b="1" lang="en-GB" sz="14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</a:t>
                      </a: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verbs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Infinitive minus E</a:t>
                      </a:r>
                      <a:endParaRPr b="1" sz="14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ait</a:t>
                      </a:r>
                      <a:endParaRPr b="1" sz="14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4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 - Nous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ions</a:t>
                      </a:r>
                      <a:endParaRPr b="1" sz="14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4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- Vous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Some irregular verbs have irregular stems.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être = ‘ser’</a:t>
                      </a:r>
                      <a:endParaRPr b="1" sz="14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iez</a:t>
                      </a:r>
                      <a:endParaRPr b="1" sz="14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3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 - Ils / Elles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aient</a:t>
                      </a:r>
                      <a:endParaRPr b="1" sz="14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79" name="Google Shape;279;p46"/>
          <p:cNvSpPr txBox="1"/>
          <p:nvPr>
            <p:ph idx="4" type="subTitle"/>
          </p:nvPr>
        </p:nvSpPr>
        <p:spPr>
          <a:xfrm>
            <a:off x="3265275" y="853900"/>
            <a:ext cx="2774400" cy="5844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The stem. This is the same as the future simple stem</a:t>
            </a:r>
            <a:endParaRPr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7"/>
          <p:cNvSpPr txBox="1"/>
          <p:nvPr>
            <p:ph type="title"/>
          </p:nvPr>
        </p:nvSpPr>
        <p:spPr>
          <a:xfrm>
            <a:off x="268475" y="368825"/>
            <a:ext cx="74874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Travailler - to work, working (Regular verb)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85" name="Google Shape;285;p47"/>
          <p:cNvSpPr txBox="1"/>
          <p:nvPr>
            <p:ph idx="1" type="body"/>
          </p:nvPr>
        </p:nvSpPr>
        <p:spPr>
          <a:xfrm>
            <a:off x="1279325" y="1277081"/>
            <a:ext cx="4977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500"/>
              <a:t>Je travailler</a:t>
            </a:r>
            <a:r>
              <a:rPr b="1" lang="en-GB" sz="1500"/>
              <a:t>ais</a:t>
            </a:r>
            <a:r>
              <a:rPr lang="en-GB" sz="1500"/>
              <a:t> = I would work</a:t>
            </a:r>
            <a:endParaRPr sz="1500"/>
          </a:p>
        </p:txBody>
      </p:sp>
      <p:sp>
        <p:nvSpPr>
          <p:cNvPr id="286" name="Google Shape;286;p47"/>
          <p:cNvSpPr txBox="1"/>
          <p:nvPr>
            <p:ph idx="1" type="body"/>
          </p:nvPr>
        </p:nvSpPr>
        <p:spPr>
          <a:xfrm>
            <a:off x="1210813" y="1968538"/>
            <a:ext cx="49773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500"/>
              <a:t>Tu travailler</a:t>
            </a:r>
            <a:r>
              <a:rPr b="1" lang="en-GB" sz="1500"/>
              <a:t>ais</a:t>
            </a:r>
            <a:r>
              <a:rPr lang="en-GB" sz="1500"/>
              <a:t> = You would work</a:t>
            </a:r>
            <a:endParaRPr sz="2000"/>
          </a:p>
        </p:txBody>
      </p:sp>
      <p:pic>
        <p:nvPicPr>
          <p:cNvPr id="287" name="Google Shape;28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175" y="1056986"/>
            <a:ext cx="363150" cy="766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7"/>
          <p:cNvPicPr preferRelativeResize="0"/>
          <p:nvPr/>
        </p:nvPicPr>
        <p:blipFill rotWithShape="1">
          <a:blip r:embed="rId4">
            <a:alphaModFix/>
          </a:blip>
          <a:srcRect b="0" l="15250" r="-15250" t="0"/>
          <a:stretch/>
        </p:blipFill>
        <p:spPr>
          <a:xfrm>
            <a:off x="580865" y="1735438"/>
            <a:ext cx="706985" cy="59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738" y="2531190"/>
            <a:ext cx="816794" cy="596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0063" y="3278213"/>
            <a:ext cx="868586" cy="69603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7"/>
          <p:cNvSpPr txBox="1"/>
          <p:nvPr>
            <p:ph idx="1" type="body"/>
          </p:nvPr>
        </p:nvSpPr>
        <p:spPr>
          <a:xfrm>
            <a:off x="1591425" y="2645963"/>
            <a:ext cx="4977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500"/>
              <a:t>Il travailler</a:t>
            </a:r>
            <a:r>
              <a:rPr b="1" lang="en-GB" sz="1500"/>
              <a:t>ait</a:t>
            </a:r>
            <a:r>
              <a:rPr lang="en-GB" sz="1500"/>
              <a:t> = he would work</a:t>
            </a:r>
            <a:endParaRPr sz="2000"/>
          </a:p>
        </p:txBody>
      </p:sp>
      <p:sp>
        <p:nvSpPr>
          <p:cNvPr id="292" name="Google Shape;292;p47"/>
          <p:cNvSpPr txBox="1"/>
          <p:nvPr>
            <p:ph idx="1" type="body"/>
          </p:nvPr>
        </p:nvSpPr>
        <p:spPr>
          <a:xfrm>
            <a:off x="1368650" y="3307088"/>
            <a:ext cx="49773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500"/>
              <a:t>Elle travailler</a:t>
            </a:r>
            <a:r>
              <a:rPr b="1" lang="en-GB" sz="1500"/>
              <a:t>ait</a:t>
            </a:r>
            <a:r>
              <a:rPr lang="en-GB" sz="1500"/>
              <a:t> = she would work</a:t>
            </a:r>
            <a:endParaRPr sz="2000"/>
          </a:p>
        </p:txBody>
      </p:sp>
      <p:cxnSp>
        <p:nvCxnSpPr>
          <p:cNvPr id="293" name="Google Shape;293;p47"/>
          <p:cNvCxnSpPr/>
          <p:nvPr/>
        </p:nvCxnSpPr>
        <p:spPr>
          <a:xfrm>
            <a:off x="4579425" y="1243238"/>
            <a:ext cx="8700" cy="249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94" name="Google Shape;294;p47"/>
          <p:cNvSpPr txBox="1"/>
          <p:nvPr>
            <p:ph idx="1" type="body"/>
          </p:nvPr>
        </p:nvSpPr>
        <p:spPr>
          <a:xfrm>
            <a:off x="3953625" y="3989275"/>
            <a:ext cx="49773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500"/>
              <a:t>On travailler</a:t>
            </a:r>
            <a:r>
              <a:rPr b="1" lang="en-GB" sz="1500"/>
              <a:t>ait</a:t>
            </a:r>
            <a:r>
              <a:rPr lang="en-GB" sz="1500"/>
              <a:t> = you / we would work</a:t>
            </a:r>
            <a:endParaRPr sz="2000"/>
          </a:p>
        </p:txBody>
      </p:sp>
      <p:pic>
        <p:nvPicPr>
          <p:cNvPr id="295" name="Google Shape;295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97271" y="4003487"/>
            <a:ext cx="298272" cy="511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17875" y="3898612"/>
            <a:ext cx="298272" cy="511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73404" y="3881487"/>
            <a:ext cx="298272" cy="511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children" id="298" name="Google Shape;298;p4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42037" y="3107825"/>
            <a:ext cx="736224" cy="59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50600" y="2140637"/>
            <a:ext cx="992996" cy="70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677350" y="1156175"/>
            <a:ext cx="868589" cy="66146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7"/>
          <p:cNvSpPr txBox="1"/>
          <p:nvPr>
            <p:ph idx="1" type="body"/>
          </p:nvPr>
        </p:nvSpPr>
        <p:spPr>
          <a:xfrm>
            <a:off x="5545938" y="1377344"/>
            <a:ext cx="4977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500"/>
              <a:t>Nous travailler</a:t>
            </a:r>
            <a:r>
              <a:rPr b="1" lang="en-GB" sz="1500"/>
              <a:t>ions</a:t>
            </a:r>
            <a:r>
              <a:rPr lang="en-GB" sz="1500"/>
              <a:t> = we would work</a:t>
            </a:r>
            <a:endParaRPr sz="2000"/>
          </a:p>
        </p:txBody>
      </p:sp>
      <p:sp>
        <p:nvSpPr>
          <p:cNvPr id="302" name="Google Shape;302;p47"/>
          <p:cNvSpPr txBox="1"/>
          <p:nvPr>
            <p:ph idx="1" type="body"/>
          </p:nvPr>
        </p:nvSpPr>
        <p:spPr>
          <a:xfrm>
            <a:off x="5706225" y="2341163"/>
            <a:ext cx="4977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500"/>
              <a:t>Vous travailler</a:t>
            </a:r>
            <a:r>
              <a:rPr b="1" lang="en-GB" sz="1500"/>
              <a:t>iez</a:t>
            </a:r>
            <a:r>
              <a:rPr lang="en-GB" sz="1500"/>
              <a:t> = you would work</a:t>
            </a:r>
            <a:endParaRPr sz="2000"/>
          </a:p>
        </p:txBody>
      </p:sp>
      <p:sp>
        <p:nvSpPr>
          <p:cNvPr id="303" name="Google Shape;303;p47"/>
          <p:cNvSpPr txBox="1"/>
          <p:nvPr>
            <p:ph idx="1" type="body"/>
          </p:nvPr>
        </p:nvSpPr>
        <p:spPr>
          <a:xfrm>
            <a:off x="5545938" y="3103163"/>
            <a:ext cx="2871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500"/>
              <a:t>Ils travailler</a:t>
            </a:r>
            <a:r>
              <a:rPr b="1" lang="en-GB" sz="1500"/>
              <a:t>aient</a:t>
            </a:r>
            <a:r>
              <a:rPr lang="en-GB" sz="1500"/>
              <a:t> = </a:t>
            </a:r>
            <a:endParaRPr sz="2100"/>
          </a:p>
        </p:txBody>
      </p:sp>
      <p:sp>
        <p:nvSpPr>
          <p:cNvPr id="304" name="Google Shape;304;p47"/>
          <p:cNvSpPr txBox="1"/>
          <p:nvPr>
            <p:ph idx="1" type="body"/>
          </p:nvPr>
        </p:nvSpPr>
        <p:spPr>
          <a:xfrm>
            <a:off x="5478263" y="3405238"/>
            <a:ext cx="22101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500"/>
              <a:t>Elles travailler</a:t>
            </a:r>
            <a:r>
              <a:rPr b="1" lang="en-GB" sz="1500"/>
              <a:t>aient</a:t>
            </a:r>
            <a:r>
              <a:rPr lang="en-GB" sz="1500"/>
              <a:t> = </a:t>
            </a:r>
            <a:endParaRPr sz="1500"/>
          </a:p>
        </p:txBody>
      </p:sp>
      <p:sp>
        <p:nvSpPr>
          <p:cNvPr id="305" name="Google Shape;305;p47"/>
          <p:cNvSpPr txBox="1"/>
          <p:nvPr>
            <p:ph idx="1" type="body"/>
          </p:nvPr>
        </p:nvSpPr>
        <p:spPr>
          <a:xfrm>
            <a:off x="7364400" y="3103156"/>
            <a:ext cx="22101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500"/>
              <a:t>they would work</a:t>
            </a:r>
            <a:endParaRPr sz="2100"/>
          </a:p>
        </p:txBody>
      </p:sp>
      <p:sp>
        <p:nvSpPr>
          <p:cNvPr id="306" name="Google Shape;306;p47"/>
          <p:cNvSpPr txBox="1"/>
          <p:nvPr>
            <p:ph idx="1" type="body"/>
          </p:nvPr>
        </p:nvSpPr>
        <p:spPr>
          <a:xfrm>
            <a:off x="7471400" y="3405238"/>
            <a:ext cx="22101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500"/>
              <a:t>they would work</a:t>
            </a:r>
            <a:endParaRPr sz="2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