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33">
          <p15:clr>
            <a:srgbClr val="A4A3A4"/>
          </p15:clr>
        </p15:guide>
        <p15:guide id="2" pos="31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596EE6B-D192-4AF0-8D74-DA2027DF3921}">
  <a:tblStyle styleId="{C596EE6B-D192-4AF0-8D74-DA2027DF39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33" orient="horz"/>
        <p:guide pos="311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459d4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459d4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cefcac80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cefcac80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1459d47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1459d47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cefcac80_0_6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cefcac80_0_6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6842d89f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6842d89f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cefcac80_0_8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dcefcac80_0_8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e7138c1c8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e7138c1c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efcac80_0_8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dcefcac80_0_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6842d89f9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6842d89f9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458975" y="1438150"/>
            <a:ext cx="7967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B3241"/>
                </a:solidFill>
              </a:rPr>
              <a:t>Guided Writing: Higher</a:t>
            </a:r>
            <a:endParaRPr sz="2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rgbClr val="4B3241"/>
                </a:solidFill>
              </a:rPr>
              <a:t>Unit 3: Social time, family and friends</a:t>
            </a:r>
            <a:endParaRPr i="1" sz="2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800">
                <a:solidFill>
                  <a:srgbClr val="4B3241"/>
                </a:solidFill>
              </a:rPr>
              <a:t>Content warning: </a:t>
            </a:r>
            <a:endParaRPr i="1" sz="18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800">
                <a:solidFill>
                  <a:srgbClr val="4B3241"/>
                </a:solidFill>
              </a:rPr>
              <a:t>Contains reference to Social Media, only suitable for persons aged 13+.</a:t>
            </a:r>
            <a:endParaRPr i="1" sz="18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rgbClr val="4B3241"/>
                </a:solidFill>
              </a:rPr>
              <a:t>Spanish</a:t>
            </a:r>
            <a:endParaRPr b="1" sz="18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900">
                <a:solidFill>
                  <a:srgbClr val="4B3241"/>
                </a:solidFill>
              </a:rPr>
              <a:t>Señorita Allinson</a:t>
            </a:r>
            <a:endParaRPr sz="19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-1200700" y="37775"/>
            <a:ext cx="88341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</a:rPr>
              <a:t>La vida social</a:t>
            </a:r>
            <a:endParaRPr sz="5000"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197400" y="996075"/>
            <a:ext cx="8749200" cy="1557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Una revista escolar busca contribuciones sobre la vida de los jóvenes ingleses. Escribe un artículo. 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/>
              <a:t>Menciona:  </a:t>
            </a:r>
            <a:endParaRPr sz="2000"/>
          </a:p>
          <a:p>
            <a:pPr indent="0" lvl="0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-545700" y="2910988"/>
            <a:ext cx="9867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n buen amigo tuyo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-545700" y="2553975"/>
            <a:ext cx="103581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 planes para este fin de semana con tus amigos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-545700" y="3292200"/>
            <a:ext cx="101892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para qué usaste tu móvil la semana pasada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-545700" y="3679663"/>
            <a:ext cx="9867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u opinión sobre los libros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1618875" y="340025"/>
            <a:ext cx="66042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Basic answer to the bullet point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2395775" y="1094050"/>
            <a:ext cx="58065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Opinion 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653675" y="3954275"/>
            <a:ext cx="66042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Relevance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2451425" y="3217963"/>
            <a:ext cx="58065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Elaborate language :)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2440350" y="2512138"/>
            <a:ext cx="58065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Development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2430750" y="1790400"/>
            <a:ext cx="58065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Reason </a:t>
            </a:r>
            <a:endParaRPr sz="22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675350" y="1499225"/>
            <a:ext cx="5280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1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675350" y="2146925"/>
            <a:ext cx="5280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1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1675350" y="2794625"/>
            <a:ext cx="528000" cy="55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1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825" y="81675"/>
            <a:ext cx="716300" cy="46861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16"/>
          <p:cNvCxnSpPr/>
          <p:nvPr/>
        </p:nvCxnSpPr>
        <p:spPr>
          <a:xfrm>
            <a:off x="1196050" y="242500"/>
            <a:ext cx="0" cy="45198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17"/>
          <p:cNvGraphicFramePr/>
          <p:nvPr/>
        </p:nvGraphicFramePr>
        <p:xfrm>
          <a:off x="290550" y="13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{C596EE6B-D192-4AF0-8D74-DA2027DF3921}</a:tableStyleId>
              </a:tblPr>
              <a:tblGrid>
                <a:gridCol w="3383900"/>
                <a:gridCol w="42604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infinitive</a:t>
                      </a:r>
                      <a:endParaRPr b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 something, doing</a:t>
                      </a:r>
                      <a:endParaRPr b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leer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read, reading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take, taking/to wear, wearing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llevarse con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get on with, getting on with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conocer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meet, meeting/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get to know, getting to know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be, being (permanent trait)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star 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be, being (temporary state/position)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apoyar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support, supporting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juzgar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judge, judging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descargar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download, downloading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subir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upload, uploading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7" name="Google Shape;117;p18"/>
          <p:cNvSpPr txBox="1"/>
          <p:nvPr>
            <p:ph type="title"/>
          </p:nvPr>
        </p:nvSpPr>
        <p:spPr>
          <a:xfrm>
            <a:off x="458975" y="1402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Using verbs in multiple tenses</a:t>
            </a:r>
            <a:endParaRPr sz="2600">
              <a:solidFill>
                <a:schemeClr val="dk2"/>
              </a:solidFill>
            </a:endParaRPr>
          </a:p>
        </p:txBody>
      </p:sp>
      <p:graphicFrame>
        <p:nvGraphicFramePr>
          <p:cNvPr id="118" name="Google Shape;118;p18"/>
          <p:cNvGraphicFramePr/>
          <p:nvPr/>
        </p:nvGraphicFramePr>
        <p:xfrm>
          <a:off x="252375" y="615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{C596EE6B-D192-4AF0-8D74-DA2027DF3921}</a:tableStyleId>
              </a:tblPr>
              <a:tblGrid>
                <a:gridCol w="1569575"/>
                <a:gridCol w="2231150"/>
                <a:gridCol w="1789825"/>
                <a:gridCol w="2998450"/>
              </a:tblGrid>
              <a:tr h="57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Past (preterite)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Near future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27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take, wear)</a:t>
                      </a:r>
                      <a:endParaRPr sz="19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llevé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took/wore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llevo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take/wear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voy a llevar</a:t>
                      </a:r>
                      <a:endParaRPr b="1"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take/wear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  <a:tr h="962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leer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read)</a:t>
                      </a:r>
                      <a:endParaRPr i="1" sz="19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leí</a:t>
                      </a:r>
                      <a:endParaRPr b="1"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read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leo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read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voy a leer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read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69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salir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go out)</a:t>
                      </a:r>
                      <a:endParaRPr i="1" sz="19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salí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went out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salgo</a:t>
                      </a:r>
                      <a:endParaRPr b="1"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go out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b="1"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oy a salir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go out</a:t>
                      </a:r>
                      <a:endParaRPr i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/>
        </p:nvSpPr>
        <p:spPr>
          <a:xfrm>
            <a:off x="513575" y="170375"/>
            <a:ext cx="61623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Tus planes para este fin de semana</a:t>
            </a:r>
            <a:endParaRPr b="1" sz="25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564550" y="1676725"/>
            <a:ext cx="7120500" cy="15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Voy a salir con mi amigo.</a:t>
            </a:r>
            <a:r>
              <a:rPr lang="en-GB"/>
              <a:t>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Hoy no quiero salir ya que estoy haciendo mis deberes. Tampoco puedo quedar el sábado así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 que vamos a ir el domingo.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500" y="782925"/>
            <a:ext cx="623225" cy="422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/>
        </p:nvSpPr>
        <p:spPr>
          <a:xfrm>
            <a:off x="513575" y="246575"/>
            <a:ext cx="70473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 opinión sobre los libros</a:t>
            </a:r>
            <a:endParaRPr b="1" sz="22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1564550" y="1305850"/>
            <a:ext cx="75147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Me chifla leer. Me gusta leer las novelas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porque son emocionantes y prefiero leer</a:t>
            </a:r>
            <a:r>
              <a:rPr b="1" lang="en-GB" sz="2600" u="sng">
                <a:latin typeface="Montserrat"/>
                <a:ea typeface="Montserrat"/>
                <a:cs typeface="Montserrat"/>
                <a:sym typeface="Montserrat"/>
              </a:rPr>
              <a:t>las</a:t>
            </a: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 en formato digital. Estoy leyendo la última novela de Carlos Ruiz Zafón. 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¡Me encanta!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575" y="902075"/>
            <a:ext cx="542175" cy="367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/>
          <p:nvPr/>
        </p:nvSpPr>
        <p:spPr>
          <a:xfrm>
            <a:off x="5765950" y="152400"/>
            <a:ext cx="3301800" cy="1851600"/>
          </a:xfrm>
          <a:prstGeom prst="wedgeRectCallout">
            <a:avLst>
              <a:gd fmla="val 44139" name="adj1"/>
              <a:gd fmla="val 6476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what apps you used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hy you used those apps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ow members of your family used their phone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direct object pronouns (lo/la/los/las)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1"/>
          <p:cNvSpPr/>
          <p:nvPr/>
        </p:nvSpPr>
        <p:spPr>
          <a:xfrm>
            <a:off x="5915800" y="2434200"/>
            <a:ext cx="3151800" cy="1598400"/>
          </a:xfrm>
          <a:prstGeom prst="wedgeRectCallout">
            <a:avLst>
              <a:gd fmla="val -50000" name="adj1"/>
              <a:gd fmla="val 81433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when you met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hysical description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haracter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❏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well you get on and why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>
            <p:ph type="title"/>
          </p:nvPr>
        </p:nvSpPr>
        <p:spPr>
          <a:xfrm>
            <a:off x="129075" y="82775"/>
            <a:ext cx="6564300" cy="48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p</a:t>
            </a:r>
            <a:r>
              <a:rPr lang="en-GB" sz="1800">
                <a:solidFill>
                  <a:schemeClr val="dk2"/>
                </a:solidFill>
              </a:rPr>
              <a:t>ara qué usaste tu móvil la semana pasada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1" name="Google Shape;141;p21"/>
          <p:cNvSpPr txBox="1"/>
          <p:nvPr>
            <p:ph type="title"/>
          </p:nvPr>
        </p:nvSpPr>
        <p:spPr>
          <a:xfrm>
            <a:off x="129075" y="2292575"/>
            <a:ext cx="6564300" cy="2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u</a:t>
            </a:r>
            <a:r>
              <a:rPr lang="en-GB" sz="1800">
                <a:solidFill>
                  <a:schemeClr val="dk2"/>
                </a:solidFill>
              </a:rPr>
              <a:t>n buen amigo tuyo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42" name="Google Shape;142;p21"/>
          <p:cNvGraphicFramePr/>
          <p:nvPr/>
        </p:nvGraphicFramePr>
        <p:xfrm>
          <a:off x="647700" y="268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{C596EE6B-D192-4AF0-8D74-DA2027DF3921}</a:tableStyleId>
              </a:tblPr>
              <a:tblGrid>
                <a:gridCol w="1023650"/>
                <a:gridCol w="1453000"/>
                <a:gridCol w="792075"/>
                <a:gridCol w="1033575"/>
                <a:gridCol w="815950"/>
              </a:tblGrid>
              <a:tr h="488975">
                <a:tc gridSpan="5" rowSpan="3">
                  <a:txBody>
                    <a:bodyPr/>
                    <a:lstStyle/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Conocí a…...hace+time phrase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es ni 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egoísta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 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travieso/a</a:t>
                      </a:r>
                      <a:endParaRPr sz="20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Tiene los ojos </a:t>
                      </a: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redondos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y…..mientras que yo tengo……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hace reír….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veces 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peleamos…...ya que...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3" hMerge="1"/>
                <a:tc rowSpan="3" hMerge="1"/>
                <a:tc rowSpan="3" hMerge="1"/>
                <a:tc rowSpan="3" hMerge="1"/>
              </a:tr>
              <a:tr h="488975">
                <a:tc gridSpan="5" vMerge="1"/>
                <a:tc hMerge="1" vMerge="1"/>
                <a:tc hMerge="1" vMerge="1"/>
                <a:tc hMerge="1" vMerge="1"/>
                <a:tc hMerge="1" vMerge="1"/>
              </a:tr>
              <a:tr h="488975">
                <a:tc gridSpan="5" vMerge="1"/>
                <a:tc hMerge="1" vMerge="1"/>
                <a:tc hMerge="1" vMerge="1"/>
                <a:tc hMerge="1" vMerge="1"/>
                <a:tc hMerge="1" vMerge="1"/>
              </a:tr>
            </a:tbl>
          </a:graphicData>
        </a:graphic>
      </p:graphicFrame>
      <p:sp>
        <p:nvSpPr>
          <p:cNvPr id="143" name="Google Shape;143;p21"/>
          <p:cNvSpPr txBox="1"/>
          <p:nvPr/>
        </p:nvSpPr>
        <p:spPr>
          <a:xfrm>
            <a:off x="2791675" y="2262275"/>
            <a:ext cx="2919600" cy="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 the personal ‘a’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4" name="Google Shape;144;p21"/>
          <p:cNvPicPr preferRelativeResize="0"/>
          <p:nvPr/>
        </p:nvPicPr>
        <p:blipFill rotWithShape="1">
          <a:blip r:embed="rId3">
            <a:alphaModFix/>
          </a:blip>
          <a:srcRect b="4998" l="24448" r="0" t="4125"/>
          <a:stretch/>
        </p:blipFill>
        <p:spPr>
          <a:xfrm>
            <a:off x="247775" y="445025"/>
            <a:ext cx="211209" cy="172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1"/>
          <p:cNvPicPr preferRelativeResize="0"/>
          <p:nvPr/>
        </p:nvPicPr>
        <p:blipFill rotWithShape="1">
          <a:blip r:embed="rId3">
            <a:alphaModFix/>
          </a:blip>
          <a:srcRect b="4998" l="24448" r="0" t="4125"/>
          <a:stretch/>
        </p:blipFill>
        <p:spPr>
          <a:xfrm>
            <a:off x="207975" y="2615125"/>
            <a:ext cx="211209" cy="1721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6" name="Google Shape;146;p21"/>
          <p:cNvGraphicFramePr/>
          <p:nvPr/>
        </p:nvGraphicFramePr>
        <p:xfrm>
          <a:off x="580525" y="366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{C596EE6B-D192-4AF0-8D74-DA2027DF3921}</a:tableStyleId>
              </a:tblPr>
              <a:tblGrid>
                <a:gridCol w="1023650"/>
                <a:gridCol w="1453000"/>
                <a:gridCol w="792075"/>
                <a:gridCol w="1033575"/>
                <a:gridCol w="815950"/>
              </a:tblGrid>
              <a:tr h="488975">
                <a:tc gridSpan="5" rowSpan="3">
                  <a:txBody>
                    <a:bodyPr/>
                    <a:lstStyle/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 semana pasada, usé……para…….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encanta</a:t>
                      </a: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...porque…..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 madre…..por lo tanto……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Montserrat"/>
                        <a:buChar char="★"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Saqué fotos y las subí a…..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3" hMerge="1"/>
                <a:tc rowSpan="3" hMerge="1"/>
                <a:tc rowSpan="3" hMerge="1"/>
                <a:tc rowSpan="3" hMerge="1"/>
              </a:tr>
              <a:tr h="488975">
                <a:tc gridSpan="5" vMerge="1"/>
                <a:tc hMerge="1" vMerge="1"/>
                <a:tc hMerge="1" vMerge="1"/>
                <a:tc hMerge="1" vMerge="1"/>
                <a:tc hMerge="1" vMerge="1"/>
              </a:tr>
              <a:tr h="488975">
                <a:tc gridSpan="5" vMerge="1"/>
                <a:tc hMerge="1" vMerge="1"/>
                <a:tc hMerge="1" vMerge="1"/>
                <a:tc hMerge="1" vMerge="1"/>
                <a:tc hMerge="1" vMerge="1"/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974013" y="2673575"/>
            <a:ext cx="34806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</a:t>
            </a:r>
            <a:r>
              <a:rPr lang="en-GB">
                <a:solidFill>
                  <a:schemeClr val="dk2"/>
                </a:solidFill>
              </a:rPr>
              <a:t>u opinión sobre los libros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2667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2"/>
          <p:cNvSpPr txBox="1"/>
          <p:nvPr>
            <p:ph type="title"/>
          </p:nvPr>
        </p:nvSpPr>
        <p:spPr>
          <a:xfrm>
            <a:off x="974000" y="349475"/>
            <a:ext cx="34806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</a:t>
            </a:r>
            <a:r>
              <a:rPr lang="en-GB">
                <a:solidFill>
                  <a:schemeClr val="dk2"/>
                </a:solidFill>
              </a:rPr>
              <a:t>us planes para este fin de semana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>
            <a:off x="5318375" y="349463"/>
            <a:ext cx="6978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</a:t>
            </a:r>
            <a:r>
              <a:rPr lang="en-GB">
                <a:solidFill>
                  <a:schemeClr val="dk2"/>
                </a:solidFill>
              </a:rPr>
              <a:t>ara qué usaste tu móvil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la semana pasada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43815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2"/>
          <p:cNvSpPr/>
          <p:nvPr/>
        </p:nvSpPr>
        <p:spPr>
          <a:xfrm>
            <a:off x="43815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2"/>
          <p:cNvSpPr txBox="1"/>
          <p:nvPr>
            <p:ph type="title"/>
          </p:nvPr>
        </p:nvSpPr>
        <p:spPr>
          <a:xfrm>
            <a:off x="5356475" y="2673563"/>
            <a:ext cx="6978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describe un buen amigo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tuyo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159" name="Google Shape;15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50" y="193050"/>
            <a:ext cx="343775" cy="216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50" y="2553212"/>
            <a:ext cx="343775" cy="216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4000" y="189112"/>
            <a:ext cx="343775" cy="216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4000" y="2549275"/>
            <a:ext cx="343775" cy="2162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