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Lst>
  <p:sldSz cy="10287000" cx="18288000"/>
  <p:notesSz cx="6858000" cy="9144000"/>
  <p:embeddedFontLst>
    <p:embeddedFont>
      <p:font typeface="Montserrat SemiBold"/>
      <p:regular r:id="rId11"/>
      <p:bold r:id="rId12"/>
      <p:italic r:id="rId13"/>
      <p:boldItalic r:id="rId14"/>
    </p:embeddedFont>
    <p:embeddedFont>
      <p:font typeface="Montserrat"/>
      <p:regular r:id="rId15"/>
      <p:bold r:id="rId16"/>
      <p:italic r:id="rId17"/>
      <p:boldItalic r:id="rId18"/>
    </p:embeddedFont>
    <p:embeddedFont>
      <p:font typeface="Montserrat Medium"/>
      <p:regular r:id="rId19"/>
      <p:bold r:id="rId20"/>
      <p:italic r:id="rId21"/>
      <p:boldItalic r:id="rId22"/>
    </p:embeddedFont>
    <p:embeddedFont>
      <p:font typeface="Quicksand"/>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5A1582D-D9A6-41D8-AF11-AA0F14B92740}">
  <a:tblStyle styleId="{45A1582D-D9A6-41D8-AF11-AA0F14B92740}"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785666DD-401F-4403-88C8-D221F8066278}"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Medium-bold.fntdata"/><Relationship Id="rId11" Type="http://schemas.openxmlformats.org/officeDocument/2006/relationships/font" Target="fonts/MontserratSemiBold-regular.fntdata"/><Relationship Id="rId22" Type="http://schemas.openxmlformats.org/officeDocument/2006/relationships/font" Target="fonts/MontserratMedium-boldItalic.fntdata"/><Relationship Id="rId10" Type="http://schemas.openxmlformats.org/officeDocument/2006/relationships/slide" Target="slides/slide5.xml"/><Relationship Id="rId21" Type="http://schemas.openxmlformats.org/officeDocument/2006/relationships/font" Target="fonts/MontserratMedium-italic.fntdata"/><Relationship Id="rId13" Type="http://schemas.openxmlformats.org/officeDocument/2006/relationships/font" Target="fonts/MontserratSemiBold-italic.fntdata"/><Relationship Id="rId24" Type="http://schemas.openxmlformats.org/officeDocument/2006/relationships/font" Target="fonts/Quicksand-bold.fntdata"/><Relationship Id="rId12" Type="http://schemas.openxmlformats.org/officeDocument/2006/relationships/font" Target="fonts/MontserratSemiBold-bold.fntdata"/><Relationship Id="rId23" Type="http://schemas.openxmlformats.org/officeDocument/2006/relationships/font" Target="fonts/Quicksand-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font" Target="fonts/MontserratSemiBold-boldItalic.fntdata"/><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MontserratMedium-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d1cd1537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d1cd1537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ca6c7812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ca6c7812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d1cd151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d1cd151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8ca6c7812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8ca6c7812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d44aeef9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d44aeef9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5" name="Google Shape;75;p13"/>
          <p:cNvSpPr txBox="1"/>
          <p:nvPr>
            <p:ph idx="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ew activity intro"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9.png"/><Relationship Id="rId4" Type="http://schemas.openxmlformats.org/officeDocument/2006/relationships/image" Target="../media/image8.png"/><Relationship Id="rId5"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6.png"/><Relationship Id="rId6" Type="http://schemas.openxmlformats.org/officeDocument/2006/relationships/image" Target="../media/image13.png"/><Relationship Id="rId7"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oaknat.uk/comp-word-processor"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1" name="Google Shape;81;p14"/>
          <p:cNvSpPr txBox="1"/>
          <p:nvPr>
            <p:ph idx="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2" name="Google Shape;82;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7000">
                <a:solidFill>
                  <a:srgbClr val="4B3241"/>
                </a:solidFill>
              </a:rPr>
              <a:t>Lesson 1: </a:t>
            </a:r>
            <a:r>
              <a:rPr lang="en-GB" sz="7000">
                <a:solidFill>
                  <a:srgbClr val="4B3241"/>
                </a:solidFill>
              </a:rPr>
              <a:t>Features of a word processor</a:t>
            </a:r>
            <a:endParaRPr>
              <a:solidFill>
                <a:srgbClr val="4B3241"/>
              </a:solidFill>
            </a:endParaRPr>
          </a:p>
          <a:p>
            <a:pPr indent="0" lvl="0" marL="0" rtl="0" algn="l">
              <a:spcBef>
                <a:spcPts val="0"/>
              </a:spcBef>
              <a:spcAft>
                <a:spcPts val="0"/>
              </a:spcAft>
              <a:buNone/>
            </a:pPr>
            <a:r>
              <a:t/>
            </a:r>
            <a:endParaRPr sz="3000">
              <a:solidFill>
                <a:srgbClr val="4B3241"/>
              </a:solidFill>
            </a:endParaRPr>
          </a:p>
          <a:p>
            <a:pPr indent="0" lvl="0" marL="0" marR="0" rtl="0" algn="l">
              <a:lnSpc>
                <a:spcPct val="115000"/>
              </a:lnSpc>
              <a:spcBef>
                <a:spcPts val="0"/>
              </a:spcBef>
              <a:spcAft>
                <a:spcPts val="0"/>
              </a:spcAft>
              <a:buNone/>
            </a:pPr>
            <a:r>
              <a:rPr lang="en-GB" sz="3000">
                <a:solidFill>
                  <a:srgbClr val="4B3241"/>
                </a:solidFill>
              </a:rPr>
              <a:t>Gaining support for a cause </a:t>
            </a:r>
            <a:endParaRPr sz="3000">
              <a:solidFill>
                <a:srgbClr val="4B3241"/>
              </a:solidFill>
            </a:endParaRPr>
          </a:p>
          <a:p>
            <a:pPr indent="0" lvl="0" marL="0" marR="0" rtl="0" algn="l">
              <a:lnSpc>
                <a:spcPct val="115000"/>
              </a:lnSpc>
              <a:spcBef>
                <a:spcPts val="0"/>
              </a:spcBef>
              <a:spcAft>
                <a:spcPts val="0"/>
              </a:spcAft>
              <a:buNone/>
            </a:pPr>
            <a:r>
              <a:t/>
            </a:r>
            <a:endParaRPr sz="3000">
              <a:solidFill>
                <a:srgbClr val="4B3241"/>
              </a:solidFill>
            </a:endParaRPr>
          </a:p>
          <a:p>
            <a:pPr indent="0" lvl="0" marL="0" marR="0" rtl="0" algn="l">
              <a:lnSpc>
                <a:spcPct val="115000"/>
              </a:lnSpc>
              <a:spcBef>
                <a:spcPts val="0"/>
              </a:spcBef>
              <a:spcAft>
                <a:spcPts val="0"/>
              </a:spcAft>
              <a:buNone/>
            </a:pPr>
            <a:r>
              <a:t/>
            </a:r>
            <a:endParaRPr sz="3000">
              <a:solidFill>
                <a:srgbClr val="4B3241"/>
              </a:solidFill>
            </a:endParaRPr>
          </a:p>
          <a:p>
            <a:pPr indent="0" lvl="0" marL="0" marR="0" rtl="0" algn="l">
              <a:lnSpc>
                <a:spcPct val="115000"/>
              </a:lnSpc>
              <a:spcBef>
                <a:spcPts val="0"/>
              </a:spcBef>
              <a:spcAft>
                <a:spcPts val="0"/>
              </a:spcAft>
              <a:buNone/>
            </a:pPr>
            <a:r>
              <a:t/>
            </a:r>
            <a:endParaRPr sz="3000">
              <a:solidFill>
                <a:srgbClr val="4B3241"/>
              </a:solidFill>
            </a:endParaRPr>
          </a:p>
          <a:p>
            <a:pPr indent="0" lvl="0" marL="0" marR="0" rtl="0" algn="l">
              <a:lnSpc>
                <a:spcPct val="115000"/>
              </a:lnSpc>
              <a:spcBef>
                <a:spcPts val="0"/>
              </a:spcBef>
              <a:spcAft>
                <a:spcPts val="0"/>
              </a:spcAft>
              <a:buNone/>
            </a:pPr>
            <a:r>
              <a:rPr lang="en-GB" sz="3000">
                <a:solidFill>
                  <a:srgbClr val="4B3241"/>
                </a:solidFill>
              </a:rPr>
              <a:t>Ben Garside</a:t>
            </a:r>
            <a:endParaRPr sz="3000">
              <a:solidFill>
                <a:srgbClr val="4B3241"/>
              </a:solidFill>
            </a:endParaRPr>
          </a:p>
        </p:txBody>
      </p:sp>
      <p:sp>
        <p:nvSpPr>
          <p:cNvPr id="83" name="Google Shape;83;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Computing</a:t>
            </a:r>
            <a:endParaRPr>
              <a:solidFill>
                <a:srgbClr val="4B3241"/>
              </a:solidFill>
            </a:endParaRPr>
          </a:p>
        </p:txBody>
      </p:sp>
      <p:sp>
        <p:nvSpPr>
          <p:cNvPr id="84" name="Google Shape;84;p14"/>
          <p:cNvSpPr txBox="1"/>
          <p:nvPr>
            <p:ph idx="4294967295" type="subTitle"/>
          </p:nvPr>
        </p:nvSpPr>
        <p:spPr>
          <a:xfrm>
            <a:off x="917950" y="6804400"/>
            <a:ext cx="11057100" cy="123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2000"/>
              </a:spcAft>
              <a:buNone/>
            </a:pPr>
            <a:r>
              <a:rPr i="1" lang="en-GB" sz="1500">
                <a:solidFill>
                  <a:srgbClr val="4B3241"/>
                </a:solidFill>
              </a:rPr>
              <a:t>Materials from the Teach Computing Curriculum created by the National Centre for Computing Education</a:t>
            </a:r>
            <a:endParaRPr i="1" sz="1500">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type="title"/>
          </p:nvPr>
        </p:nvSpPr>
        <p:spPr>
          <a:xfrm>
            <a:off x="734650" y="570450"/>
            <a:ext cx="159864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000"/>
              <a:t>Task 1 part 1 - Drag the icons and software names into the appropriate spaces</a:t>
            </a:r>
            <a:endParaRPr sz="4000"/>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91" name="Google Shape;91;p15"/>
          <p:cNvGraphicFramePr/>
          <p:nvPr/>
        </p:nvGraphicFramePr>
        <p:xfrm>
          <a:off x="1269104" y="2323141"/>
          <a:ext cx="3000000" cy="3000000"/>
        </p:xfrm>
        <a:graphic>
          <a:graphicData uri="http://schemas.openxmlformats.org/drawingml/2006/table">
            <a:tbl>
              <a:tblPr>
                <a:noFill/>
                <a:tableStyleId>{45A1582D-D9A6-41D8-AF11-AA0F14B92740}</a:tableStyleId>
              </a:tblPr>
              <a:tblGrid>
                <a:gridCol w="1328400"/>
                <a:gridCol w="2298800"/>
                <a:gridCol w="11398525"/>
              </a:tblGrid>
              <a:tr h="401100">
                <a:tc>
                  <a:txBody>
                    <a:bodyPr/>
                    <a:lstStyle/>
                    <a:p>
                      <a:pPr indent="0" lvl="0" marL="0" marR="0" rtl="0" algn="l">
                        <a:lnSpc>
                          <a:spcPct val="100000"/>
                        </a:lnSpc>
                        <a:spcBef>
                          <a:spcPts val="0"/>
                        </a:spcBef>
                        <a:spcAft>
                          <a:spcPts val="0"/>
                        </a:spcAft>
                        <a:buClr>
                          <a:srgbClr val="000000"/>
                        </a:buClr>
                        <a:buSzPts val="1200"/>
                        <a:buFont typeface="Arial"/>
                        <a:buNone/>
                      </a:pPr>
                      <a:r>
                        <a:rPr b="1" lang="en-GB" sz="3500">
                          <a:solidFill>
                            <a:srgbClr val="4B3241"/>
                          </a:solidFill>
                          <a:latin typeface="Montserrat"/>
                          <a:ea typeface="Montserrat"/>
                          <a:cs typeface="Montserrat"/>
                          <a:sym typeface="Montserrat"/>
                        </a:rPr>
                        <a:t>Icon</a:t>
                      </a:r>
                      <a:endParaRPr b="1"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GB" sz="3500">
                          <a:solidFill>
                            <a:srgbClr val="4B3241"/>
                          </a:solidFill>
                          <a:latin typeface="Montserrat"/>
                          <a:ea typeface="Montserrat"/>
                          <a:cs typeface="Montserrat"/>
                          <a:sym typeface="Montserrat"/>
                        </a:rPr>
                        <a:t>Software</a:t>
                      </a:r>
                      <a:endParaRPr b="1"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b="1" lang="en-GB" sz="3500">
                          <a:solidFill>
                            <a:srgbClr val="4B3241"/>
                          </a:solidFill>
                          <a:latin typeface="Montserrat"/>
                          <a:ea typeface="Montserrat"/>
                          <a:cs typeface="Montserrat"/>
                          <a:sym typeface="Montserrat"/>
                        </a:rPr>
                        <a:t>Description</a:t>
                      </a:r>
                      <a:endParaRPr b="1"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r>
              <a:tr h="1094500">
                <a:tc>
                  <a:txBody>
                    <a:bodyPr/>
                    <a:lstStyle/>
                    <a:p>
                      <a:pPr indent="0" lvl="0" marL="0" marR="0" rtl="0" algn="l">
                        <a:lnSpc>
                          <a:spcPct val="100000"/>
                        </a:lnSpc>
                        <a:spcBef>
                          <a:spcPts val="0"/>
                        </a:spcBef>
                        <a:spcAft>
                          <a:spcPts val="0"/>
                        </a:spcAft>
                        <a:buClr>
                          <a:srgbClr val="000000"/>
                        </a:buClr>
                        <a:buSzPts val="500"/>
                        <a:buFont typeface="Arial"/>
                        <a:buNone/>
                      </a:pPr>
                      <a:r>
                        <a:t/>
                      </a:r>
                      <a:endParaRPr i="0"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t/>
                      </a:r>
                      <a:endParaRPr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rtl="0" algn="l">
                        <a:spcBef>
                          <a:spcPts val="0"/>
                        </a:spcBef>
                        <a:spcAft>
                          <a:spcPts val="0"/>
                        </a:spcAft>
                        <a:buClr>
                          <a:srgbClr val="5B5BA5"/>
                        </a:buClr>
                        <a:buSzPts val="800"/>
                        <a:buFont typeface="Arial"/>
                        <a:buNone/>
                      </a:pPr>
                      <a:r>
                        <a:rPr lang="en-GB" sz="3500">
                          <a:solidFill>
                            <a:srgbClr val="4B3241"/>
                          </a:solidFill>
                          <a:latin typeface="Montserrat"/>
                          <a:ea typeface="Montserrat"/>
                          <a:cs typeface="Montserrat"/>
                          <a:sym typeface="Montserrat"/>
                        </a:rPr>
                        <a:t>Made up of rows, columns and cells. Used mainly for holding formulas to automatically complete calculations.</a:t>
                      </a:r>
                      <a:endParaRPr sz="3500">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r>
              <a:tr h="1498750">
                <a:tc>
                  <a:txBody>
                    <a:bodyPr/>
                    <a:lstStyle/>
                    <a:p>
                      <a:pPr indent="0" lvl="0" marL="0" marR="0" rtl="0" algn="l">
                        <a:lnSpc>
                          <a:spcPct val="100000"/>
                        </a:lnSpc>
                        <a:spcBef>
                          <a:spcPts val="0"/>
                        </a:spcBef>
                        <a:spcAft>
                          <a:spcPts val="0"/>
                        </a:spcAft>
                        <a:buClr>
                          <a:srgbClr val="000000"/>
                        </a:buClr>
                        <a:buSzPts val="500"/>
                        <a:buFont typeface="Arial"/>
                        <a:buNone/>
                      </a:pPr>
                      <a:r>
                        <a:t/>
                      </a:r>
                      <a:endParaRPr i="0"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t/>
                      </a:r>
                      <a:endParaRPr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rtl="0" algn="l">
                        <a:spcBef>
                          <a:spcPts val="0"/>
                        </a:spcBef>
                        <a:spcAft>
                          <a:spcPts val="0"/>
                        </a:spcAft>
                        <a:buNone/>
                      </a:pPr>
                      <a:r>
                        <a:rPr lang="en-GB" sz="3500">
                          <a:solidFill>
                            <a:srgbClr val="4B3241"/>
                          </a:solidFill>
                          <a:latin typeface="Montserrat"/>
                          <a:ea typeface="Montserrat"/>
                          <a:cs typeface="Montserrat"/>
                          <a:sym typeface="Montserrat"/>
                        </a:rPr>
                        <a:t>A modern-day typewriter used for typing text and changing the appearance of the text (such as making text bold or changing the colour).</a:t>
                      </a:r>
                      <a:endParaRPr sz="3500">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r>
              <a:tr h="1373700">
                <a:tc>
                  <a:txBody>
                    <a:bodyPr/>
                    <a:lstStyle/>
                    <a:p>
                      <a:pPr indent="0" lvl="0" marL="0" marR="0" rtl="0" algn="l">
                        <a:lnSpc>
                          <a:spcPct val="100000"/>
                        </a:lnSpc>
                        <a:spcBef>
                          <a:spcPts val="0"/>
                        </a:spcBef>
                        <a:spcAft>
                          <a:spcPts val="0"/>
                        </a:spcAft>
                        <a:buClr>
                          <a:srgbClr val="000000"/>
                        </a:buClr>
                        <a:buSzPts val="500"/>
                        <a:buFont typeface="Arial"/>
                        <a:buNone/>
                      </a:pPr>
                      <a:r>
                        <a:t/>
                      </a:r>
                      <a:endParaRPr i="0"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t/>
                      </a:r>
                      <a:endParaRPr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rtl="0" algn="l">
                        <a:spcBef>
                          <a:spcPts val="0"/>
                        </a:spcBef>
                        <a:spcAft>
                          <a:spcPts val="0"/>
                        </a:spcAft>
                        <a:buClr>
                          <a:srgbClr val="5B5BA5"/>
                        </a:buClr>
                        <a:buSzPts val="800"/>
                        <a:buFont typeface="Arial"/>
                        <a:buNone/>
                      </a:pPr>
                      <a:r>
                        <a:rPr lang="en-GB" sz="3500">
                          <a:solidFill>
                            <a:srgbClr val="4B3241"/>
                          </a:solidFill>
                          <a:latin typeface="Montserrat"/>
                          <a:ea typeface="Montserrat"/>
                          <a:cs typeface="Montserrat"/>
                          <a:sym typeface="Montserrat"/>
                        </a:rPr>
                        <a:t>Software that allows you to read and compose electronic messages that are sent between recipients across the network (usually the internet). You can send messages to multiple people at the same time and include attachments (such as files for people to open, read or edit).</a:t>
                      </a:r>
                      <a:endParaRPr sz="3500">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r>
            </a:tbl>
          </a:graphicData>
        </a:graphic>
      </p:graphicFrame>
      <p:pic>
        <p:nvPicPr>
          <p:cNvPr id="92" name="Google Shape;92;p15"/>
          <p:cNvPicPr preferRelativeResize="0"/>
          <p:nvPr/>
        </p:nvPicPr>
        <p:blipFill>
          <a:blip r:embed="rId3">
            <a:alphaModFix/>
          </a:blip>
          <a:stretch>
            <a:fillRect/>
          </a:stretch>
        </p:blipFill>
        <p:spPr>
          <a:xfrm>
            <a:off x="108587" y="7593395"/>
            <a:ext cx="801725" cy="801725"/>
          </a:xfrm>
          <a:prstGeom prst="rect">
            <a:avLst/>
          </a:prstGeom>
          <a:noFill/>
          <a:ln>
            <a:noFill/>
          </a:ln>
        </p:spPr>
      </p:pic>
      <p:pic>
        <p:nvPicPr>
          <p:cNvPr id="93" name="Google Shape;93;p15"/>
          <p:cNvPicPr preferRelativeResize="0"/>
          <p:nvPr/>
        </p:nvPicPr>
        <p:blipFill>
          <a:blip r:embed="rId4">
            <a:alphaModFix/>
          </a:blip>
          <a:stretch>
            <a:fillRect/>
          </a:stretch>
        </p:blipFill>
        <p:spPr>
          <a:xfrm>
            <a:off x="202775" y="3286675"/>
            <a:ext cx="707525" cy="697833"/>
          </a:xfrm>
          <a:prstGeom prst="rect">
            <a:avLst/>
          </a:prstGeom>
          <a:noFill/>
          <a:ln>
            <a:noFill/>
          </a:ln>
        </p:spPr>
      </p:pic>
      <p:pic>
        <p:nvPicPr>
          <p:cNvPr id="94" name="Google Shape;94;p15"/>
          <p:cNvPicPr preferRelativeResize="0"/>
          <p:nvPr/>
        </p:nvPicPr>
        <p:blipFill>
          <a:blip r:embed="rId5">
            <a:alphaModFix/>
          </a:blip>
          <a:stretch>
            <a:fillRect/>
          </a:stretch>
        </p:blipFill>
        <p:spPr>
          <a:xfrm rot="10800000">
            <a:off x="294251" y="5413226"/>
            <a:ext cx="688450" cy="751450"/>
          </a:xfrm>
          <a:prstGeom prst="rect">
            <a:avLst/>
          </a:prstGeom>
          <a:noFill/>
          <a:ln>
            <a:noFill/>
          </a:ln>
        </p:spPr>
      </p:pic>
      <p:sp>
        <p:nvSpPr>
          <p:cNvPr id="95" name="Google Shape;95;p15"/>
          <p:cNvSpPr txBox="1"/>
          <p:nvPr/>
        </p:nvSpPr>
        <p:spPr>
          <a:xfrm>
            <a:off x="16581223" y="3224691"/>
            <a:ext cx="1294500" cy="7968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i="0" lang="en-GB" sz="2000" u="none" cap="none" strike="noStrike">
                <a:solidFill>
                  <a:srgbClr val="4B3241"/>
                </a:solidFill>
                <a:latin typeface="Montserrat"/>
                <a:ea typeface="Montserrat"/>
                <a:cs typeface="Montserrat"/>
                <a:sym typeface="Montserrat"/>
              </a:rPr>
              <a:t>Email software</a:t>
            </a:r>
            <a:endParaRPr i="0" sz="2000" u="none" cap="none" strike="noStrike">
              <a:solidFill>
                <a:srgbClr val="4B324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400"/>
              <a:buFont typeface="Arial"/>
              <a:buNone/>
            </a:pPr>
            <a:r>
              <a:t/>
            </a:r>
            <a:endParaRPr i="0" sz="1200" u="none" cap="none" strike="noStrike">
              <a:solidFill>
                <a:srgbClr val="5B5BA5"/>
              </a:solidFill>
              <a:latin typeface="Quicksand"/>
              <a:ea typeface="Quicksand"/>
              <a:cs typeface="Quicksand"/>
              <a:sym typeface="Quicksand"/>
            </a:endParaRPr>
          </a:p>
        </p:txBody>
      </p:sp>
      <p:sp>
        <p:nvSpPr>
          <p:cNvPr id="96" name="Google Shape;96;p15"/>
          <p:cNvSpPr txBox="1"/>
          <p:nvPr/>
        </p:nvSpPr>
        <p:spPr>
          <a:xfrm>
            <a:off x="16400625" y="5046725"/>
            <a:ext cx="1655700" cy="6978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i="0" lang="en-GB" sz="2000" u="none" cap="none" strike="noStrike">
                <a:solidFill>
                  <a:srgbClr val="4B3241"/>
                </a:solidFill>
                <a:latin typeface="Quicksand"/>
                <a:ea typeface="Quicksand"/>
                <a:cs typeface="Quicksand"/>
                <a:sym typeface="Quicksand"/>
              </a:rPr>
              <a:t>Spreadsheet software</a:t>
            </a:r>
            <a:endParaRPr i="0" sz="2000" u="none" cap="none" strike="noStrike">
              <a:solidFill>
                <a:srgbClr val="4B3241"/>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i="0" sz="1200" u="none" cap="none" strike="noStrike">
              <a:solidFill>
                <a:srgbClr val="5B5BA5"/>
              </a:solidFill>
              <a:latin typeface="Quicksand"/>
              <a:ea typeface="Quicksand"/>
              <a:cs typeface="Quicksand"/>
              <a:sym typeface="Quicksand"/>
            </a:endParaRPr>
          </a:p>
        </p:txBody>
      </p:sp>
      <p:sp>
        <p:nvSpPr>
          <p:cNvPr id="97" name="Google Shape;97;p15"/>
          <p:cNvSpPr txBox="1"/>
          <p:nvPr/>
        </p:nvSpPr>
        <p:spPr>
          <a:xfrm>
            <a:off x="16473025" y="7473613"/>
            <a:ext cx="1655700" cy="10413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lang="en-GB" sz="2000">
                <a:solidFill>
                  <a:srgbClr val="4B3241"/>
                </a:solidFill>
                <a:latin typeface="Quicksand"/>
                <a:ea typeface="Quicksand"/>
                <a:cs typeface="Quicksand"/>
                <a:sym typeface="Quicksand"/>
              </a:rPr>
              <a:t>Word processing software</a:t>
            </a:r>
            <a:endParaRPr i="0" sz="2000" u="none" cap="none" strike="noStrike">
              <a:solidFill>
                <a:srgbClr val="4B3241"/>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i="0" sz="1200" u="none" cap="none" strike="noStrike">
              <a:solidFill>
                <a:srgbClr val="5B5BA5"/>
              </a:solidFill>
              <a:latin typeface="Quicksand"/>
              <a:ea typeface="Quicksand"/>
              <a:cs typeface="Quicksand"/>
              <a:sym typeface="Quicksand"/>
            </a:endParaRPr>
          </a:p>
        </p:txBody>
      </p:sp>
      <p:sp>
        <p:nvSpPr>
          <p:cNvPr id="98" name="Google Shape;98;p15"/>
          <p:cNvSpPr txBox="1"/>
          <p:nvPr/>
        </p:nvSpPr>
        <p:spPr>
          <a:xfrm>
            <a:off x="1272450" y="9265350"/>
            <a:ext cx="6598200" cy="6426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1900">
                <a:solidFill>
                  <a:srgbClr val="434343"/>
                </a:solidFill>
                <a:latin typeface="Montserrat"/>
                <a:ea typeface="Montserrat"/>
                <a:cs typeface="Montserrat"/>
                <a:sym typeface="Montserrat"/>
              </a:rPr>
              <a:t>Source: Pixabay</a:t>
            </a:r>
            <a:endParaRPr sz="1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736225" y="477225"/>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Task 1 part 2 - Drag the icons and software names into the appropriate spaces</a:t>
            </a:r>
            <a:endParaRPr/>
          </a:p>
        </p:txBody>
      </p:sp>
      <p:sp>
        <p:nvSpPr>
          <p:cNvPr id="104" name="Google Shape;104;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05" name="Google Shape;105;p16"/>
          <p:cNvGraphicFramePr/>
          <p:nvPr/>
        </p:nvGraphicFramePr>
        <p:xfrm>
          <a:off x="1200729" y="2407203"/>
          <a:ext cx="3000000" cy="3000000"/>
        </p:xfrm>
        <a:graphic>
          <a:graphicData uri="http://schemas.openxmlformats.org/drawingml/2006/table">
            <a:tbl>
              <a:tblPr>
                <a:noFill/>
                <a:tableStyleId>{45A1582D-D9A6-41D8-AF11-AA0F14B92740}</a:tableStyleId>
              </a:tblPr>
              <a:tblGrid>
                <a:gridCol w="1337000"/>
                <a:gridCol w="2313750"/>
                <a:gridCol w="11472500"/>
              </a:tblGrid>
              <a:tr h="401100">
                <a:tc>
                  <a:txBody>
                    <a:bodyPr/>
                    <a:lstStyle/>
                    <a:p>
                      <a:pPr indent="0" lvl="0" marL="0" marR="0" rtl="0" algn="l">
                        <a:lnSpc>
                          <a:spcPct val="100000"/>
                        </a:lnSpc>
                        <a:spcBef>
                          <a:spcPts val="0"/>
                        </a:spcBef>
                        <a:spcAft>
                          <a:spcPts val="0"/>
                        </a:spcAft>
                        <a:buClr>
                          <a:srgbClr val="000000"/>
                        </a:buClr>
                        <a:buSzPts val="1200"/>
                        <a:buFont typeface="Arial"/>
                        <a:buNone/>
                      </a:pPr>
                      <a:r>
                        <a:rPr b="1" lang="en-GB" sz="3500">
                          <a:solidFill>
                            <a:srgbClr val="4B3241"/>
                          </a:solidFill>
                          <a:latin typeface="Montserrat"/>
                          <a:ea typeface="Montserrat"/>
                          <a:cs typeface="Montserrat"/>
                          <a:sym typeface="Montserrat"/>
                        </a:rPr>
                        <a:t>Icon</a:t>
                      </a:r>
                      <a:endParaRPr b="1"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n-GB" sz="3500">
                          <a:solidFill>
                            <a:srgbClr val="4B3241"/>
                          </a:solidFill>
                          <a:latin typeface="Montserrat"/>
                          <a:ea typeface="Montserrat"/>
                          <a:cs typeface="Montserrat"/>
                          <a:sym typeface="Montserrat"/>
                        </a:rPr>
                        <a:t>Software</a:t>
                      </a:r>
                      <a:endParaRPr b="1"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b="1" lang="en-GB" sz="3500">
                          <a:solidFill>
                            <a:srgbClr val="4B3241"/>
                          </a:solidFill>
                          <a:latin typeface="Montserrat"/>
                          <a:ea typeface="Montserrat"/>
                          <a:cs typeface="Montserrat"/>
                          <a:sym typeface="Montserrat"/>
                        </a:rPr>
                        <a:t>Description</a:t>
                      </a:r>
                      <a:endParaRPr b="1"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r>
              <a:tr h="936000">
                <a:tc>
                  <a:txBody>
                    <a:bodyPr/>
                    <a:lstStyle/>
                    <a:p>
                      <a:pPr indent="0" lvl="0" marL="0" marR="0" rtl="0" algn="l">
                        <a:lnSpc>
                          <a:spcPct val="100000"/>
                        </a:lnSpc>
                        <a:spcBef>
                          <a:spcPts val="0"/>
                        </a:spcBef>
                        <a:spcAft>
                          <a:spcPts val="0"/>
                        </a:spcAft>
                        <a:buClr>
                          <a:srgbClr val="000000"/>
                        </a:buClr>
                        <a:buSzPts val="500"/>
                        <a:buFont typeface="Arial"/>
                        <a:buNone/>
                      </a:pPr>
                      <a:r>
                        <a:t/>
                      </a:r>
                      <a:endParaRPr i="0"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t/>
                      </a:r>
                      <a:endParaRPr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rtl="0" algn="l">
                        <a:spcBef>
                          <a:spcPts val="0"/>
                        </a:spcBef>
                        <a:spcAft>
                          <a:spcPts val="0"/>
                        </a:spcAft>
                        <a:buClr>
                          <a:srgbClr val="5B5BA5"/>
                        </a:buClr>
                        <a:buSzPts val="800"/>
                        <a:buFont typeface="Arial"/>
                        <a:buNone/>
                      </a:pPr>
                      <a:r>
                        <a:rPr lang="en-GB" sz="3500">
                          <a:solidFill>
                            <a:srgbClr val="4B3241"/>
                          </a:solidFill>
                          <a:latin typeface="Montserrat"/>
                          <a:ea typeface="Montserrat"/>
                          <a:cs typeface="Montserrat"/>
                          <a:sym typeface="Montserrat"/>
                        </a:rPr>
                        <a:t>Software that allows you to create or edit images. It includes tools such as overlaying text, cropping, and recolouring.</a:t>
                      </a:r>
                      <a:endParaRPr sz="3500">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r>
              <a:tr h="1296625">
                <a:tc>
                  <a:txBody>
                    <a:bodyPr/>
                    <a:lstStyle/>
                    <a:p>
                      <a:pPr indent="0" lvl="0" marL="0" marR="0" rtl="0" algn="l">
                        <a:lnSpc>
                          <a:spcPct val="100000"/>
                        </a:lnSpc>
                        <a:spcBef>
                          <a:spcPts val="0"/>
                        </a:spcBef>
                        <a:spcAft>
                          <a:spcPts val="0"/>
                        </a:spcAft>
                        <a:buClr>
                          <a:srgbClr val="000000"/>
                        </a:buClr>
                        <a:buSzPts val="500"/>
                        <a:buFont typeface="Arial"/>
                        <a:buNone/>
                      </a:pPr>
                      <a:r>
                        <a:t/>
                      </a:r>
                      <a:endParaRPr i="0"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t/>
                      </a:r>
                      <a:endParaRPr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rtl="0" algn="l">
                        <a:spcBef>
                          <a:spcPts val="0"/>
                        </a:spcBef>
                        <a:spcAft>
                          <a:spcPts val="0"/>
                        </a:spcAft>
                        <a:buClr>
                          <a:srgbClr val="5B5BA5"/>
                        </a:buClr>
                        <a:buSzPts val="800"/>
                        <a:buFont typeface="Arial"/>
                        <a:buNone/>
                      </a:pPr>
                      <a:r>
                        <a:rPr lang="en-GB" sz="3500">
                          <a:solidFill>
                            <a:srgbClr val="4B3241"/>
                          </a:solidFill>
                          <a:latin typeface="Montserrat"/>
                          <a:ea typeface="Montserrat"/>
                          <a:cs typeface="Montserrat"/>
                          <a:sym typeface="Montserrat"/>
                        </a:rPr>
                        <a:t>Software that allows you to present information in the form of a slide show. The presenter would use this to provide a visual aid to support what they are saying. </a:t>
                      </a:r>
                      <a:endParaRPr sz="3500">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r>
              <a:tr h="1081925">
                <a:tc>
                  <a:txBody>
                    <a:bodyPr/>
                    <a:lstStyle/>
                    <a:p>
                      <a:pPr indent="0" lvl="0" marL="0" marR="0" rtl="0" algn="l">
                        <a:lnSpc>
                          <a:spcPct val="100000"/>
                        </a:lnSpc>
                        <a:spcBef>
                          <a:spcPts val="0"/>
                        </a:spcBef>
                        <a:spcAft>
                          <a:spcPts val="0"/>
                        </a:spcAft>
                        <a:buClr>
                          <a:srgbClr val="000000"/>
                        </a:buClr>
                        <a:buSzPts val="500"/>
                        <a:buFont typeface="Arial"/>
                        <a:buNone/>
                      </a:pPr>
                      <a:r>
                        <a:t/>
                      </a:r>
                      <a:endParaRPr i="0"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800"/>
                        <a:buFont typeface="Arial"/>
                        <a:buNone/>
                      </a:pPr>
                      <a:r>
                        <a:t/>
                      </a:r>
                      <a:endParaRPr sz="3500" u="none" cap="none" strike="noStrike">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c>
                  <a:txBody>
                    <a:bodyPr/>
                    <a:lstStyle/>
                    <a:p>
                      <a:pPr indent="0" lvl="0" marL="0" rtl="0" algn="l">
                        <a:spcBef>
                          <a:spcPts val="0"/>
                        </a:spcBef>
                        <a:spcAft>
                          <a:spcPts val="0"/>
                        </a:spcAft>
                        <a:buClr>
                          <a:srgbClr val="5B5BA5"/>
                        </a:buClr>
                        <a:buSzPts val="800"/>
                        <a:buFont typeface="Arial"/>
                        <a:buNone/>
                      </a:pPr>
                      <a:r>
                        <a:rPr lang="en-GB" sz="3500">
                          <a:solidFill>
                            <a:srgbClr val="4B3241"/>
                          </a:solidFill>
                          <a:latin typeface="Montserrat"/>
                          <a:ea typeface="Montserrat"/>
                          <a:cs typeface="Montserrat"/>
                          <a:sym typeface="Montserrat"/>
                        </a:rPr>
                        <a:t>Software that creates web pages/websites without you having to write code. You can write, edit, and position text, add images, and embed videos, and the software will write the required code for it.</a:t>
                      </a:r>
                      <a:endParaRPr sz="3500">
                        <a:solidFill>
                          <a:srgbClr val="4B3241"/>
                        </a:solidFill>
                        <a:latin typeface="Montserrat"/>
                        <a:ea typeface="Montserrat"/>
                        <a:cs typeface="Montserrat"/>
                        <a:sym typeface="Montserrat"/>
                      </a:endParaRPr>
                    </a:p>
                  </a:txBody>
                  <a:tcPr marT="25700" marB="25700" marR="25700" marL="25700">
                    <a:lnL cap="flat" cmpd="sng" w="12700">
                      <a:solidFill>
                        <a:srgbClr val="4B3241"/>
                      </a:solidFill>
                      <a:prstDash val="solid"/>
                      <a:round/>
                      <a:headEnd len="sm" w="sm" type="none"/>
                      <a:tailEnd len="sm" w="sm" type="none"/>
                    </a:lnL>
                    <a:lnR cap="flat" cmpd="sng" w="12700">
                      <a:solidFill>
                        <a:srgbClr val="4B3241"/>
                      </a:solidFill>
                      <a:prstDash val="solid"/>
                      <a:round/>
                      <a:headEnd len="sm" w="sm" type="none"/>
                      <a:tailEnd len="sm" w="sm" type="none"/>
                    </a:lnR>
                    <a:lnT cap="flat" cmpd="sng" w="12700">
                      <a:solidFill>
                        <a:srgbClr val="4B3241"/>
                      </a:solidFill>
                      <a:prstDash val="solid"/>
                      <a:round/>
                      <a:headEnd len="sm" w="sm" type="none"/>
                      <a:tailEnd len="sm" w="sm" type="none"/>
                    </a:lnT>
                    <a:lnB cap="flat" cmpd="sng" w="12700">
                      <a:solidFill>
                        <a:srgbClr val="4B3241"/>
                      </a:solidFill>
                      <a:prstDash val="solid"/>
                      <a:round/>
                      <a:headEnd len="sm" w="sm" type="none"/>
                      <a:tailEnd len="sm" w="sm" type="none"/>
                    </a:lnB>
                  </a:tcPr>
                </a:tc>
              </a:tr>
            </a:tbl>
          </a:graphicData>
        </a:graphic>
      </p:graphicFrame>
      <p:pic>
        <p:nvPicPr>
          <p:cNvPr id="106" name="Google Shape;106;p16"/>
          <p:cNvPicPr preferRelativeResize="0"/>
          <p:nvPr/>
        </p:nvPicPr>
        <p:blipFill>
          <a:blip r:embed="rId3">
            <a:alphaModFix/>
          </a:blip>
          <a:stretch>
            <a:fillRect/>
          </a:stretch>
        </p:blipFill>
        <p:spPr>
          <a:xfrm>
            <a:off x="232313" y="7804175"/>
            <a:ext cx="678000" cy="932275"/>
          </a:xfrm>
          <a:prstGeom prst="rect">
            <a:avLst/>
          </a:prstGeom>
          <a:noFill/>
          <a:ln>
            <a:noFill/>
          </a:ln>
        </p:spPr>
      </p:pic>
      <p:pic>
        <p:nvPicPr>
          <p:cNvPr id="107" name="Google Shape;107;p16"/>
          <p:cNvPicPr preferRelativeResize="0"/>
          <p:nvPr/>
        </p:nvPicPr>
        <p:blipFill>
          <a:blip r:embed="rId4">
            <a:alphaModFix/>
          </a:blip>
          <a:stretch>
            <a:fillRect/>
          </a:stretch>
        </p:blipFill>
        <p:spPr>
          <a:xfrm>
            <a:off x="170458" y="5334178"/>
            <a:ext cx="801725" cy="796675"/>
          </a:xfrm>
          <a:prstGeom prst="rect">
            <a:avLst/>
          </a:prstGeom>
          <a:noFill/>
          <a:ln>
            <a:noFill/>
          </a:ln>
        </p:spPr>
      </p:pic>
      <p:pic>
        <p:nvPicPr>
          <p:cNvPr id="108" name="Google Shape;108;p16"/>
          <p:cNvPicPr preferRelativeResize="0"/>
          <p:nvPr/>
        </p:nvPicPr>
        <p:blipFill>
          <a:blip r:embed="rId5">
            <a:alphaModFix/>
          </a:blip>
          <a:stretch>
            <a:fillRect/>
          </a:stretch>
        </p:blipFill>
        <p:spPr>
          <a:xfrm>
            <a:off x="170438" y="2801849"/>
            <a:ext cx="801725" cy="858999"/>
          </a:xfrm>
          <a:prstGeom prst="rect">
            <a:avLst/>
          </a:prstGeom>
          <a:noFill/>
          <a:ln>
            <a:noFill/>
          </a:ln>
        </p:spPr>
      </p:pic>
      <p:sp>
        <p:nvSpPr>
          <p:cNvPr id="109" name="Google Shape;109;p16"/>
          <p:cNvSpPr txBox="1"/>
          <p:nvPr/>
        </p:nvSpPr>
        <p:spPr>
          <a:xfrm>
            <a:off x="16552525" y="2106232"/>
            <a:ext cx="1655700" cy="10413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lang="en-GB" sz="2000">
                <a:solidFill>
                  <a:srgbClr val="4B3241"/>
                </a:solidFill>
                <a:latin typeface="Quicksand"/>
                <a:ea typeface="Quicksand"/>
                <a:cs typeface="Quicksand"/>
                <a:sym typeface="Quicksand"/>
              </a:rPr>
              <a:t>Web authoring software</a:t>
            </a:r>
            <a:endParaRPr i="0" sz="2000" u="none" cap="none" strike="noStrike">
              <a:solidFill>
                <a:srgbClr val="4B3241"/>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i="0" sz="1200" u="none" cap="none" strike="noStrike">
              <a:solidFill>
                <a:srgbClr val="5B5BA5"/>
              </a:solidFill>
              <a:latin typeface="Quicksand"/>
              <a:ea typeface="Quicksand"/>
              <a:cs typeface="Quicksand"/>
              <a:sym typeface="Quicksand"/>
            </a:endParaRPr>
          </a:p>
        </p:txBody>
      </p:sp>
      <p:sp>
        <p:nvSpPr>
          <p:cNvPr id="110" name="Google Shape;110;p16"/>
          <p:cNvSpPr txBox="1"/>
          <p:nvPr/>
        </p:nvSpPr>
        <p:spPr>
          <a:xfrm>
            <a:off x="16614375" y="7612550"/>
            <a:ext cx="1655700" cy="6978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lang="en-GB" sz="2000">
                <a:solidFill>
                  <a:srgbClr val="4B3241"/>
                </a:solidFill>
                <a:latin typeface="Quicksand"/>
                <a:ea typeface="Quicksand"/>
                <a:cs typeface="Quicksand"/>
                <a:sym typeface="Quicksand"/>
              </a:rPr>
              <a:t>Presentation software</a:t>
            </a:r>
            <a:endParaRPr i="0" sz="2000" u="none" cap="none" strike="noStrike">
              <a:solidFill>
                <a:srgbClr val="4B3241"/>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i="0" sz="1200" u="none" cap="none" strike="noStrike">
              <a:solidFill>
                <a:srgbClr val="5B5BA5"/>
              </a:solidFill>
              <a:latin typeface="Quicksand"/>
              <a:ea typeface="Quicksand"/>
              <a:cs typeface="Quicksand"/>
              <a:sym typeface="Quicksand"/>
            </a:endParaRPr>
          </a:p>
        </p:txBody>
      </p:sp>
      <p:sp>
        <p:nvSpPr>
          <p:cNvPr id="111" name="Google Shape;111;p16"/>
          <p:cNvSpPr txBox="1"/>
          <p:nvPr/>
        </p:nvSpPr>
        <p:spPr>
          <a:xfrm>
            <a:off x="16462450" y="5334175"/>
            <a:ext cx="1815000" cy="6978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lang="en-GB" sz="2000">
                <a:solidFill>
                  <a:srgbClr val="4B3241"/>
                </a:solidFill>
                <a:latin typeface="Quicksand"/>
                <a:ea typeface="Quicksand"/>
                <a:cs typeface="Quicksand"/>
                <a:sym typeface="Quicksand"/>
              </a:rPr>
              <a:t>Image editing software</a:t>
            </a:r>
            <a:endParaRPr i="0" sz="2000" u="none" cap="none" strike="noStrike">
              <a:solidFill>
                <a:srgbClr val="4B3241"/>
              </a:solidFill>
              <a:latin typeface="Quicksand"/>
              <a:ea typeface="Quicksand"/>
              <a:cs typeface="Quicksand"/>
              <a:sym typeface="Quicksand"/>
            </a:endParaRPr>
          </a:p>
          <a:p>
            <a:pPr indent="0" lvl="0" marL="0" marR="0" rtl="0" algn="l">
              <a:lnSpc>
                <a:spcPct val="100000"/>
              </a:lnSpc>
              <a:spcBef>
                <a:spcPts val="0"/>
              </a:spcBef>
              <a:spcAft>
                <a:spcPts val="0"/>
              </a:spcAft>
              <a:buClr>
                <a:srgbClr val="000000"/>
              </a:buClr>
              <a:buSzPts val="1400"/>
              <a:buFont typeface="Arial"/>
              <a:buNone/>
            </a:pPr>
            <a:r>
              <a:t/>
            </a:r>
            <a:endParaRPr i="0" sz="1200" u="none" cap="none" strike="noStrike">
              <a:solidFill>
                <a:srgbClr val="5B5BA5"/>
              </a:solidFill>
              <a:latin typeface="Quicksand"/>
              <a:ea typeface="Quicksand"/>
              <a:cs typeface="Quicksand"/>
              <a:sym typeface="Quicksand"/>
            </a:endParaRPr>
          </a:p>
        </p:txBody>
      </p:sp>
      <p:sp>
        <p:nvSpPr>
          <p:cNvPr id="112" name="Google Shape;112;p16"/>
          <p:cNvSpPr txBox="1"/>
          <p:nvPr/>
        </p:nvSpPr>
        <p:spPr>
          <a:xfrm>
            <a:off x="1272450" y="9265350"/>
            <a:ext cx="6598200" cy="6426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1900">
                <a:solidFill>
                  <a:srgbClr val="434343"/>
                </a:solidFill>
                <a:latin typeface="Montserrat"/>
                <a:ea typeface="Montserrat"/>
                <a:cs typeface="Montserrat"/>
                <a:sym typeface="Montserrat"/>
              </a:rPr>
              <a:t>Source: Pixabay</a:t>
            </a: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7"/>
          <p:cNvSpPr txBox="1"/>
          <p:nvPr>
            <p:ph type="title"/>
          </p:nvPr>
        </p:nvSpPr>
        <p:spPr>
          <a:xfrm>
            <a:off x="917950" y="369350"/>
            <a:ext cx="142563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Features of a word processor</a:t>
            </a:r>
            <a:endParaRPr>
              <a:solidFill>
                <a:schemeClr val="dk2"/>
              </a:solidFill>
            </a:endParaRPr>
          </a:p>
        </p:txBody>
      </p:sp>
      <p:sp>
        <p:nvSpPr>
          <p:cNvPr id="118" name="Google Shape;118;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9" name="Google Shape;119;p17"/>
          <p:cNvSpPr txBox="1"/>
          <p:nvPr>
            <p:ph idx="2" type="body"/>
          </p:nvPr>
        </p:nvSpPr>
        <p:spPr>
          <a:xfrm>
            <a:off x="275450" y="1391750"/>
            <a:ext cx="7692300" cy="7070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In the table </a:t>
            </a:r>
            <a:r>
              <a:rPr lang="en-GB" sz="3500"/>
              <a:t>are images of key features of word processors. Can you identify what the icons do? </a:t>
            </a:r>
            <a:endParaRPr sz="3500"/>
          </a:p>
          <a:p>
            <a:pPr indent="-450850" lvl="0" marL="457200" rtl="0" algn="l">
              <a:spcBef>
                <a:spcPts val="2000"/>
              </a:spcBef>
              <a:spcAft>
                <a:spcPts val="0"/>
              </a:spcAft>
              <a:buSzPts val="3500"/>
              <a:buChar char="●"/>
            </a:pPr>
            <a:r>
              <a:rPr lang="en-GB" sz="3500"/>
              <a:t>Hint 1: Hover your mouse over the icons that you do not recognise and they might give you a clue as to what they do.</a:t>
            </a:r>
            <a:endParaRPr sz="3500"/>
          </a:p>
          <a:p>
            <a:pPr indent="-450850" lvl="0" marL="457200" rtl="0" algn="l">
              <a:spcBef>
                <a:spcPts val="0"/>
              </a:spcBef>
              <a:spcAft>
                <a:spcPts val="0"/>
              </a:spcAft>
              <a:buSzPts val="3500"/>
              <a:buChar char="●"/>
            </a:pPr>
            <a:r>
              <a:rPr lang="en-GB" sz="3500"/>
              <a:t>Hint 2: If you’re not sure what the tool does, highlight some of this text and click on the tool icon to see what happens.</a:t>
            </a:r>
            <a:endParaRPr sz="3500"/>
          </a:p>
        </p:txBody>
      </p:sp>
      <p:graphicFrame>
        <p:nvGraphicFramePr>
          <p:cNvPr id="120" name="Google Shape;120;p17"/>
          <p:cNvGraphicFramePr/>
          <p:nvPr/>
        </p:nvGraphicFramePr>
        <p:xfrm>
          <a:off x="7967750" y="1573650"/>
          <a:ext cx="3000000" cy="3000000"/>
        </p:xfrm>
        <a:graphic>
          <a:graphicData uri="http://schemas.openxmlformats.org/drawingml/2006/table">
            <a:tbl>
              <a:tblPr>
                <a:noFill/>
                <a:tableStyleId>{785666DD-401F-4403-88C8-D221F8066278}</a:tableStyleId>
              </a:tblPr>
              <a:tblGrid>
                <a:gridCol w="2339575"/>
                <a:gridCol w="2609450"/>
                <a:gridCol w="4979525"/>
              </a:tblGrid>
              <a:tr h="898925">
                <a:tc>
                  <a:txBody>
                    <a:bodyPr/>
                    <a:lstStyle/>
                    <a:p>
                      <a:pPr indent="0" lvl="0" marL="0" rtl="0" algn="l">
                        <a:spcBef>
                          <a:spcPts val="0"/>
                        </a:spcBef>
                        <a:spcAft>
                          <a:spcPts val="0"/>
                        </a:spcAft>
                        <a:buNone/>
                      </a:pPr>
                      <a:r>
                        <a:rPr b="1" lang="en-GB" sz="3500">
                          <a:latin typeface="Montserrat"/>
                          <a:ea typeface="Montserrat"/>
                          <a:cs typeface="Montserrat"/>
                          <a:sym typeface="Montserrat"/>
                        </a:rPr>
                        <a:t>Tool icon</a:t>
                      </a:r>
                      <a:endParaRPr b="1" sz="3500">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b="1" lang="en-GB" sz="3500">
                          <a:latin typeface="Montserrat"/>
                          <a:ea typeface="Montserrat"/>
                          <a:cs typeface="Montserrat"/>
                          <a:sym typeface="Montserrat"/>
                        </a:rPr>
                        <a:t>Tool name</a:t>
                      </a:r>
                      <a:endParaRPr b="1" sz="3500">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rPr b="1" lang="en-GB" sz="3500">
                          <a:latin typeface="Montserrat"/>
                          <a:ea typeface="Montserrat"/>
                          <a:cs typeface="Montserrat"/>
                          <a:sym typeface="Montserrat"/>
                        </a:rPr>
                        <a:t>Brief description</a:t>
                      </a:r>
                      <a:endParaRPr b="1" sz="3500">
                        <a:latin typeface="Montserrat"/>
                        <a:ea typeface="Montserrat"/>
                        <a:cs typeface="Montserrat"/>
                        <a:sym typeface="Montserrat"/>
                      </a:endParaRPr>
                    </a:p>
                  </a:txBody>
                  <a:tcPr marT="63500" marB="63500" marR="63500" marL="63500"/>
                </a:tc>
              </a:tr>
              <a:tr h="1415375">
                <a:tc>
                  <a:txBody>
                    <a:bodyPr/>
                    <a:lstStyle/>
                    <a:p>
                      <a:pPr indent="0" lvl="0" marL="0" rtl="0" algn="l">
                        <a:spcBef>
                          <a:spcPts val="0"/>
                        </a:spcBef>
                        <a:spcAft>
                          <a:spcPts val="0"/>
                        </a:spcAft>
                        <a:buNone/>
                      </a:pPr>
                      <a:r>
                        <a:t/>
                      </a:r>
                      <a:endParaRPr sz="2100">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r>
              <a:tr h="1420900">
                <a:tc>
                  <a:txBody>
                    <a:bodyPr/>
                    <a:lstStyle/>
                    <a:p>
                      <a:pPr indent="0" lvl="0" marL="0" rtl="0" algn="l">
                        <a:spcBef>
                          <a:spcPts val="0"/>
                        </a:spcBef>
                        <a:spcAft>
                          <a:spcPts val="0"/>
                        </a:spcAft>
                        <a:buNone/>
                      </a:pPr>
                      <a:r>
                        <a:t/>
                      </a:r>
                      <a:endParaRPr sz="2100">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r>
              <a:tr h="1931775">
                <a:tc>
                  <a:txBody>
                    <a:bodyPr/>
                    <a:lstStyle/>
                    <a:p>
                      <a:pPr indent="0" lvl="0" marL="0" rtl="0" algn="l">
                        <a:spcBef>
                          <a:spcPts val="0"/>
                        </a:spcBef>
                        <a:spcAft>
                          <a:spcPts val="0"/>
                        </a:spcAft>
                        <a:buNone/>
                      </a:pPr>
                      <a:r>
                        <a:t/>
                      </a:r>
                      <a:endParaRPr sz="2100">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r>
              <a:tr h="898925">
                <a:tc>
                  <a:txBody>
                    <a:bodyPr/>
                    <a:lstStyle/>
                    <a:p>
                      <a:pPr indent="0" lvl="0" marL="0" rtl="0" algn="l">
                        <a:spcBef>
                          <a:spcPts val="0"/>
                        </a:spcBef>
                        <a:spcAft>
                          <a:spcPts val="0"/>
                        </a:spcAft>
                        <a:buNone/>
                      </a:pPr>
                      <a:r>
                        <a:t/>
                      </a:r>
                      <a:endParaRPr sz="2100">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r>
              <a:tr h="898925">
                <a:tc>
                  <a:txBody>
                    <a:bodyPr/>
                    <a:lstStyle/>
                    <a:p>
                      <a:pPr indent="0" lvl="0" marL="0" rtl="0" algn="l">
                        <a:spcBef>
                          <a:spcPts val="0"/>
                        </a:spcBef>
                        <a:spcAft>
                          <a:spcPts val="0"/>
                        </a:spcAft>
                        <a:buNone/>
                      </a:pPr>
                      <a:r>
                        <a:t/>
                      </a:r>
                      <a:endParaRPr sz="2100">
                        <a:latin typeface="Montserrat"/>
                        <a:ea typeface="Montserrat"/>
                        <a:cs typeface="Montserrat"/>
                        <a:sym typeface="Montserrat"/>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r>
            </a:tbl>
          </a:graphicData>
        </a:graphic>
      </p:graphicFrame>
      <p:pic>
        <p:nvPicPr>
          <p:cNvPr id="121" name="Google Shape;121;p17"/>
          <p:cNvPicPr preferRelativeResize="0"/>
          <p:nvPr/>
        </p:nvPicPr>
        <p:blipFill>
          <a:blip r:embed="rId3">
            <a:alphaModFix/>
          </a:blip>
          <a:stretch>
            <a:fillRect/>
          </a:stretch>
        </p:blipFill>
        <p:spPr>
          <a:xfrm>
            <a:off x="8727150" y="2666775"/>
            <a:ext cx="833675" cy="931750"/>
          </a:xfrm>
          <a:prstGeom prst="rect">
            <a:avLst/>
          </a:prstGeom>
          <a:noFill/>
          <a:ln>
            <a:noFill/>
          </a:ln>
        </p:spPr>
      </p:pic>
      <p:pic>
        <p:nvPicPr>
          <p:cNvPr id="122" name="Google Shape;122;p17"/>
          <p:cNvPicPr preferRelativeResize="0"/>
          <p:nvPr/>
        </p:nvPicPr>
        <p:blipFill>
          <a:blip r:embed="rId4">
            <a:alphaModFix/>
          </a:blip>
          <a:stretch>
            <a:fillRect/>
          </a:stretch>
        </p:blipFill>
        <p:spPr>
          <a:xfrm>
            <a:off x="8727166" y="5770950"/>
            <a:ext cx="833675" cy="1091134"/>
          </a:xfrm>
          <a:prstGeom prst="rect">
            <a:avLst/>
          </a:prstGeom>
          <a:noFill/>
          <a:ln>
            <a:noFill/>
          </a:ln>
        </p:spPr>
      </p:pic>
      <p:pic>
        <p:nvPicPr>
          <p:cNvPr id="123" name="Google Shape;123;p17"/>
          <p:cNvPicPr preferRelativeResize="0"/>
          <p:nvPr/>
        </p:nvPicPr>
        <p:blipFill>
          <a:blip r:embed="rId5">
            <a:alphaModFix/>
          </a:blip>
          <a:stretch>
            <a:fillRect/>
          </a:stretch>
        </p:blipFill>
        <p:spPr>
          <a:xfrm>
            <a:off x="8506675" y="4413300"/>
            <a:ext cx="1274650" cy="498275"/>
          </a:xfrm>
          <a:prstGeom prst="rect">
            <a:avLst/>
          </a:prstGeom>
          <a:noFill/>
          <a:ln>
            <a:noFill/>
          </a:ln>
        </p:spPr>
      </p:pic>
      <p:pic>
        <p:nvPicPr>
          <p:cNvPr id="124" name="Google Shape;124;p17"/>
          <p:cNvPicPr preferRelativeResize="0"/>
          <p:nvPr/>
        </p:nvPicPr>
        <p:blipFill>
          <a:blip r:embed="rId6">
            <a:alphaModFix/>
          </a:blip>
          <a:stretch>
            <a:fillRect/>
          </a:stretch>
        </p:blipFill>
        <p:spPr>
          <a:xfrm>
            <a:off x="8848713" y="7240625"/>
            <a:ext cx="762000" cy="857250"/>
          </a:xfrm>
          <a:prstGeom prst="rect">
            <a:avLst/>
          </a:prstGeom>
          <a:noFill/>
          <a:ln>
            <a:noFill/>
          </a:ln>
        </p:spPr>
      </p:pic>
      <p:pic>
        <p:nvPicPr>
          <p:cNvPr id="125" name="Google Shape;125;p17"/>
          <p:cNvPicPr preferRelativeResize="0"/>
          <p:nvPr/>
        </p:nvPicPr>
        <p:blipFill>
          <a:blip r:embed="rId7">
            <a:alphaModFix/>
          </a:blip>
          <a:stretch>
            <a:fillRect/>
          </a:stretch>
        </p:blipFill>
        <p:spPr>
          <a:xfrm>
            <a:off x="8762988" y="8139550"/>
            <a:ext cx="933450" cy="762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8"/>
          <p:cNvSpPr txBox="1"/>
          <p:nvPr>
            <p:ph type="title"/>
          </p:nvPr>
        </p:nvSpPr>
        <p:spPr>
          <a:xfrm>
            <a:off x="917950" y="890050"/>
            <a:ext cx="790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Formatting activity</a:t>
            </a:r>
            <a:endParaRPr>
              <a:solidFill>
                <a:schemeClr val="dk2"/>
              </a:solidFill>
            </a:endParaRPr>
          </a:p>
        </p:txBody>
      </p:sp>
      <p:sp>
        <p:nvSpPr>
          <p:cNvPr id="131" name="Google Shape;131;p18"/>
          <p:cNvSpPr txBox="1"/>
          <p:nvPr>
            <p:ph idx="1" type="body"/>
          </p:nvPr>
        </p:nvSpPr>
        <p:spPr>
          <a:xfrm>
            <a:off x="917950" y="2876300"/>
            <a:ext cx="15913500" cy="596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Follow the link below and make a copy of the document to have a go at formatting it yourself:</a:t>
            </a:r>
            <a:endParaRPr sz="3500"/>
          </a:p>
          <a:p>
            <a:pPr indent="0" lvl="0" marL="0" rtl="0" algn="l">
              <a:spcBef>
                <a:spcPts val="2000"/>
              </a:spcBef>
              <a:spcAft>
                <a:spcPts val="0"/>
              </a:spcAft>
              <a:buNone/>
            </a:pPr>
            <a:r>
              <a:t/>
            </a:r>
            <a:endParaRPr sz="3500"/>
          </a:p>
          <a:p>
            <a:pPr indent="0" lvl="0" marL="0" rtl="0" algn="l">
              <a:spcBef>
                <a:spcPts val="2000"/>
              </a:spcBef>
              <a:spcAft>
                <a:spcPts val="2000"/>
              </a:spcAft>
              <a:buNone/>
            </a:pPr>
            <a:r>
              <a:rPr lang="en-GB" sz="3500" u="sng">
                <a:solidFill>
                  <a:schemeClr val="hlink"/>
                </a:solidFill>
                <a:hlinkClick r:id="rId3"/>
              </a:rPr>
              <a:t>How to save the Earth - document to format</a:t>
            </a:r>
            <a:r>
              <a:rPr lang="en-GB" sz="3500"/>
              <a:t> </a:t>
            </a:r>
            <a:endParaRPr sz="3500"/>
          </a:p>
        </p:txBody>
      </p:sp>
      <p:sp>
        <p:nvSpPr>
          <p:cNvPr id="132" name="Google Shape;132;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